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 id="2147483703" r:id="rId2"/>
  </p:sldMasterIdLst>
  <p:notesMasterIdLst>
    <p:notesMasterId r:id="rId70"/>
  </p:notesMasterIdLst>
  <p:sldIdLst>
    <p:sldId id="256" r:id="rId3"/>
    <p:sldId id="258" r:id="rId4"/>
    <p:sldId id="262" r:id="rId5"/>
    <p:sldId id="261" r:id="rId6"/>
    <p:sldId id="263" r:id="rId7"/>
    <p:sldId id="279" r:id="rId8"/>
    <p:sldId id="278" r:id="rId9"/>
    <p:sldId id="265" r:id="rId10"/>
    <p:sldId id="324" r:id="rId11"/>
    <p:sldId id="281" r:id="rId12"/>
    <p:sldId id="340" r:id="rId13"/>
    <p:sldId id="341" r:id="rId14"/>
    <p:sldId id="342" r:id="rId15"/>
    <p:sldId id="259" r:id="rId16"/>
    <p:sldId id="287" r:id="rId17"/>
    <p:sldId id="343" r:id="rId18"/>
    <p:sldId id="344" r:id="rId19"/>
    <p:sldId id="345" r:id="rId20"/>
    <p:sldId id="346" r:id="rId21"/>
    <p:sldId id="347" r:id="rId22"/>
    <p:sldId id="348" r:id="rId23"/>
    <p:sldId id="349" r:id="rId24"/>
    <p:sldId id="350" r:id="rId25"/>
    <p:sldId id="351" r:id="rId26"/>
    <p:sldId id="260" r:id="rId27"/>
    <p:sldId id="264" r:id="rId28"/>
    <p:sldId id="276" r:id="rId29"/>
    <p:sldId id="316" r:id="rId30"/>
    <p:sldId id="352" r:id="rId31"/>
    <p:sldId id="353" r:id="rId32"/>
    <p:sldId id="354" r:id="rId33"/>
    <p:sldId id="355" r:id="rId34"/>
    <p:sldId id="357" r:id="rId35"/>
    <p:sldId id="267" r:id="rId36"/>
    <p:sldId id="275" r:id="rId37"/>
    <p:sldId id="269" r:id="rId38"/>
    <p:sldId id="268" r:id="rId39"/>
    <p:sldId id="272" r:id="rId40"/>
    <p:sldId id="356" r:id="rId41"/>
    <p:sldId id="302"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4" r:id="rId58"/>
    <p:sldId id="373" r:id="rId59"/>
    <p:sldId id="375" r:id="rId60"/>
    <p:sldId id="305" r:id="rId61"/>
    <p:sldId id="289" r:id="rId62"/>
    <p:sldId id="376" r:id="rId63"/>
    <p:sldId id="377" r:id="rId64"/>
    <p:sldId id="378" r:id="rId65"/>
    <p:sldId id="379" r:id="rId66"/>
    <p:sldId id="380" r:id="rId67"/>
    <p:sldId id="381" r:id="rId68"/>
    <p:sldId id="284" r:id="rId69"/>
  </p:sldIdLst>
  <p:sldSz cx="9144000" cy="5143500" type="screen16x9"/>
  <p:notesSz cx="6858000" cy="9144000"/>
  <p:embeddedFontLst>
    <p:embeddedFont>
      <p:font typeface="Aldrich" panose="020B0604020202020204" charset="0"/>
      <p:regular r:id="rId71"/>
    </p:embeddedFont>
    <p:embeddedFont>
      <p:font typeface="Anaheim" panose="020B0604020202020204" charset="0"/>
      <p:regular r:id="rId72"/>
    </p:embeddedFont>
    <p:embeddedFont>
      <p:font typeface="Bai Jamjuree" panose="020B0604020202020204" charset="-34"/>
      <p:regular r:id="rId73"/>
      <p:bold r:id="rId74"/>
      <p:italic r:id="rId75"/>
      <p:boldItalic r:id="rId76"/>
    </p:embeddedFont>
    <p:embeddedFont>
      <p:font typeface="Calibri" panose="020F0502020204030204" pitchFamily="34" charset="0"/>
      <p:regular r:id="rId77"/>
      <p:bold r:id="rId78"/>
      <p:italic r:id="rId79"/>
      <p:boldItalic r:id="rId80"/>
    </p:embeddedFont>
    <p:embeddedFont>
      <p:font typeface="Cambria Math" panose="02040503050406030204" pitchFamily="18" charset="0"/>
      <p:regular r:id="rId81"/>
    </p:embeddedFont>
    <p:embeddedFont>
      <p:font typeface="Georgia" panose="02040502050405020303" pitchFamily="18" charset="0"/>
      <p:regular r:id="rId82"/>
      <p:bold r:id="rId83"/>
      <p:italic r:id="rId84"/>
      <p:boldItalic r:id="rId85"/>
    </p:embeddedFont>
    <p:embeddedFont>
      <p:font typeface="Proxima Nova" panose="020B060402020202020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amhal" initials="ma" lastIdx="1" clrIdx="0">
    <p:extLst>
      <p:ext uri="{19B8F6BF-5375-455C-9EA6-DF929625EA0E}">
        <p15:presenceInfo xmlns:p15="http://schemas.microsoft.com/office/powerpoint/2012/main" userId="fb94ede065b7e4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5E79B0-3B2E-40C7-A383-0DEAA4B60EBF}">
  <a:tblStyle styleId="{BA5E79B0-3B2E-40C7-A383-0DEAA4B60E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6018" autoAdjust="0"/>
  </p:normalViewPr>
  <p:slideViewPr>
    <p:cSldViewPr snapToGrid="0">
      <p:cViewPr varScale="1">
        <p:scale>
          <a:sx n="104" d="100"/>
          <a:sy n="104" d="100"/>
        </p:scale>
        <p:origin x="69"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2.fntdata"/><Relationship Id="rId90"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g12948bcd1fb_0_23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5" name="Google Shape;3435;g12948bcd1fb_0_23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g12948bcd1fb_0_23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5" name="Google Shape;3435;g12948bcd1fb_0_23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763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g12948bcd1fb_0_23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5" name="Google Shape;3435;g12948bcd1fb_0_23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792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75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13e9dbcaf0c_0_2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13e9dbcaf0c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80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686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274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13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6329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308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798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961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864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127f379f98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127f379f98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13e9dbcaf0c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13e9dbcaf0c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12948bcd1fb_0_22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12948bcd1fb_0_22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6"/>
        <p:cNvGrpSpPr/>
        <p:nvPr/>
      </p:nvGrpSpPr>
      <p:grpSpPr>
        <a:xfrm>
          <a:off x="0" y="0"/>
          <a:ext cx="0" cy="0"/>
          <a:chOff x="0" y="0"/>
          <a:chExt cx="0" cy="0"/>
        </a:xfrm>
      </p:grpSpPr>
      <p:sp>
        <p:nvSpPr>
          <p:cNvPr id="6777" name="Google Shape;6777;g13e9dbcaf0c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8" name="Google Shape;6778;g13e9dbcaf0c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6"/>
        <p:cNvGrpSpPr/>
        <p:nvPr/>
      </p:nvGrpSpPr>
      <p:grpSpPr>
        <a:xfrm>
          <a:off x="0" y="0"/>
          <a:ext cx="0" cy="0"/>
          <a:chOff x="0" y="0"/>
          <a:chExt cx="0" cy="0"/>
        </a:xfrm>
      </p:grpSpPr>
      <p:sp>
        <p:nvSpPr>
          <p:cNvPr id="6777" name="Google Shape;6777;g13e9dbcaf0c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8" name="Google Shape;6778;g13e9dbcaf0c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844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6"/>
        <p:cNvGrpSpPr/>
        <p:nvPr/>
      </p:nvGrpSpPr>
      <p:grpSpPr>
        <a:xfrm>
          <a:off x="0" y="0"/>
          <a:ext cx="0" cy="0"/>
          <a:chOff x="0" y="0"/>
          <a:chExt cx="0" cy="0"/>
        </a:xfrm>
      </p:grpSpPr>
      <p:sp>
        <p:nvSpPr>
          <p:cNvPr id="6777" name="Google Shape;6777;g13e9dbcaf0c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8" name="Google Shape;6778;g13e9dbcaf0c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388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6"/>
        <p:cNvGrpSpPr/>
        <p:nvPr/>
      </p:nvGrpSpPr>
      <p:grpSpPr>
        <a:xfrm>
          <a:off x="0" y="0"/>
          <a:ext cx="0" cy="0"/>
          <a:chOff x="0" y="0"/>
          <a:chExt cx="0" cy="0"/>
        </a:xfrm>
      </p:grpSpPr>
      <p:sp>
        <p:nvSpPr>
          <p:cNvPr id="6777" name="Google Shape;6777;g13e9dbcaf0c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8" name="Google Shape;6778;g13e9dbcaf0c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312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686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27f379f98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27f379f98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293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27f379f98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27f379f98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9"/>
        <p:cNvGrpSpPr/>
        <p:nvPr/>
      </p:nvGrpSpPr>
      <p:grpSpPr>
        <a:xfrm>
          <a:off x="0" y="0"/>
          <a:ext cx="0" cy="0"/>
          <a:chOff x="0" y="0"/>
          <a:chExt cx="0" cy="0"/>
        </a:xfrm>
      </p:grpSpPr>
      <p:sp>
        <p:nvSpPr>
          <p:cNvPr id="3140" name="Google Shape;3140;g13e437834e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1" name="Google Shape;3141;g13e437834e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1"/>
        <p:cNvGrpSpPr/>
        <p:nvPr/>
      </p:nvGrpSpPr>
      <p:grpSpPr>
        <a:xfrm>
          <a:off x="0" y="0"/>
          <a:ext cx="0" cy="0"/>
          <a:chOff x="0" y="0"/>
          <a:chExt cx="0" cy="0"/>
        </a:xfrm>
      </p:grpSpPr>
      <p:sp>
        <p:nvSpPr>
          <p:cNvPr id="2992" name="Google Shape;2992;g12948bcd1fb_0_22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3" name="Google Shape;2993;g12948bcd1fb_0_22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12948bcd1fb_0_22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27f379f98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27f379f98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09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7"/>
        <p:cNvGrpSpPr/>
        <p:nvPr/>
      </p:nvGrpSpPr>
      <p:grpSpPr>
        <a:xfrm>
          <a:off x="0" y="0"/>
          <a:ext cx="0" cy="0"/>
          <a:chOff x="0" y="0"/>
          <a:chExt cx="0" cy="0"/>
        </a:xfrm>
      </p:grpSpPr>
      <p:sp>
        <p:nvSpPr>
          <p:cNvPr id="4478" name="Google Shape;4478;g12948bcd1fb_0_22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9" name="Google Shape;4479;g12948bcd1fb_0_22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059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12948bcd1fb_0_22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68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27f379f98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27f379f98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333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7"/>
        <p:cNvGrpSpPr/>
        <p:nvPr/>
      </p:nvGrpSpPr>
      <p:grpSpPr>
        <a:xfrm>
          <a:off x="0" y="0"/>
          <a:ext cx="0" cy="0"/>
          <a:chOff x="0" y="0"/>
          <a:chExt cx="0" cy="0"/>
        </a:xfrm>
      </p:grpSpPr>
      <p:sp>
        <p:nvSpPr>
          <p:cNvPr id="4478" name="Google Shape;4478;g12948bcd1fb_0_22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9" name="Google Shape;4479;g12948bcd1fb_0_22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667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031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2218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12948bcd1fb_0_22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960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27f379f98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27f379f98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379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7"/>
        <p:cNvGrpSpPr/>
        <p:nvPr/>
      </p:nvGrpSpPr>
      <p:grpSpPr>
        <a:xfrm>
          <a:off x="0" y="0"/>
          <a:ext cx="0" cy="0"/>
          <a:chOff x="0" y="0"/>
          <a:chExt cx="0" cy="0"/>
        </a:xfrm>
      </p:grpSpPr>
      <p:sp>
        <p:nvSpPr>
          <p:cNvPr id="4478" name="Google Shape;4478;g12948bcd1fb_0_22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9" name="Google Shape;4479;g12948bcd1fb_0_22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03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127f379f98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2" name="Google Shape;2782;g127f379f98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4207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7"/>
        <p:cNvGrpSpPr/>
        <p:nvPr/>
      </p:nvGrpSpPr>
      <p:grpSpPr>
        <a:xfrm>
          <a:off x="0" y="0"/>
          <a:ext cx="0" cy="0"/>
          <a:chOff x="0" y="0"/>
          <a:chExt cx="0" cy="0"/>
        </a:xfrm>
      </p:grpSpPr>
      <p:sp>
        <p:nvSpPr>
          <p:cNvPr id="4478" name="Google Shape;4478;g12948bcd1fb_0_22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9" name="Google Shape;4479;g12948bcd1fb_0_22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308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12948bcd1fb_0_22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3081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27f379f98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27f379f98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4901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7"/>
        <p:cNvGrpSpPr/>
        <p:nvPr/>
      </p:nvGrpSpPr>
      <p:grpSpPr>
        <a:xfrm>
          <a:off x="0" y="0"/>
          <a:ext cx="0" cy="0"/>
          <a:chOff x="0" y="0"/>
          <a:chExt cx="0" cy="0"/>
        </a:xfrm>
      </p:grpSpPr>
      <p:sp>
        <p:nvSpPr>
          <p:cNvPr id="4478" name="Google Shape;4478;g12948bcd1fb_0_22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9" name="Google Shape;4479;g12948bcd1fb_0_22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7013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7"/>
        <p:cNvGrpSpPr/>
        <p:nvPr/>
      </p:nvGrpSpPr>
      <p:grpSpPr>
        <a:xfrm>
          <a:off x="0" y="0"/>
          <a:ext cx="0" cy="0"/>
          <a:chOff x="0" y="0"/>
          <a:chExt cx="0" cy="0"/>
        </a:xfrm>
      </p:grpSpPr>
      <p:sp>
        <p:nvSpPr>
          <p:cNvPr id="4478" name="Google Shape;4478;g12948bcd1fb_0_22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9" name="Google Shape;4479;g12948bcd1fb_0_22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6228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7"/>
        <p:cNvGrpSpPr/>
        <p:nvPr/>
      </p:nvGrpSpPr>
      <p:grpSpPr>
        <a:xfrm>
          <a:off x="0" y="0"/>
          <a:ext cx="0" cy="0"/>
          <a:chOff x="0" y="0"/>
          <a:chExt cx="0" cy="0"/>
        </a:xfrm>
      </p:grpSpPr>
      <p:sp>
        <p:nvSpPr>
          <p:cNvPr id="4478" name="Google Shape;4478;g12948bcd1fb_0_22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9" name="Google Shape;4479;g12948bcd1fb_0_22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5798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583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12948bcd1fb_0_2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12948bcd1fb_0_2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2577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1"/>
        <p:cNvGrpSpPr/>
        <p:nvPr/>
      </p:nvGrpSpPr>
      <p:grpSpPr>
        <a:xfrm>
          <a:off x="0" y="0"/>
          <a:ext cx="0" cy="0"/>
          <a:chOff x="0" y="0"/>
          <a:chExt cx="0" cy="0"/>
        </a:xfrm>
      </p:grpSpPr>
      <p:sp>
        <p:nvSpPr>
          <p:cNvPr id="4542" name="Google Shape;4542;g12948bcd1fb_0_22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3" name="Google Shape;4543;g12948bcd1fb_0_22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12948bcd1fb_0_2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12948bcd1fb_0_2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12948bcd1fb_0_2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12948bcd1fb_0_2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6021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12948bcd1fb_0_2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12948bcd1fb_0_2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5652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12948bcd1fb_0_2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12948bcd1fb_0_2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886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12948bcd1fb_0_2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12948bcd1fb_0_2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3714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12948bcd1fb_0_2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12948bcd1fb_0_2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7980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12948bcd1fb_0_2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12948bcd1fb_0_2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4157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127f379f98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11be10ac1a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1be10ac1a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127f379f98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127f379f98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1"/>
        <p:cNvGrpSpPr/>
        <p:nvPr/>
      </p:nvGrpSpPr>
      <p:grpSpPr>
        <a:xfrm>
          <a:off x="0" y="0"/>
          <a:ext cx="0" cy="0"/>
          <a:chOff x="0" y="0"/>
          <a:chExt cx="0" cy="0"/>
        </a:xfrm>
      </p:grpSpPr>
      <p:sp>
        <p:nvSpPr>
          <p:cNvPr id="7442" name="Google Shape;7442;g12948bcd1fb_0_1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3" name="Google Shape;7443;g12948bcd1fb_0_1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CUSTOM_9">
    <p:spTree>
      <p:nvGrpSpPr>
        <p:cNvPr id="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03" name="Google Shape;603;p14"/>
          <p:cNvSpPr txBox="1">
            <a:spLocks noGrp="1"/>
          </p:cNvSpPr>
          <p:nvPr>
            <p:ph type="title" hasCustomPrompt="1"/>
          </p:nvPr>
        </p:nvSpPr>
        <p:spPr>
          <a:xfrm>
            <a:off x="2167181" y="1194994"/>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4" name="Google Shape;604;p14"/>
          <p:cNvSpPr txBox="1">
            <a:spLocks noGrp="1"/>
          </p:cNvSpPr>
          <p:nvPr>
            <p:ph type="subTitle" idx="1"/>
          </p:nvPr>
        </p:nvSpPr>
        <p:spPr>
          <a:xfrm>
            <a:off x="2988905" y="1244525"/>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4"/>
          <p:cNvSpPr txBox="1">
            <a:spLocks noGrp="1"/>
          </p:cNvSpPr>
          <p:nvPr>
            <p:ph type="subTitle" idx="2"/>
          </p:nvPr>
        </p:nvSpPr>
        <p:spPr>
          <a:xfrm>
            <a:off x="2988888" y="1599134"/>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 name="Google Shape;606;p14"/>
          <p:cNvSpPr txBox="1">
            <a:spLocks noGrp="1"/>
          </p:cNvSpPr>
          <p:nvPr>
            <p:ph type="title" idx="3" hasCustomPrompt="1"/>
          </p:nvPr>
        </p:nvSpPr>
        <p:spPr>
          <a:xfrm>
            <a:off x="2167181" y="208980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7" name="Google Shape;607;p14"/>
          <p:cNvSpPr txBox="1">
            <a:spLocks noGrp="1"/>
          </p:cNvSpPr>
          <p:nvPr>
            <p:ph type="subTitle" idx="4"/>
          </p:nvPr>
        </p:nvSpPr>
        <p:spPr>
          <a:xfrm>
            <a:off x="2988905" y="2139342"/>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8" name="Google Shape;608;p14"/>
          <p:cNvSpPr txBox="1">
            <a:spLocks noGrp="1"/>
          </p:cNvSpPr>
          <p:nvPr>
            <p:ph type="subTitle" idx="5"/>
          </p:nvPr>
        </p:nvSpPr>
        <p:spPr>
          <a:xfrm>
            <a:off x="2988888" y="2493949"/>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9" name="Google Shape;609;p14"/>
          <p:cNvSpPr txBox="1">
            <a:spLocks noGrp="1"/>
          </p:cNvSpPr>
          <p:nvPr>
            <p:ph type="title" idx="6" hasCustomPrompt="1"/>
          </p:nvPr>
        </p:nvSpPr>
        <p:spPr>
          <a:xfrm>
            <a:off x="2167181" y="2984623"/>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0" name="Google Shape;610;p14"/>
          <p:cNvSpPr txBox="1">
            <a:spLocks noGrp="1"/>
          </p:cNvSpPr>
          <p:nvPr>
            <p:ph type="subTitle" idx="7"/>
          </p:nvPr>
        </p:nvSpPr>
        <p:spPr>
          <a:xfrm>
            <a:off x="2988905" y="3034159"/>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4"/>
          <p:cNvSpPr txBox="1">
            <a:spLocks noGrp="1"/>
          </p:cNvSpPr>
          <p:nvPr>
            <p:ph type="subTitle" idx="8"/>
          </p:nvPr>
        </p:nvSpPr>
        <p:spPr>
          <a:xfrm>
            <a:off x="2988888" y="3388763"/>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14"/>
          <p:cNvSpPr txBox="1">
            <a:spLocks noGrp="1"/>
          </p:cNvSpPr>
          <p:nvPr>
            <p:ph type="title" idx="9" hasCustomPrompt="1"/>
          </p:nvPr>
        </p:nvSpPr>
        <p:spPr>
          <a:xfrm>
            <a:off x="2167181" y="387943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3" name="Google Shape;613;p14"/>
          <p:cNvSpPr txBox="1">
            <a:spLocks noGrp="1"/>
          </p:cNvSpPr>
          <p:nvPr>
            <p:ph type="subTitle" idx="13"/>
          </p:nvPr>
        </p:nvSpPr>
        <p:spPr>
          <a:xfrm>
            <a:off x="2988905" y="3928977"/>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14"/>
          <p:cNvSpPr txBox="1">
            <a:spLocks noGrp="1"/>
          </p:cNvSpPr>
          <p:nvPr>
            <p:ph type="subTitle" idx="14"/>
          </p:nvPr>
        </p:nvSpPr>
        <p:spPr>
          <a:xfrm>
            <a:off x="2988888" y="4283578"/>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4"/>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6" name="Google Shape;616;p14"/>
          <p:cNvSpPr txBox="1">
            <a:spLocks noGrp="1"/>
          </p:cNvSpPr>
          <p:nvPr>
            <p:ph type="title" idx="16"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7" name="Google Shape;617;p14"/>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02" name="Google Shape;702;p16"/>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3" name="Google Shape;703;p16"/>
          <p:cNvSpPr txBox="1">
            <a:spLocks noGrp="1"/>
          </p:cNvSpPr>
          <p:nvPr>
            <p:ph type="title" idx="2" hasCustomPrompt="1"/>
          </p:nvPr>
        </p:nvSpPr>
        <p:spPr>
          <a:xfrm>
            <a:off x="5638521" y="1356584"/>
            <a:ext cx="25752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4" name="Google Shape;704;p16"/>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16"/>
          <p:cNvSpPr/>
          <p:nvPr/>
        </p:nvSpPr>
        <p:spPr>
          <a:xfrm flipH="1">
            <a:off x="5001370" y="48220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16"/>
          <p:cNvGrpSpPr/>
          <p:nvPr/>
        </p:nvGrpSpPr>
        <p:grpSpPr>
          <a:xfrm rot="10800000" flipH="1">
            <a:off x="5556872" y="4363371"/>
            <a:ext cx="3952129" cy="3175881"/>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CUSTOM_1_1_1_1_1_2_1">
    <p:spTree>
      <p:nvGrpSpPr>
        <p:cNvPr id="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823" name="Google Shape;823;p19"/>
          <p:cNvSpPr txBox="1">
            <a:spLocks noGrp="1"/>
          </p:cNvSpPr>
          <p:nvPr>
            <p:ph type="subTitle" idx="1"/>
          </p:nvPr>
        </p:nvSpPr>
        <p:spPr>
          <a:xfrm>
            <a:off x="4874072" y="3821141"/>
            <a:ext cx="2040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4" name="Google Shape;824;p19"/>
          <p:cNvSpPr txBox="1">
            <a:spLocks noGrp="1"/>
          </p:cNvSpPr>
          <p:nvPr>
            <p:ph type="subTitle" idx="2"/>
          </p:nvPr>
        </p:nvSpPr>
        <p:spPr>
          <a:xfrm>
            <a:off x="4874053"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5" name="Google Shape;825;p19"/>
          <p:cNvSpPr txBox="1">
            <a:spLocks noGrp="1"/>
          </p:cNvSpPr>
          <p:nvPr>
            <p:ph type="subTitle" idx="3"/>
          </p:nvPr>
        </p:nvSpPr>
        <p:spPr>
          <a:xfrm>
            <a:off x="2229956" y="3821141"/>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6" name="Google Shape;826;p19"/>
          <p:cNvSpPr txBox="1">
            <a:spLocks noGrp="1"/>
          </p:cNvSpPr>
          <p:nvPr>
            <p:ph type="subTitle" idx="4"/>
          </p:nvPr>
        </p:nvSpPr>
        <p:spPr>
          <a:xfrm>
            <a:off x="2229928"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7" name="Google Shape;827;p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28" name="Google Shape;828;p19"/>
          <p:cNvSpPr txBox="1">
            <a:spLocks noGrp="1"/>
          </p:cNvSpPr>
          <p:nvPr>
            <p:ph type="subTitle" idx="5"/>
          </p:nvPr>
        </p:nvSpPr>
        <p:spPr>
          <a:xfrm>
            <a:off x="4874072"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9" name="Google Shape;829;p19"/>
          <p:cNvSpPr txBox="1">
            <a:spLocks noGrp="1"/>
          </p:cNvSpPr>
          <p:nvPr>
            <p:ph type="subTitle" idx="6"/>
          </p:nvPr>
        </p:nvSpPr>
        <p:spPr>
          <a:xfrm>
            <a:off x="4874053"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0" name="Google Shape;830;p19"/>
          <p:cNvSpPr txBox="1">
            <a:spLocks noGrp="1"/>
          </p:cNvSpPr>
          <p:nvPr>
            <p:ph type="subTitle" idx="7"/>
          </p:nvPr>
        </p:nvSpPr>
        <p:spPr>
          <a:xfrm>
            <a:off x="2229956"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1" name="Google Shape;831;p19"/>
          <p:cNvSpPr txBox="1">
            <a:spLocks noGrp="1"/>
          </p:cNvSpPr>
          <p:nvPr>
            <p:ph type="subTitle" idx="8"/>
          </p:nvPr>
        </p:nvSpPr>
        <p:spPr>
          <a:xfrm>
            <a:off x="2229928"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19"/>
          <p:cNvSpPr/>
          <p:nvPr/>
        </p:nvSpPr>
        <p:spPr>
          <a:xfrm>
            <a:off x="10203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031" name="Google Shape;1031;p22"/>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2" name="Google Shape;1032;p22"/>
          <p:cNvSpPr txBox="1">
            <a:spLocks noGrp="1"/>
          </p:cNvSpPr>
          <p:nvPr>
            <p:ph type="subTitle" idx="2"/>
          </p:nvPr>
        </p:nvSpPr>
        <p:spPr>
          <a:xfrm>
            <a:off x="3256856" y="17850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22"/>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22"/>
          <p:cNvSpPr txBox="1">
            <a:spLocks noGrp="1"/>
          </p:cNvSpPr>
          <p:nvPr>
            <p:ph type="subTitle" idx="4"/>
          </p:nvPr>
        </p:nvSpPr>
        <p:spPr>
          <a:xfrm>
            <a:off x="3256856" y="29004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22"/>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22"/>
          <p:cNvSpPr txBox="1">
            <a:spLocks noGrp="1"/>
          </p:cNvSpPr>
          <p:nvPr>
            <p:ph type="subTitle" idx="6"/>
          </p:nvPr>
        </p:nvSpPr>
        <p:spPr>
          <a:xfrm>
            <a:off x="3256856" y="40158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7" name="Google Shape;1037;p2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CUSTOM_1_1_1_1">
    <p:spTree>
      <p:nvGrpSpPr>
        <p:cNvPr id="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93" name="Google Shape;1093;p24"/>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4" name="Google Shape;1094;p24"/>
          <p:cNvSpPr txBox="1">
            <a:spLocks noGrp="1"/>
          </p:cNvSpPr>
          <p:nvPr>
            <p:ph type="subTitle" idx="2"/>
          </p:nvPr>
        </p:nvSpPr>
        <p:spPr>
          <a:xfrm>
            <a:off x="3431096" y="30964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5" name="Google Shape;1095;p24"/>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6" name="Google Shape;1096;p24"/>
          <p:cNvSpPr txBox="1">
            <a:spLocks noGrp="1"/>
          </p:cNvSpPr>
          <p:nvPr>
            <p:ph type="subTitle" idx="4"/>
          </p:nvPr>
        </p:nvSpPr>
        <p:spPr>
          <a:xfrm>
            <a:off x="5846637" y="24868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7" name="Google Shape;1097;p24"/>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8" name="Google Shape;1098;p24"/>
          <p:cNvSpPr txBox="1">
            <a:spLocks noGrp="1"/>
          </p:cNvSpPr>
          <p:nvPr>
            <p:ph type="subTitle" idx="6"/>
          </p:nvPr>
        </p:nvSpPr>
        <p:spPr>
          <a:xfrm>
            <a:off x="1015555" y="37060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9" name="Google Shape;1099;p2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00" name="Google Shape;1100;p24"/>
          <p:cNvPicPr preferRelativeResize="0"/>
          <p:nvPr/>
        </p:nvPicPr>
        <p:blipFill rotWithShape="1">
          <a:blip r:embed="rId3">
            <a:alphaModFix/>
          </a:blip>
          <a:srcRect l="228" r="238"/>
          <a:stretch/>
        </p:blipFill>
        <p:spPr>
          <a:xfrm flipH="1">
            <a:off x="-1010334" y="4059150"/>
            <a:ext cx="9353213" cy="2681250"/>
          </a:xfrm>
          <a:prstGeom prst="rect">
            <a:avLst/>
          </a:prstGeom>
          <a:noFill/>
          <a:ln>
            <a:noFill/>
          </a:ln>
        </p:spPr>
      </p:pic>
      <p:grpSp>
        <p:nvGrpSpPr>
          <p:cNvPr id="1101" name="Google Shape;1101;p24"/>
          <p:cNvGrpSpPr/>
          <p:nvPr/>
        </p:nvGrpSpPr>
        <p:grpSpPr>
          <a:xfrm flipH="1">
            <a:off x="8437331" y="1819645"/>
            <a:ext cx="283332" cy="284718"/>
            <a:chOff x="423709" y="3302025"/>
            <a:chExt cx="216416" cy="217475"/>
          </a:xfrm>
        </p:grpSpPr>
        <p:sp>
          <p:nvSpPr>
            <p:cNvPr id="1102" name="Google Shape;1102;p2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4"/>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24"/>
          <p:cNvGrpSpPr/>
          <p:nvPr/>
        </p:nvGrpSpPr>
        <p:grpSpPr>
          <a:xfrm flipH="1">
            <a:off x="-1085251" y="4215195"/>
            <a:ext cx="1965289" cy="517060"/>
            <a:chOff x="3539975" y="3523525"/>
            <a:chExt cx="745925" cy="196250"/>
          </a:xfrm>
        </p:grpSpPr>
        <p:sp>
          <p:nvSpPr>
            <p:cNvPr id="1105" name="Google Shape;1105;p2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1" name="Google Shape;1121;p24"/>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2">
    <p:spTree>
      <p:nvGrpSpPr>
        <p:cNvPr id="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73" name="Google Shape;1373;p31"/>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4" name="Google Shape;1374;p31"/>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5" name="Google Shape;1375;p31"/>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6" name="Google Shape;1376;p31"/>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7" name="Google Shape;1377;p31"/>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8" name="Google Shape;1378;p31"/>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9" name="Google Shape;1379;p3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380" name="Google Shape;1380;p31"/>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1" name="Google Shape;1381;p31"/>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2" name="Google Shape;1382;p31"/>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3" name="Google Shape;1383;p31"/>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4" name="Google Shape;1384;p31"/>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5" name="Google Shape;1385;p31"/>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386" name="Google Shape;1386;p3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387" name="Google Shape;1387;p31"/>
          <p:cNvGrpSpPr/>
          <p:nvPr/>
        </p:nvGrpSpPr>
        <p:grpSpPr>
          <a:xfrm>
            <a:off x="391864" y="3850070"/>
            <a:ext cx="289170" cy="284718"/>
            <a:chOff x="426000" y="3302025"/>
            <a:chExt cx="220875" cy="217475"/>
          </a:xfrm>
        </p:grpSpPr>
        <p:sp>
          <p:nvSpPr>
            <p:cNvPr id="1388" name="Google Shape;1388;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31"/>
          <p:cNvGrpSpPr/>
          <p:nvPr/>
        </p:nvGrpSpPr>
        <p:grpSpPr>
          <a:xfrm>
            <a:off x="357713" y="1058175"/>
            <a:ext cx="357454" cy="956304"/>
            <a:chOff x="357713" y="600975"/>
            <a:chExt cx="357454" cy="956304"/>
          </a:xfrm>
        </p:grpSpPr>
        <p:sp>
          <p:nvSpPr>
            <p:cNvPr id="1391" name="Google Shape;1391;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31"/>
          <p:cNvGrpSpPr/>
          <p:nvPr/>
        </p:nvGrpSpPr>
        <p:grpSpPr>
          <a:xfrm>
            <a:off x="8366565" y="3353020"/>
            <a:ext cx="1965289" cy="517060"/>
            <a:chOff x="3539975" y="3523525"/>
            <a:chExt cx="745925" cy="196250"/>
          </a:xfrm>
        </p:grpSpPr>
        <p:sp>
          <p:nvSpPr>
            <p:cNvPr id="1396" name="Google Shape;1396;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31"/>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415" name="Google Shape;1415;p32"/>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1416" name="Google Shape;1416;p32"/>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17" name="Google Shape;1417;p3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1418" name="Google Shape;1418;p32"/>
          <p:cNvGrpSpPr/>
          <p:nvPr/>
        </p:nvGrpSpPr>
        <p:grpSpPr>
          <a:xfrm>
            <a:off x="4093457" y="3925450"/>
            <a:ext cx="1039906" cy="679800"/>
            <a:chOff x="4082325" y="3790650"/>
            <a:chExt cx="1039906" cy="679800"/>
          </a:xfrm>
        </p:grpSpPr>
        <p:sp>
          <p:nvSpPr>
            <p:cNvPr id="1419" name="Google Shape;1419;p3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2"/>
          <p:cNvGrpSpPr/>
          <p:nvPr/>
        </p:nvGrpSpPr>
        <p:grpSpPr>
          <a:xfrm>
            <a:off x="7538846" y="4021496"/>
            <a:ext cx="793256" cy="182899"/>
            <a:chOff x="2685575" y="2835950"/>
            <a:chExt cx="433000" cy="99825"/>
          </a:xfrm>
        </p:grpSpPr>
        <p:sp>
          <p:nvSpPr>
            <p:cNvPr id="1423" name="Google Shape;1423;p3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2"/>
          <p:cNvGrpSpPr/>
          <p:nvPr/>
        </p:nvGrpSpPr>
        <p:grpSpPr>
          <a:xfrm>
            <a:off x="6492952" y="563770"/>
            <a:ext cx="1965289" cy="517060"/>
            <a:chOff x="3539975" y="3523525"/>
            <a:chExt cx="745925" cy="196250"/>
          </a:xfrm>
        </p:grpSpPr>
        <p:sp>
          <p:nvSpPr>
            <p:cNvPr id="1428" name="Google Shape;1428;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2"/>
          <p:cNvSpPr/>
          <p:nvPr/>
        </p:nvSpPr>
        <p:spPr>
          <a:xfrm>
            <a:off x="6088025" y="3988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1447" name="Google Shape;1447;p33"/>
          <p:cNvSpPr txBox="1">
            <a:spLocks noGrp="1"/>
          </p:cNvSpPr>
          <p:nvPr>
            <p:ph type="title"/>
          </p:nvPr>
        </p:nvSpPr>
        <p:spPr>
          <a:xfrm>
            <a:off x="4963975" y="1838875"/>
            <a:ext cx="3396300" cy="3717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448" name="Google Shape;1448;p33"/>
          <p:cNvSpPr txBox="1">
            <a:spLocks noGrp="1"/>
          </p:cNvSpPr>
          <p:nvPr>
            <p:ph type="subTitle" idx="1"/>
          </p:nvPr>
        </p:nvSpPr>
        <p:spPr>
          <a:xfrm>
            <a:off x="4963950" y="2332050"/>
            <a:ext cx="3396300" cy="118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49" name="Google Shape;1449;p33"/>
          <p:cNvGrpSpPr/>
          <p:nvPr/>
        </p:nvGrpSpPr>
        <p:grpSpPr>
          <a:xfrm>
            <a:off x="391864" y="3545270"/>
            <a:ext cx="289170" cy="284718"/>
            <a:chOff x="426000" y="3302025"/>
            <a:chExt cx="220875" cy="217475"/>
          </a:xfrm>
        </p:grpSpPr>
        <p:sp>
          <p:nvSpPr>
            <p:cNvPr id="1450" name="Google Shape;1450;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33"/>
          <p:cNvGrpSpPr/>
          <p:nvPr/>
        </p:nvGrpSpPr>
        <p:grpSpPr>
          <a:xfrm>
            <a:off x="357713" y="905775"/>
            <a:ext cx="357454" cy="956304"/>
            <a:chOff x="357713" y="600975"/>
            <a:chExt cx="357454" cy="956304"/>
          </a:xfrm>
        </p:grpSpPr>
        <p:sp>
          <p:nvSpPr>
            <p:cNvPr id="1453" name="Google Shape;1453;p3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3"/>
          <p:cNvGrpSpPr/>
          <p:nvPr/>
        </p:nvGrpSpPr>
        <p:grpSpPr>
          <a:xfrm>
            <a:off x="5258308" y="722871"/>
            <a:ext cx="793256" cy="182899"/>
            <a:chOff x="2685575" y="2835950"/>
            <a:chExt cx="433000" cy="99825"/>
          </a:xfrm>
        </p:grpSpPr>
        <p:sp>
          <p:nvSpPr>
            <p:cNvPr id="1458" name="Google Shape;1458;p3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33"/>
          <p:cNvGrpSpPr/>
          <p:nvPr/>
        </p:nvGrpSpPr>
        <p:grpSpPr>
          <a:xfrm>
            <a:off x="1587414" y="-1495728"/>
            <a:ext cx="2019176" cy="2019176"/>
            <a:chOff x="1943325" y="-220375"/>
            <a:chExt cx="1298672" cy="1298672"/>
          </a:xfrm>
        </p:grpSpPr>
        <p:sp>
          <p:nvSpPr>
            <p:cNvPr id="1463" name="Google Shape;1463;p3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33"/>
          <p:cNvGrpSpPr/>
          <p:nvPr/>
        </p:nvGrpSpPr>
        <p:grpSpPr>
          <a:xfrm>
            <a:off x="8366565" y="3429220"/>
            <a:ext cx="1965289" cy="517060"/>
            <a:chOff x="3539975" y="3523525"/>
            <a:chExt cx="745925" cy="196250"/>
          </a:xfrm>
        </p:grpSpPr>
        <p:sp>
          <p:nvSpPr>
            <p:cNvPr id="1512" name="Google Shape;1512;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33"/>
          <p:cNvSpPr/>
          <p:nvPr/>
        </p:nvSpPr>
        <p:spPr>
          <a:xfrm rot="-5400000">
            <a:off x="6334322" y="33556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4572000" y="4050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0" name="Google Shape;1530;p3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1531" name="Google Shape;1531;p33"/>
          <p:cNvGrpSpPr/>
          <p:nvPr/>
        </p:nvGrpSpPr>
        <p:grpSpPr>
          <a:xfrm rot="10800000">
            <a:off x="-1284662" y="4546071"/>
            <a:ext cx="3952129" cy="3175881"/>
            <a:chOff x="5256209" y="-1994879"/>
            <a:chExt cx="3952129" cy="3175881"/>
          </a:xfrm>
        </p:grpSpPr>
        <p:sp>
          <p:nvSpPr>
            <p:cNvPr id="1532" name="Google Shape;1532;p3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2_2_1">
    <p:spTree>
      <p:nvGrpSpPr>
        <p:cNvPr id="1"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536" name="Google Shape;1536;p34"/>
          <p:cNvSpPr txBox="1">
            <a:spLocks noGrp="1"/>
          </p:cNvSpPr>
          <p:nvPr>
            <p:ph type="title"/>
          </p:nvPr>
        </p:nvSpPr>
        <p:spPr>
          <a:xfrm>
            <a:off x="783900" y="1838875"/>
            <a:ext cx="3396000" cy="3717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537" name="Google Shape;1537;p34"/>
          <p:cNvSpPr txBox="1">
            <a:spLocks noGrp="1"/>
          </p:cNvSpPr>
          <p:nvPr>
            <p:ph type="subTitle" idx="1"/>
          </p:nvPr>
        </p:nvSpPr>
        <p:spPr>
          <a:xfrm>
            <a:off x="784010" y="2332050"/>
            <a:ext cx="3396000" cy="11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538" name="Google Shape;1538;p34"/>
          <p:cNvPicPr preferRelativeResize="0"/>
          <p:nvPr/>
        </p:nvPicPr>
        <p:blipFill rotWithShape="1">
          <a:blip r:embed="rId3">
            <a:alphaModFix/>
          </a:blip>
          <a:srcRect l="228" r="238"/>
          <a:stretch/>
        </p:blipFill>
        <p:spPr>
          <a:xfrm rot="10800000" flipH="1">
            <a:off x="-731476" y="-1253478"/>
            <a:ext cx="9353213" cy="2681250"/>
          </a:xfrm>
          <a:prstGeom prst="rect">
            <a:avLst/>
          </a:prstGeom>
          <a:noFill/>
          <a:ln>
            <a:noFill/>
          </a:ln>
        </p:spPr>
      </p:pic>
      <p:grpSp>
        <p:nvGrpSpPr>
          <p:cNvPr id="1539" name="Google Shape;1539;p34"/>
          <p:cNvGrpSpPr/>
          <p:nvPr/>
        </p:nvGrpSpPr>
        <p:grpSpPr>
          <a:xfrm rot="10800000" flipH="1">
            <a:off x="391864" y="1215484"/>
            <a:ext cx="289170" cy="284718"/>
            <a:chOff x="426000" y="3302025"/>
            <a:chExt cx="220875" cy="217475"/>
          </a:xfrm>
        </p:grpSpPr>
        <p:sp>
          <p:nvSpPr>
            <p:cNvPr id="1540" name="Google Shape;1540;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4"/>
          <p:cNvGrpSpPr/>
          <p:nvPr/>
        </p:nvGrpSpPr>
        <p:grpSpPr>
          <a:xfrm rot="10800000" flipH="1">
            <a:off x="357713" y="3564393"/>
            <a:ext cx="357454" cy="956304"/>
            <a:chOff x="357713" y="600975"/>
            <a:chExt cx="357454" cy="956304"/>
          </a:xfrm>
        </p:grpSpPr>
        <p:sp>
          <p:nvSpPr>
            <p:cNvPr id="1543" name="Google Shape;1543;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34"/>
          <p:cNvGrpSpPr/>
          <p:nvPr/>
        </p:nvGrpSpPr>
        <p:grpSpPr>
          <a:xfrm rot="10800000" flipH="1">
            <a:off x="5258308" y="4520702"/>
            <a:ext cx="793256" cy="182899"/>
            <a:chOff x="2685575" y="2835950"/>
            <a:chExt cx="433000" cy="99825"/>
          </a:xfrm>
        </p:grpSpPr>
        <p:sp>
          <p:nvSpPr>
            <p:cNvPr id="1548" name="Google Shape;1548;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34"/>
          <p:cNvGrpSpPr/>
          <p:nvPr/>
        </p:nvGrpSpPr>
        <p:grpSpPr>
          <a:xfrm rot="10800000" flipH="1">
            <a:off x="1363114" y="3961574"/>
            <a:ext cx="2019176" cy="2019176"/>
            <a:chOff x="1943325" y="-220375"/>
            <a:chExt cx="1298672" cy="1298672"/>
          </a:xfrm>
        </p:grpSpPr>
        <p:sp>
          <p:nvSpPr>
            <p:cNvPr id="1553" name="Google Shape;1553;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34"/>
          <p:cNvGrpSpPr/>
          <p:nvPr/>
        </p:nvGrpSpPr>
        <p:grpSpPr>
          <a:xfrm rot="10800000" flipH="1">
            <a:off x="8366565" y="1480192"/>
            <a:ext cx="1965289" cy="517060"/>
            <a:chOff x="3539975" y="3523525"/>
            <a:chExt cx="745925" cy="196250"/>
          </a:xfrm>
        </p:grpSpPr>
        <p:sp>
          <p:nvSpPr>
            <p:cNvPr id="1602" name="Google Shape;1602;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34"/>
          <p:cNvSpPr/>
          <p:nvPr/>
        </p:nvSpPr>
        <p:spPr>
          <a:xfrm rot="10800000" flipH="1">
            <a:off x="3819050" y="38244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2_2_1_1_1">
    <p:spTree>
      <p:nvGrpSpPr>
        <p:cNvPr id="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643" name="Google Shape;1643;p36"/>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3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645" name="Google Shape;1645;p36"/>
          <p:cNvGrpSpPr/>
          <p:nvPr/>
        </p:nvGrpSpPr>
        <p:grpSpPr>
          <a:xfrm rot="10800000" flipH="1">
            <a:off x="391864" y="1596484"/>
            <a:ext cx="289170" cy="284718"/>
            <a:chOff x="426000" y="3302025"/>
            <a:chExt cx="220875" cy="217475"/>
          </a:xfrm>
        </p:grpSpPr>
        <p:sp>
          <p:nvSpPr>
            <p:cNvPr id="1646" name="Google Shape;1646;p3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6"/>
          <p:cNvGrpSpPr/>
          <p:nvPr/>
        </p:nvGrpSpPr>
        <p:grpSpPr>
          <a:xfrm rot="10800000" flipH="1">
            <a:off x="357713" y="3564393"/>
            <a:ext cx="357454" cy="956304"/>
            <a:chOff x="357713" y="600975"/>
            <a:chExt cx="357454" cy="956304"/>
          </a:xfrm>
        </p:grpSpPr>
        <p:sp>
          <p:nvSpPr>
            <p:cNvPr id="1649" name="Google Shape;1649;p3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36"/>
          <p:cNvGrpSpPr/>
          <p:nvPr/>
        </p:nvGrpSpPr>
        <p:grpSpPr>
          <a:xfrm rot="10800000" flipH="1">
            <a:off x="2065283" y="4732777"/>
            <a:ext cx="793256" cy="182899"/>
            <a:chOff x="2685575" y="2835950"/>
            <a:chExt cx="433000" cy="99825"/>
          </a:xfrm>
        </p:grpSpPr>
        <p:sp>
          <p:nvSpPr>
            <p:cNvPr id="1654" name="Google Shape;1654;p3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36"/>
          <p:cNvGrpSpPr/>
          <p:nvPr/>
        </p:nvGrpSpPr>
        <p:grpSpPr>
          <a:xfrm rot="10800000" flipH="1">
            <a:off x="4571989" y="4152949"/>
            <a:ext cx="2019176" cy="2019176"/>
            <a:chOff x="1943325" y="-220375"/>
            <a:chExt cx="1298672" cy="1298672"/>
          </a:xfrm>
        </p:grpSpPr>
        <p:sp>
          <p:nvSpPr>
            <p:cNvPr id="1659" name="Google Shape;1659;p3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36"/>
          <p:cNvGrpSpPr/>
          <p:nvPr/>
        </p:nvGrpSpPr>
        <p:grpSpPr>
          <a:xfrm rot="10800000" flipH="1">
            <a:off x="7601640" y="490017"/>
            <a:ext cx="1965289" cy="517060"/>
            <a:chOff x="3539975" y="3523525"/>
            <a:chExt cx="745925" cy="196250"/>
          </a:xfrm>
        </p:grpSpPr>
        <p:sp>
          <p:nvSpPr>
            <p:cNvPr id="1708" name="Google Shape;1708;p3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4" name="Google Shape;1724;p36"/>
          <p:cNvPicPr preferRelativeResize="0"/>
          <p:nvPr/>
        </p:nvPicPr>
        <p:blipFill rotWithShape="1">
          <a:blip r:embed="rId3">
            <a:alphaModFix/>
          </a:blip>
          <a:srcRect t="1770" r="38199" b="-1770"/>
          <a:stretch/>
        </p:blipFill>
        <p:spPr>
          <a:xfrm rot="10800000" flipH="1">
            <a:off x="7676541" y="3065075"/>
            <a:ext cx="6276551" cy="26812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CUSTOM_2_2_1_1_1_1">
    <p:spTree>
      <p:nvGrpSpPr>
        <p:cNvPr id="1"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727" name="Google Shape;1727;p37"/>
          <p:cNvSpPr txBox="1">
            <a:spLocks noGrp="1"/>
          </p:cNvSpPr>
          <p:nvPr>
            <p:ph type="subTitle" idx="1"/>
          </p:nvPr>
        </p:nvSpPr>
        <p:spPr>
          <a:xfrm>
            <a:off x="4045548" y="1648529"/>
            <a:ext cx="3867600" cy="208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8" name="Google Shape;1728;p3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29" name="Google Shape;1729;p37"/>
          <p:cNvSpPr txBox="1">
            <a:spLocks noGrp="1"/>
          </p:cNvSpPr>
          <p:nvPr>
            <p:ph type="subTitle" idx="2"/>
          </p:nvPr>
        </p:nvSpPr>
        <p:spPr>
          <a:xfrm>
            <a:off x="1592525" y="2303425"/>
            <a:ext cx="2453100" cy="77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30" name="Google Shape;1730;p37"/>
          <p:cNvGrpSpPr/>
          <p:nvPr/>
        </p:nvGrpSpPr>
        <p:grpSpPr>
          <a:xfrm>
            <a:off x="8147051" y="2303422"/>
            <a:ext cx="2019176" cy="2019176"/>
            <a:chOff x="1943325" y="-220375"/>
            <a:chExt cx="1298672" cy="1298672"/>
          </a:xfrm>
        </p:grpSpPr>
        <p:sp>
          <p:nvSpPr>
            <p:cNvPr id="1731" name="Google Shape;1731;p3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37"/>
          <p:cNvGrpSpPr/>
          <p:nvPr/>
        </p:nvGrpSpPr>
        <p:grpSpPr>
          <a:xfrm>
            <a:off x="1571802" y="4088183"/>
            <a:ext cx="1965289" cy="517060"/>
            <a:chOff x="3539975" y="3523525"/>
            <a:chExt cx="745925" cy="196250"/>
          </a:xfrm>
        </p:grpSpPr>
        <p:sp>
          <p:nvSpPr>
            <p:cNvPr id="1780" name="Google Shape;1780;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37"/>
          <p:cNvGrpSpPr/>
          <p:nvPr/>
        </p:nvGrpSpPr>
        <p:grpSpPr>
          <a:xfrm rot="-5400000" flipH="1">
            <a:off x="-2692775" y="2018671"/>
            <a:ext cx="4000413" cy="3175881"/>
            <a:chOff x="5207925" y="-1994879"/>
            <a:chExt cx="4000413" cy="3175881"/>
          </a:xfrm>
        </p:grpSpPr>
        <p:sp>
          <p:nvSpPr>
            <p:cNvPr id="1797" name="Google Shape;1797;p3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37"/>
          <p:cNvGrpSpPr/>
          <p:nvPr/>
        </p:nvGrpSpPr>
        <p:grpSpPr>
          <a:xfrm>
            <a:off x="5255192" y="4184363"/>
            <a:ext cx="1039906" cy="679800"/>
            <a:chOff x="4082325" y="3790650"/>
            <a:chExt cx="1039906" cy="679800"/>
          </a:xfrm>
        </p:grpSpPr>
        <p:sp>
          <p:nvSpPr>
            <p:cNvPr id="1801" name="Google Shape;1801;p3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6">
  <p:cSld name="CUSTOM_2_2_1_1_1_1_1">
    <p:spTree>
      <p:nvGrpSpPr>
        <p:cNvPr id="1"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06" name="Google Shape;1806;p38"/>
          <p:cNvSpPr txBox="1">
            <a:spLocks noGrp="1"/>
          </p:cNvSpPr>
          <p:nvPr>
            <p:ph type="title"/>
          </p:nvPr>
        </p:nvSpPr>
        <p:spPr>
          <a:xfrm>
            <a:off x="1825050" y="1909850"/>
            <a:ext cx="5493900" cy="4206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38"/>
          <p:cNvSpPr/>
          <p:nvPr/>
        </p:nvSpPr>
        <p:spPr>
          <a:xfrm flipH="1">
            <a:off x="4294245" y="62091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38"/>
          <p:cNvSpPr txBox="1">
            <a:spLocks noGrp="1"/>
          </p:cNvSpPr>
          <p:nvPr>
            <p:ph type="subTitle" idx="1"/>
          </p:nvPr>
        </p:nvSpPr>
        <p:spPr>
          <a:xfrm>
            <a:off x="1825050" y="2427700"/>
            <a:ext cx="5493900" cy="942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2_1">
    <p:spTree>
      <p:nvGrpSpPr>
        <p:cNvPr id="1"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01" name="Google Shape;2001;p41"/>
          <p:cNvSpPr txBox="1">
            <a:spLocks noGrp="1"/>
          </p:cNvSpPr>
          <p:nvPr>
            <p:ph type="title"/>
          </p:nvPr>
        </p:nvSpPr>
        <p:spPr>
          <a:xfrm>
            <a:off x="2185650" y="3095408"/>
            <a:ext cx="4772700" cy="4731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002" name="Google Shape;2002;p41"/>
          <p:cNvSpPr txBox="1">
            <a:spLocks noGrp="1"/>
          </p:cNvSpPr>
          <p:nvPr>
            <p:ph type="subTitle" idx="1"/>
          </p:nvPr>
        </p:nvSpPr>
        <p:spPr>
          <a:xfrm>
            <a:off x="1226850" y="1453218"/>
            <a:ext cx="6690300" cy="15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03" name="Google Shape;2003;p41"/>
          <p:cNvGrpSpPr/>
          <p:nvPr/>
        </p:nvGrpSpPr>
        <p:grpSpPr>
          <a:xfrm rot="-5400000" flipH="1">
            <a:off x="3352827" y="574632"/>
            <a:ext cx="289170" cy="284718"/>
            <a:chOff x="426000" y="3302025"/>
            <a:chExt cx="220875" cy="217475"/>
          </a:xfrm>
        </p:grpSpPr>
        <p:sp>
          <p:nvSpPr>
            <p:cNvPr id="2004" name="Google Shape;2004;p4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41"/>
          <p:cNvGrpSpPr/>
          <p:nvPr/>
        </p:nvGrpSpPr>
        <p:grpSpPr>
          <a:xfrm rot="-5400000" flipH="1">
            <a:off x="1014983" y="238830"/>
            <a:ext cx="357454" cy="956304"/>
            <a:chOff x="357713" y="600975"/>
            <a:chExt cx="357454" cy="956304"/>
          </a:xfrm>
        </p:grpSpPr>
        <p:sp>
          <p:nvSpPr>
            <p:cNvPr id="2007" name="Google Shape;2007;p4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41"/>
          <p:cNvGrpSpPr/>
          <p:nvPr/>
        </p:nvGrpSpPr>
        <p:grpSpPr>
          <a:xfrm>
            <a:off x="7917151" y="2136847"/>
            <a:ext cx="2019176" cy="2019176"/>
            <a:chOff x="1943325" y="-220375"/>
            <a:chExt cx="1298672" cy="1298672"/>
          </a:xfrm>
        </p:grpSpPr>
        <p:sp>
          <p:nvSpPr>
            <p:cNvPr id="2012" name="Google Shape;2012;p4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41"/>
          <p:cNvGrpSpPr/>
          <p:nvPr/>
        </p:nvGrpSpPr>
        <p:grpSpPr>
          <a:xfrm>
            <a:off x="1020340" y="4088183"/>
            <a:ext cx="1965289" cy="517060"/>
            <a:chOff x="3539975" y="3523525"/>
            <a:chExt cx="745925" cy="196250"/>
          </a:xfrm>
        </p:grpSpPr>
        <p:sp>
          <p:nvSpPr>
            <p:cNvPr id="2061" name="Google Shape;2061;p4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79" name="Google Shape;2079;p4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080" name="Google Shape;2080;p42"/>
          <p:cNvGrpSpPr/>
          <p:nvPr/>
        </p:nvGrpSpPr>
        <p:grpSpPr>
          <a:xfrm>
            <a:off x="391864" y="4555820"/>
            <a:ext cx="289170" cy="284718"/>
            <a:chOff x="426000" y="3302025"/>
            <a:chExt cx="220875" cy="217475"/>
          </a:xfrm>
        </p:grpSpPr>
        <p:sp>
          <p:nvSpPr>
            <p:cNvPr id="2081" name="Google Shape;2081;p4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42"/>
          <p:cNvGrpSpPr/>
          <p:nvPr/>
        </p:nvGrpSpPr>
        <p:grpSpPr>
          <a:xfrm>
            <a:off x="357713" y="1134375"/>
            <a:ext cx="357454" cy="956304"/>
            <a:chOff x="357713" y="600975"/>
            <a:chExt cx="357454" cy="956304"/>
          </a:xfrm>
        </p:grpSpPr>
        <p:sp>
          <p:nvSpPr>
            <p:cNvPr id="2084" name="Google Shape;2084;p4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42"/>
          <p:cNvGrpSpPr/>
          <p:nvPr/>
        </p:nvGrpSpPr>
        <p:grpSpPr>
          <a:xfrm>
            <a:off x="8022690" y="202570"/>
            <a:ext cx="1965289" cy="517060"/>
            <a:chOff x="3539975" y="3523525"/>
            <a:chExt cx="745925" cy="196250"/>
          </a:xfrm>
        </p:grpSpPr>
        <p:sp>
          <p:nvSpPr>
            <p:cNvPr id="2089" name="Google Shape;2089;p4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2218" name="Google Shape;2218;p4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219" name="Google Shape;2219;p47"/>
          <p:cNvGrpSpPr/>
          <p:nvPr/>
        </p:nvGrpSpPr>
        <p:grpSpPr>
          <a:xfrm>
            <a:off x="391864" y="1291684"/>
            <a:ext cx="289170" cy="284718"/>
            <a:chOff x="426000" y="3302025"/>
            <a:chExt cx="220875" cy="217475"/>
          </a:xfrm>
        </p:grpSpPr>
        <p:sp>
          <p:nvSpPr>
            <p:cNvPr id="2220" name="Google Shape;2220;p4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47"/>
          <p:cNvGrpSpPr/>
          <p:nvPr/>
        </p:nvGrpSpPr>
        <p:grpSpPr>
          <a:xfrm rot="10800000" flipH="1">
            <a:off x="357713" y="3259593"/>
            <a:ext cx="357454" cy="956304"/>
            <a:chOff x="357713" y="600975"/>
            <a:chExt cx="357454" cy="956304"/>
          </a:xfrm>
        </p:grpSpPr>
        <p:sp>
          <p:nvSpPr>
            <p:cNvPr id="2223" name="Google Shape;2223;p4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47"/>
          <p:cNvGrpSpPr/>
          <p:nvPr/>
        </p:nvGrpSpPr>
        <p:grpSpPr>
          <a:xfrm rot="10800000" flipH="1">
            <a:off x="5872083" y="4723023"/>
            <a:ext cx="793256" cy="182899"/>
            <a:chOff x="2685575" y="2835950"/>
            <a:chExt cx="433000" cy="99825"/>
          </a:xfrm>
        </p:grpSpPr>
        <p:sp>
          <p:nvSpPr>
            <p:cNvPr id="2228" name="Google Shape;2228;p4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47"/>
          <p:cNvGrpSpPr/>
          <p:nvPr/>
        </p:nvGrpSpPr>
        <p:grpSpPr>
          <a:xfrm rot="10800000" flipH="1">
            <a:off x="507239" y="4684974"/>
            <a:ext cx="2019176" cy="2019176"/>
            <a:chOff x="1943325" y="-220375"/>
            <a:chExt cx="1298672" cy="1298672"/>
          </a:xfrm>
        </p:grpSpPr>
        <p:sp>
          <p:nvSpPr>
            <p:cNvPr id="2233" name="Google Shape;2233;p4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7"/>
          <p:cNvGrpSpPr/>
          <p:nvPr/>
        </p:nvGrpSpPr>
        <p:grpSpPr>
          <a:xfrm rot="10800000" flipH="1">
            <a:off x="7907690" y="538242"/>
            <a:ext cx="1965289" cy="517060"/>
            <a:chOff x="3539975" y="3523525"/>
            <a:chExt cx="745925" cy="196250"/>
          </a:xfrm>
        </p:grpSpPr>
        <p:sp>
          <p:nvSpPr>
            <p:cNvPr id="2282" name="Google Shape;2282;p4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581"/>
        <p:cNvGrpSpPr/>
        <p:nvPr/>
      </p:nvGrpSpPr>
      <p:grpSpPr>
        <a:xfrm>
          <a:off x="0" y="0"/>
          <a:ext cx="0" cy="0"/>
          <a:chOff x="0" y="0"/>
          <a:chExt cx="0" cy="0"/>
        </a:xfrm>
      </p:grpSpPr>
      <p:sp>
        <p:nvSpPr>
          <p:cNvPr id="2582" name="Google Shape;2582;p5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84" name="Google Shape;184;p5"/>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5"/>
          <p:cNvSpPr txBox="1">
            <a:spLocks noGrp="1"/>
          </p:cNvSpPr>
          <p:nvPr>
            <p:ph type="subTitle" idx="2"/>
          </p:nvPr>
        </p:nvSpPr>
        <p:spPr>
          <a:xfrm>
            <a:off x="4981771"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6" name="Google Shape;186;p5"/>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5"/>
          <p:cNvSpPr txBox="1">
            <a:spLocks noGrp="1"/>
          </p:cNvSpPr>
          <p:nvPr>
            <p:ph type="subTitle" idx="4"/>
          </p:nvPr>
        </p:nvSpPr>
        <p:spPr>
          <a:xfrm>
            <a:off x="1880425"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8" name="Google Shape;188;p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rot="10800000" flipH="1">
            <a:off x="400702" y="1439175"/>
            <a:ext cx="283332" cy="284718"/>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5"/>
          <p:cNvGrpSpPr/>
          <p:nvPr/>
        </p:nvGrpSpPr>
        <p:grpSpPr>
          <a:xfrm rot="10800000" flipH="1">
            <a:off x="357713" y="2873685"/>
            <a:ext cx="357454" cy="956304"/>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375" name="Google Shape;375;p8"/>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8"/>
          <p:cNvSpPr/>
          <p:nvPr/>
        </p:nvSpPr>
        <p:spPr>
          <a:xfrm>
            <a:off x="5427233" y="409866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387" name="Google Shape;387;p9"/>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8" name="Google Shape;388;p9"/>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1765763" y="533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526" name="Google Shape;526;p11"/>
          <p:cNvSpPr txBox="1">
            <a:spLocks noGrp="1"/>
          </p:cNvSpPr>
          <p:nvPr>
            <p:ph type="title" hasCustomPrompt="1"/>
          </p:nvPr>
        </p:nvSpPr>
        <p:spPr>
          <a:xfrm>
            <a:off x="1189500" y="1573088"/>
            <a:ext cx="6765000" cy="119160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7" name="Google Shape;527;p11"/>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8" name="Google Shape;528;p11"/>
          <p:cNvPicPr preferRelativeResize="0"/>
          <p:nvPr/>
        </p:nvPicPr>
        <p:blipFill>
          <a:blip r:embed="rId3">
            <a:alphaModFix/>
          </a:blip>
          <a:stretch>
            <a:fillRect/>
          </a:stretch>
        </p:blipFill>
        <p:spPr>
          <a:xfrm flipH="1">
            <a:off x="-1398709" y="3775675"/>
            <a:ext cx="9353213" cy="2681250"/>
          </a:xfrm>
          <a:prstGeom prst="rect">
            <a:avLst/>
          </a:prstGeom>
          <a:noFill/>
          <a:ln>
            <a:noFill/>
          </a:ln>
        </p:spPr>
      </p:pic>
      <p:grpSp>
        <p:nvGrpSpPr>
          <p:cNvPr id="529" name="Google Shape;529;p11"/>
          <p:cNvGrpSpPr/>
          <p:nvPr/>
        </p:nvGrpSpPr>
        <p:grpSpPr>
          <a:xfrm flipH="1">
            <a:off x="8442483" y="3580345"/>
            <a:ext cx="284143" cy="284718"/>
            <a:chOff x="432750" y="3302025"/>
            <a:chExt cx="217035" cy="217475"/>
          </a:xfrm>
        </p:grpSpPr>
        <p:sp>
          <p:nvSpPr>
            <p:cNvPr id="530" name="Google Shape;530;p11"/>
            <p:cNvSpPr/>
            <p:nvPr/>
          </p:nvSpPr>
          <p:spPr>
            <a:xfrm>
              <a:off x="43566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1"/>
          <p:cNvGrpSpPr/>
          <p:nvPr/>
        </p:nvGrpSpPr>
        <p:grpSpPr>
          <a:xfrm flipH="1">
            <a:off x="8412161" y="940850"/>
            <a:ext cx="357454" cy="956304"/>
            <a:chOff x="357713" y="600975"/>
            <a:chExt cx="357454" cy="956304"/>
          </a:xfrm>
        </p:grpSpPr>
        <p:sp>
          <p:nvSpPr>
            <p:cNvPr id="533" name="Google Shape;533;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1"/>
          <p:cNvGrpSpPr/>
          <p:nvPr/>
        </p:nvGrpSpPr>
        <p:grpSpPr>
          <a:xfrm flipH="1">
            <a:off x="-1204526" y="3464295"/>
            <a:ext cx="1965289" cy="517060"/>
            <a:chOff x="3539975" y="3523525"/>
            <a:chExt cx="745925" cy="196250"/>
          </a:xfrm>
        </p:grpSpPr>
        <p:sp>
          <p:nvSpPr>
            <p:cNvPr id="538" name="Google Shape;538;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557" name="Google Shape;557;p13"/>
          <p:cNvSpPr txBox="1">
            <a:spLocks noGrp="1"/>
          </p:cNvSpPr>
          <p:nvPr>
            <p:ph type="title" hasCustomPrompt="1"/>
          </p:nvPr>
        </p:nvSpPr>
        <p:spPr>
          <a:xfrm>
            <a:off x="817925"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58" name="Google Shape;558;p13"/>
          <p:cNvSpPr txBox="1">
            <a:spLocks noGrp="1"/>
          </p:cNvSpPr>
          <p:nvPr>
            <p:ph type="subTitle" idx="1"/>
          </p:nvPr>
        </p:nvSpPr>
        <p:spPr>
          <a:xfrm>
            <a:off x="1639675" y="1483450"/>
            <a:ext cx="2887200" cy="354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9" name="Google Shape;559;p13"/>
          <p:cNvSpPr txBox="1">
            <a:spLocks noGrp="1"/>
          </p:cNvSpPr>
          <p:nvPr>
            <p:ph type="subTitle" idx="2"/>
          </p:nvPr>
        </p:nvSpPr>
        <p:spPr>
          <a:xfrm>
            <a:off x="1639675"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0" name="Google Shape;560;p13"/>
          <p:cNvSpPr txBox="1">
            <a:spLocks noGrp="1"/>
          </p:cNvSpPr>
          <p:nvPr>
            <p:ph type="title" idx="3" hasCustomPrompt="1"/>
          </p:nvPr>
        </p:nvSpPr>
        <p:spPr>
          <a:xfrm>
            <a:off x="817925"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1" name="Google Shape;561;p13"/>
          <p:cNvSpPr txBox="1">
            <a:spLocks noGrp="1"/>
          </p:cNvSpPr>
          <p:nvPr>
            <p:ph type="subTitle" idx="4"/>
          </p:nvPr>
        </p:nvSpPr>
        <p:spPr>
          <a:xfrm>
            <a:off x="1639675"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13"/>
          <p:cNvSpPr txBox="1">
            <a:spLocks noGrp="1"/>
          </p:cNvSpPr>
          <p:nvPr>
            <p:ph type="subTitle" idx="5"/>
          </p:nvPr>
        </p:nvSpPr>
        <p:spPr>
          <a:xfrm>
            <a:off x="1639675"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3"/>
          <p:cNvSpPr txBox="1">
            <a:spLocks noGrp="1"/>
          </p:cNvSpPr>
          <p:nvPr>
            <p:ph type="title" idx="6" hasCustomPrompt="1"/>
          </p:nvPr>
        </p:nvSpPr>
        <p:spPr>
          <a:xfrm>
            <a:off x="817925"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4" name="Google Shape;564;p13"/>
          <p:cNvSpPr txBox="1">
            <a:spLocks noGrp="1"/>
          </p:cNvSpPr>
          <p:nvPr>
            <p:ph type="subTitle" idx="7"/>
          </p:nvPr>
        </p:nvSpPr>
        <p:spPr>
          <a:xfrm>
            <a:off x="1639675"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5" name="Google Shape;565;p13"/>
          <p:cNvSpPr txBox="1">
            <a:spLocks noGrp="1"/>
          </p:cNvSpPr>
          <p:nvPr>
            <p:ph type="subTitle" idx="8"/>
          </p:nvPr>
        </p:nvSpPr>
        <p:spPr>
          <a:xfrm>
            <a:off x="1639675"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6" name="Google Shape;566;p13"/>
          <p:cNvSpPr txBox="1">
            <a:spLocks noGrp="1"/>
          </p:cNvSpPr>
          <p:nvPr>
            <p:ph type="title" idx="9" hasCustomPrompt="1"/>
          </p:nvPr>
        </p:nvSpPr>
        <p:spPr>
          <a:xfrm>
            <a:off x="4707713"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7" name="Google Shape;567;p13"/>
          <p:cNvSpPr txBox="1">
            <a:spLocks noGrp="1"/>
          </p:cNvSpPr>
          <p:nvPr>
            <p:ph type="subTitle" idx="13"/>
          </p:nvPr>
        </p:nvSpPr>
        <p:spPr>
          <a:xfrm>
            <a:off x="5529413" y="148345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8" name="Google Shape;568;p13"/>
          <p:cNvSpPr txBox="1">
            <a:spLocks noGrp="1"/>
          </p:cNvSpPr>
          <p:nvPr>
            <p:ph type="subTitle" idx="14"/>
          </p:nvPr>
        </p:nvSpPr>
        <p:spPr>
          <a:xfrm>
            <a:off x="5529413"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9" name="Google Shape;569;p13"/>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0" name="Google Shape;570;p13"/>
          <p:cNvSpPr txBox="1">
            <a:spLocks noGrp="1"/>
          </p:cNvSpPr>
          <p:nvPr>
            <p:ph type="subTitle" idx="16"/>
          </p:nvPr>
        </p:nvSpPr>
        <p:spPr>
          <a:xfrm>
            <a:off x="5529413"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13"/>
          <p:cNvSpPr txBox="1">
            <a:spLocks noGrp="1"/>
          </p:cNvSpPr>
          <p:nvPr>
            <p:ph type="subTitle" idx="17"/>
          </p:nvPr>
        </p:nvSpPr>
        <p:spPr>
          <a:xfrm>
            <a:off x="5529413"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2" name="Google Shape;572;p13"/>
          <p:cNvSpPr txBox="1">
            <a:spLocks noGrp="1"/>
          </p:cNvSpPr>
          <p:nvPr>
            <p:ph type="title" idx="18"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3" name="Google Shape;573;p13"/>
          <p:cNvSpPr txBox="1">
            <a:spLocks noGrp="1"/>
          </p:cNvSpPr>
          <p:nvPr>
            <p:ph type="subTitle" idx="19"/>
          </p:nvPr>
        </p:nvSpPr>
        <p:spPr>
          <a:xfrm>
            <a:off x="5529413"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3"/>
          <p:cNvSpPr txBox="1">
            <a:spLocks noGrp="1"/>
          </p:cNvSpPr>
          <p:nvPr>
            <p:ph type="subTitle" idx="20"/>
          </p:nvPr>
        </p:nvSpPr>
        <p:spPr>
          <a:xfrm>
            <a:off x="5529413"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5" name="Google Shape;575;p13"/>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 id="2147483658" r:id="rId8"/>
    <p:sldLayoutId id="2147483659" r:id="rId9"/>
    <p:sldLayoutId id="2147483660" r:id="rId10"/>
    <p:sldLayoutId id="2147483662" r:id="rId11"/>
    <p:sldLayoutId id="2147483665" r:id="rId12"/>
    <p:sldLayoutId id="2147483668" r:id="rId13"/>
    <p:sldLayoutId id="2147483670" r:id="rId14"/>
    <p:sldLayoutId id="2147483677" r:id="rId15"/>
    <p:sldLayoutId id="2147483678" r:id="rId16"/>
    <p:sldLayoutId id="2147483679" r:id="rId17"/>
    <p:sldLayoutId id="2147483680" r:id="rId18"/>
    <p:sldLayoutId id="2147483682" r:id="rId19"/>
    <p:sldLayoutId id="2147483683" r:id="rId20"/>
    <p:sldLayoutId id="2147483684" r:id="rId21"/>
    <p:sldLayoutId id="2147483687" r:id="rId22"/>
    <p:sldLayoutId id="2147483688" r:id="rId23"/>
    <p:sldLayoutId id="2147483693" r:id="rId24"/>
    <p:sldLayoutId id="2147483697" r:id="rId25"/>
    <p:sldLayoutId id="2147483698" r:id="rId26"/>
  </p:sldLayoutIdLst>
  <mc:AlternateContent xmlns:mc="http://schemas.openxmlformats.org/markup-compatibility/2006" xmlns:p14="http://schemas.microsoft.com/office/powerpoint/2010/main">
    <mc:Choice Requires="p14">
      <p:transition spd="med" p14:dur="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77"/>
        <p:cNvGrpSpPr/>
        <p:nvPr/>
      </p:nvGrpSpPr>
      <p:grpSpPr>
        <a:xfrm>
          <a:off x="0" y="0"/>
          <a:ext cx="0" cy="0"/>
          <a:chOff x="0" y="0"/>
          <a:chExt cx="0" cy="0"/>
        </a:xfrm>
      </p:grpSpPr>
      <p:sp>
        <p:nvSpPr>
          <p:cNvPr id="2578" name="Google Shape;2578;p5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579" name="Google Shape;2579;p5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Lst>
  <mc:AlternateContent xmlns:mc="http://schemas.openxmlformats.org/markup-compatibility/2006" xmlns:p14="http://schemas.microsoft.com/office/powerpoint/2010/main">
    <mc:Choice Requires="p14">
      <p:transition spd="med" p14:dur="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3.xml"/><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4.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3.xml"/><Relationship Id="rId4" Type="http://schemas.openxmlformats.org/officeDocument/2006/relationships/slide" Target="slide2.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53.png"/><Relationship Id="rId4" Type="http://schemas.openxmlformats.org/officeDocument/2006/relationships/slide" Target="slide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3.xml"/><Relationship Id="rId5" Type="http://schemas.openxmlformats.org/officeDocument/2006/relationships/image" Target="../media/image54.png"/><Relationship Id="rId4" Type="http://schemas.openxmlformats.org/officeDocument/2006/relationships/slide" Target="slide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3.xml"/><Relationship Id="rId4" Type="http://schemas.openxmlformats.org/officeDocument/2006/relationships/slide" Target="slide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slide" Target="slide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3.xml"/><Relationship Id="rId5" Type="http://schemas.openxmlformats.org/officeDocument/2006/relationships/image" Target="../media/image58.png"/><Relationship Id="rId4" Type="http://schemas.openxmlformats.org/officeDocument/2006/relationships/slide" Target="slide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slide" Target="slide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slide" Target="slide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58"/>
          <p:cNvSpPr txBox="1">
            <a:spLocks noGrp="1"/>
          </p:cNvSpPr>
          <p:nvPr>
            <p:ph type="ctrTitle"/>
          </p:nvPr>
        </p:nvSpPr>
        <p:spPr>
          <a:xfrm>
            <a:off x="472866" y="1466950"/>
            <a:ext cx="7596389" cy="1695900"/>
          </a:xfrm>
          <a:prstGeom prst="rect">
            <a:avLst/>
          </a:prstGeom>
        </p:spPr>
        <p:txBody>
          <a:bodyPr spcFirstLastPara="1" wrap="square" lIns="91425" tIns="0" rIns="91425" bIns="91425" anchor="t" anchorCtr="0">
            <a:noAutofit/>
          </a:bodyPr>
          <a:lstStyle/>
          <a:p>
            <a:pPr marL="0" lvl="0" indent="0" algn="ctr" rtl="0">
              <a:spcBef>
                <a:spcPts val="0"/>
              </a:spcBef>
              <a:spcAft>
                <a:spcPts val="200"/>
              </a:spcAft>
              <a:buNone/>
            </a:pPr>
            <a:r>
              <a:rPr lang="en" sz="4000" dirty="0"/>
              <a:t>PREDICTION D’ESPERENCE DE VIE AU MAROC   </a:t>
            </a:r>
            <a:br>
              <a:rPr lang="en" sz="4000" dirty="0"/>
            </a:br>
            <a:r>
              <a:rPr lang="en" sz="5050" dirty="0">
                <a:solidFill>
                  <a:schemeClr val="dk2"/>
                </a:solidFill>
              </a:rPr>
              <a:t>2020 -2030</a:t>
            </a:r>
            <a:endParaRPr sz="5050" dirty="0">
              <a:solidFill>
                <a:schemeClr val="dk2"/>
              </a:solidFill>
            </a:endParaRPr>
          </a:p>
        </p:txBody>
      </p:sp>
      <p:sp>
        <p:nvSpPr>
          <p:cNvPr id="2592" name="Google Shape;2592;p58"/>
          <p:cNvSpPr txBox="1">
            <a:spLocks noGrp="1"/>
          </p:cNvSpPr>
          <p:nvPr>
            <p:ph type="subTitle" idx="1"/>
          </p:nvPr>
        </p:nvSpPr>
        <p:spPr>
          <a:xfrm>
            <a:off x="-1837034" y="3511855"/>
            <a:ext cx="6647100" cy="717918"/>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dk1"/>
              </a:buClr>
              <a:buSzPts val="1100"/>
              <a:buFont typeface="Arial"/>
              <a:buNone/>
            </a:pPr>
            <a:r>
              <a:rPr lang="en" sz="1800" i="1" u="sng" dirty="0"/>
              <a:t>Présenté par </a:t>
            </a:r>
            <a:r>
              <a:rPr lang="en" sz="1800" dirty="0"/>
              <a:t>: </a:t>
            </a:r>
          </a:p>
          <a:p>
            <a:pPr marL="0" lvl="0" indent="0" algn="ctr" rtl="0">
              <a:spcBef>
                <a:spcPts val="0"/>
              </a:spcBef>
              <a:spcAft>
                <a:spcPts val="0"/>
              </a:spcAft>
              <a:buClr>
                <a:schemeClr val="dk1"/>
              </a:buClr>
              <a:buSzPts val="1100"/>
              <a:buFont typeface="Arial"/>
              <a:buNone/>
            </a:pPr>
            <a:r>
              <a:rPr lang="en" sz="1800" dirty="0"/>
              <a:t>                                                            -MOHAMED AMHAL     </a:t>
            </a:r>
            <a:endParaRPr sz="1800" dirty="0"/>
          </a:p>
        </p:txBody>
      </p:sp>
      <p:sp>
        <p:nvSpPr>
          <p:cNvPr id="2593" name="Google Shape;2593;p5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4" name="Google Shape;2594;p58"/>
          <p:cNvCxnSpPr/>
          <p:nvPr/>
        </p:nvCxnSpPr>
        <p:spPr>
          <a:xfrm>
            <a:off x="1863750" y="3162850"/>
            <a:ext cx="5416500" cy="0"/>
          </a:xfrm>
          <a:prstGeom prst="straightConnector1">
            <a:avLst/>
          </a:prstGeom>
          <a:noFill/>
          <a:ln w="9525" cap="flat" cmpd="sng">
            <a:solidFill>
              <a:schemeClr val="lt1"/>
            </a:solidFill>
            <a:prstDash val="solid"/>
            <a:round/>
            <a:headEnd type="none" w="med" len="med"/>
            <a:tailEnd type="none" w="med" len="med"/>
          </a:ln>
        </p:spPr>
      </p:cxnSp>
      <p:sp>
        <p:nvSpPr>
          <p:cNvPr id="2" name="ZoneTexte 1">
            <a:extLst>
              <a:ext uri="{FF2B5EF4-FFF2-40B4-BE49-F238E27FC236}">
                <a16:creationId xmlns:a16="http://schemas.microsoft.com/office/drawing/2014/main" id="{D98580B7-340F-4D29-1B3D-6E3BD61D6479}"/>
              </a:ext>
            </a:extLst>
          </p:cNvPr>
          <p:cNvSpPr txBox="1"/>
          <p:nvPr/>
        </p:nvSpPr>
        <p:spPr>
          <a:xfrm>
            <a:off x="5040034" y="4190101"/>
            <a:ext cx="4307647" cy="646331"/>
          </a:xfrm>
          <a:prstGeom prst="rect">
            <a:avLst/>
          </a:prstGeom>
          <a:noFill/>
        </p:spPr>
        <p:txBody>
          <a:bodyPr wrap="square" rtlCol="0">
            <a:spAutoFit/>
          </a:bodyPr>
          <a:lstStyle/>
          <a:p>
            <a:r>
              <a:rPr lang="fr-FR" sz="1800" i="1" u="sng" dirty="0">
                <a:solidFill>
                  <a:schemeClr val="lt1"/>
                </a:solidFill>
                <a:latin typeface="Bai Jamjuree"/>
                <a:cs typeface="Bai Jamjuree"/>
                <a:sym typeface="Bai Jamjuree"/>
              </a:rPr>
              <a:t>Encadré par </a:t>
            </a:r>
            <a:r>
              <a:rPr lang="fr-FR" sz="1800" dirty="0">
                <a:solidFill>
                  <a:schemeClr val="lt1"/>
                </a:solidFill>
                <a:latin typeface="Bai Jamjuree"/>
                <a:cs typeface="Bai Jamjuree"/>
                <a:sym typeface="Bai Jamjuree"/>
              </a:rPr>
              <a:t>:</a:t>
            </a:r>
          </a:p>
          <a:p>
            <a:r>
              <a:rPr lang="fr-FR" sz="1800" dirty="0">
                <a:solidFill>
                  <a:schemeClr val="lt1"/>
                </a:solidFill>
                <a:latin typeface="Bai Jamjuree"/>
                <a:cs typeface="Bai Jamjuree"/>
                <a:sym typeface="Bai Jamjuree"/>
              </a:rPr>
              <a:t>                    Prof :YASSINE.ALAMRANI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91"/>
                                        </p:tgtEl>
                                        <p:attrNameLst>
                                          <p:attrName>style.visibility</p:attrName>
                                        </p:attrNameLst>
                                      </p:cBhvr>
                                      <p:to>
                                        <p:strVal val="visible"/>
                                      </p:to>
                                    </p:set>
                                    <p:anim calcmode="lin" valueType="num">
                                      <p:cBhvr additive="base">
                                        <p:cTn id="7" dur="1000"/>
                                        <p:tgtEl>
                                          <p:spTgt spid="259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594"/>
                                        </p:tgtEl>
                                        <p:attrNameLst>
                                          <p:attrName>style.visibility</p:attrName>
                                        </p:attrNameLst>
                                      </p:cBhvr>
                                      <p:to>
                                        <p:strVal val="visible"/>
                                      </p:to>
                                    </p:set>
                                    <p:anim calcmode="lin" valueType="num">
                                      <p:cBhvr additive="base">
                                        <p:cTn id="10" dur="1000"/>
                                        <p:tgtEl>
                                          <p:spTgt spid="2594"/>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592"/>
                                        </p:tgtEl>
                                        <p:attrNameLst>
                                          <p:attrName>style.visibility</p:attrName>
                                        </p:attrNameLst>
                                      </p:cBhvr>
                                      <p:to>
                                        <p:strVal val="visible"/>
                                      </p:to>
                                    </p:set>
                                    <p:animEffect transition="in" filter="fade">
                                      <p:cBhvr>
                                        <p:cTn id="13" dur="1000"/>
                                        <p:tgtEl>
                                          <p:spTgt spid="25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6"/>
        <p:cNvGrpSpPr/>
        <p:nvPr/>
      </p:nvGrpSpPr>
      <p:grpSpPr>
        <a:xfrm>
          <a:off x="0" y="0"/>
          <a:ext cx="0" cy="0"/>
          <a:chOff x="0" y="0"/>
          <a:chExt cx="0" cy="0"/>
        </a:xfrm>
      </p:grpSpPr>
      <p:sp>
        <p:nvSpPr>
          <p:cNvPr id="3437" name="Google Shape;3437;p83"/>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p>
            <a:pPr marL="0" lvl="0" indent="0"/>
            <a:r>
              <a:rPr lang="fr-FR" dirty="0"/>
              <a:t>Année</a:t>
            </a:r>
            <a:endParaRPr dirty="0"/>
          </a:p>
        </p:txBody>
      </p:sp>
      <p:sp>
        <p:nvSpPr>
          <p:cNvPr id="3438" name="Google Shape;3438;p83"/>
          <p:cNvSpPr txBox="1">
            <a:spLocks noGrp="1"/>
          </p:cNvSpPr>
          <p:nvPr>
            <p:ph type="subTitle" idx="2"/>
          </p:nvPr>
        </p:nvSpPr>
        <p:spPr>
          <a:xfrm>
            <a:off x="3483086" y="1898675"/>
            <a:ext cx="2266800" cy="767100"/>
          </a:xfrm>
          <a:prstGeom prst="rect">
            <a:avLst/>
          </a:prstGeom>
        </p:spPr>
        <p:txBody>
          <a:bodyPr spcFirstLastPara="1" wrap="square" lIns="91425" tIns="91425" rIns="91425" bIns="91425" anchor="t" anchorCtr="0">
            <a:noAutofit/>
          </a:bodyPr>
          <a:lstStyle/>
          <a:p>
            <a:pPr marL="0" indent="0"/>
            <a:r>
              <a:rPr lang="fr-FR" sz="1100" dirty="0"/>
              <a:t>L'année indique la période à laquelle les données ont été recueillies, couvrant la plage temporelle de 2000 à 2015</a:t>
            </a:r>
            <a:r>
              <a:rPr lang="fr-FR" dirty="0"/>
              <a:t>. </a:t>
            </a:r>
          </a:p>
          <a:p>
            <a:pPr marL="0" lvl="0" indent="0" algn="ctr" rtl="0">
              <a:spcBef>
                <a:spcPts val="0"/>
              </a:spcBef>
              <a:spcAft>
                <a:spcPts val="0"/>
              </a:spcAft>
              <a:buNone/>
            </a:pPr>
            <a:endParaRPr dirty="0"/>
          </a:p>
        </p:txBody>
      </p:sp>
      <p:sp>
        <p:nvSpPr>
          <p:cNvPr id="3439" name="Google Shape;3439;p83"/>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p>
            <a:pPr marL="0" lvl="0" indent="0"/>
            <a:r>
              <a:rPr lang="fr-FR" dirty="0"/>
              <a:t>Statut</a:t>
            </a:r>
            <a:endParaRPr dirty="0"/>
          </a:p>
        </p:txBody>
      </p:sp>
      <p:sp>
        <p:nvSpPr>
          <p:cNvPr id="3440" name="Google Shape;3440;p83"/>
          <p:cNvSpPr txBox="1">
            <a:spLocks noGrp="1"/>
          </p:cNvSpPr>
          <p:nvPr>
            <p:ph type="subTitle" idx="4"/>
          </p:nvPr>
        </p:nvSpPr>
        <p:spPr>
          <a:xfrm>
            <a:off x="5949973" y="1911353"/>
            <a:ext cx="2266800" cy="767100"/>
          </a:xfrm>
          <a:prstGeom prst="rect">
            <a:avLst/>
          </a:prstGeom>
        </p:spPr>
        <p:txBody>
          <a:bodyPr spcFirstLastPara="1" wrap="square" lIns="91425" tIns="91425" rIns="91425" bIns="91425" anchor="t" anchorCtr="0">
            <a:noAutofit/>
          </a:bodyPr>
          <a:lstStyle/>
          <a:p>
            <a:pPr marL="0" lvl="0" indent="0"/>
            <a:r>
              <a:rPr lang="fr-FR" sz="1100" dirty="0"/>
              <a:t>Le statut différencie les pays en deux catégories : "Développé" ou "En développement". </a:t>
            </a:r>
            <a:endParaRPr sz="1100" dirty="0"/>
          </a:p>
        </p:txBody>
      </p:sp>
      <p:sp>
        <p:nvSpPr>
          <p:cNvPr id="3441" name="Google Shape;3441;p83"/>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p>
            <a:pPr marL="0" indent="0"/>
            <a:r>
              <a:rPr lang="fr-FR" dirty="0"/>
              <a:t>Pays</a:t>
            </a:r>
            <a:endParaRPr dirty="0"/>
          </a:p>
        </p:txBody>
      </p:sp>
      <p:sp>
        <p:nvSpPr>
          <p:cNvPr id="3442" name="Google Shape;3442;p83"/>
          <p:cNvSpPr txBox="1">
            <a:spLocks noGrp="1"/>
          </p:cNvSpPr>
          <p:nvPr>
            <p:ph type="subTitle" idx="6"/>
          </p:nvPr>
        </p:nvSpPr>
        <p:spPr>
          <a:xfrm>
            <a:off x="971696" y="1898675"/>
            <a:ext cx="2266800" cy="767100"/>
          </a:xfrm>
          <a:prstGeom prst="rect">
            <a:avLst/>
          </a:prstGeom>
        </p:spPr>
        <p:txBody>
          <a:bodyPr spcFirstLastPara="1" wrap="square" lIns="91425" tIns="91425" rIns="91425" bIns="91425" anchor="t" anchorCtr="0">
            <a:noAutofit/>
          </a:bodyPr>
          <a:lstStyle/>
          <a:p>
            <a:pPr marL="0" lvl="0" indent="0"/>
            <a:r>
              <a:rPr lang="fr-FR" sz="1100" dirty="0"/>
              <a:t>Cette variable représente le nom du pays auquel chaque individu appartient dans la base de données. </a:t>
            </a:r>
            <a:endParaRPr sz="1100" dirty="0"/>
          </a:p>
        </p:txBody>
      </p:sp>
      <p:sp>
        <p:nvSpPr>
          <p:cNvPr id="3443" name="Google Shape;3443;p8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lvl="0"/>
            <a:r>
              <a:rPr lang="fr-FR" sz="2400" b="1" dirty="0"/>
              <a:t>les définitions des variables </a:t>
            </a:r>
            <a:endParaRPr sz="2400" dirty="0"/>
          </a:p>
        </p:txBody>
      </p:sp>
      <p:sp>
        <p:nvSpPr>
          <p:cNvPr id="3444" name="Google Shape;3444;p83"/>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p>
            <a:pPr marL="0" lvl="0" indent="0"/>
            <a:r>
              <a:rPr lang="fr-FR" dirty="0" err="1"/>
              <a:t>Hépatite_B</a:t>
            </a:r>
            <a:r>
              <a:rPr lang="fr-FR" dirty="0"/>
              <a:t> </a:t>
            </a:r>
            <a:endParaRPr dirty="0"/>
          </a:p>
        </p:txBody>
      </p:sp>
      <p:sp>
        <p:nvSpPr>
          <p:cNvPr id="3445" name="Google Shape;3445;p83"/>
          <p:cNvSpPr txBox="1">
            <a:spLocks noGrp="1"/>
          </p:cNvSpPr>
          <p:nvPr>
            <p:ph type="subTitle" idx="8"/>
          </p:nvPr>
        </p:nvSpPr>
        <p:spPr>
          <a:xfrm>
            <a:off x="3517755" y="3284475"/>
            <a:ext cx="2266800" cy="767100"/>
          </a:xfrm>
          <a:prstGeom prst="rect">
            <a:avLst/>
          </a:prstGeom>
        </p:spPr>
        <p:txBody>
          <a:bodyPr spcFirstLastPara="1" wrap="square" lIns="91425" tIns="91425" rIns="91425" bIns="91425" anchor="t" anchorCtr="0">
            <a:noAutofit/>
          </a:bodyPr>
          <a:lstStyle/>
          <a:p>
            <a:pPr marL="0" indent="0"/>
            <a:r>
              <a:rPr lang="fr-FR" sz="1100" dirty="0"/>
              <a:t>Indiquant le pourcentage de couverture vaccinale contre l'hépatite B dans chaque pays, cette variable mesure l'impact des programmes de vaccination. </a:t>
            </a:r>
          </a:p>
          <a:p>
            <a:pPr marL="0" lvl="0" indent="0" algn="ctr" rtl="0">
              <a:spcBef>
                <a:spcPts val="0"/>
              </a:spcBef>
              <a:spcAft>
                <a:spcPts val="0"/>
              </a:spcAft>
              <a:buNone/>
            </a:pPr>
            <a:endParaRPr dirty="0"/>
          </a:p>
        </p:txBody>
      </p:sp>
      <p:sp>
        <p:nvSpPr>
          <p:cNvPr id="3446" name="Google Shape;3446;p83"/>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p>
            <a:pPr marL="0" lvl="0" indent="0"/>
            <a:r>
              <a:rPr lang="fr-FR" dirty="0"/>
              <a:t>Rougeole</a:t>
            </a:r>
            <a:endParaRPr dirty="0"/>
          </a:p>
        </p:txBody>
      </p:sp>
      <p:sp>
        <p:nvSpPr>
          <p:cNvPr id="3447" name="Google Shape;3447;p83"/>
          <p:cNvSpPr txBox="1">
            <a:spLocks noGrp="1"/>
          </p:cNvSpPr>
          <p:nvPr>
            <p:ph type="subTitle" idx="13"/>
          </p:nvPr>
        </p:nvSpPr>
        <p:spPr>
          <a:xfrm>
            <a:off x="5965276" y="3284475"/>
            <a:ext cx="2266800" cy="767100"/>
          </a:xfrm>
          <a:prstGeom prst="rect">
            <a:avLst/>
          </a:prstGeom>
        </p:spPr>
        <p:txBody>
          <a:bodyPr spcFirstLastPara="1" wrap="square" lIns="91425" tIns="91425" rIns="91425" bIns="91425" anchor="t" anchorCtr="0">
            <a:noAutofit/>
          </a:bodyPr>
          <a:lstStyle/>
          <a:p>
            <a:pPr marL="0" lvl="0" indent="0"/>
            <a:r>
              <a:rPr lang="fr-FR" sz="1100" dirty="0"/>
              <a:t>Cette variable représente la couverture vaccinale contre la rougeole, offrant des indications sur la prévalence de cette maladie évitable par la vaccination.</a:t>
            </a:r>
            <a:endParaRPr sz="1100" dirty="0"/>
          </a:p>
        </p:txBody>
      </p:sp>
      <p:sp>
        <p:nvSpPr>
          <p:cNvPr id="3448" name="Google Shape;3448;p83"/>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p>
            <a:pPr marL="0" lvl="0" indent="0"/>
            <a:r>
              <a:rPr lang="fr-FR" dirty="0"/>
              <a:t>Population</a:t>
            </a:r>
            <a:endParaRPr dirty="0"/>
          </a:p>
        </p:txBody>
      </p:sp>
      <p:sp>
        <p:nvSpPr>
          <p:cNvPr id="3449" name="Google Shape;3449;p83"/>
          <p:cNvSpPr txBox="1">
            <a:spLocks noGrp="1"/>
          </p:cNvSpPr>
          <p:nvPr>
            <p:ph type="subTitle" idx="15"/>
          </p:nvPr>
        </p:nvSpPr>
        <p:spPr>
          <a:xfrm>
            <a:off x="1071763" y="3371570"/>
            <a:ext cx="2266800" cy="767100"/>
          </a:xfrm>
          <a:prstGeom prst="rect">
            <a:avLst/>
          </a:prstGeom>
        </p:spPr>
        <p:txBody>
          <a:bodyPr spcFirstLastPara="1" wrap="square" lIns="91425" tIns="91425" rIns="91425" bIns="91425" anchor="t" anchorCtr="0">
            <a:noAutofit/>
          </a:bodyPr>
          <a:lstStyle/>
          <a:p>
            <a:pPr marL="0" lvl="0" indent="0"/>
            <a:r>
              <a:rPr lang="fr-FR" sz="1100" dirty="0"/>
              <a:t>La population représente le nombre d'individus dans chaque pays pour une année spécifique</a:t>
            </a:r>
            <a:endParaRPr sz="1100" dirty="0"/>
          </a:p>
        </p:txBody>
      </p:sp>
      <p:grpSp>
        <p:nvGrpSpPr>
          <p:cNvPr id="3450" name="Google Shape;3450;p83"/>
          <p:cNvGrpSpPr/>
          <p:nvPr/>
        </p:nvGrpSpPr>
        <p:grpSpPr>
          <a:xfrm>
            <a:off x="5626408" y="722871"/>
            <a:ext cx="793256" cy="182899"/>
            <a:chOff x="2685575" y="2835950"/>
            <a:chExt cx="433000" cy="99825"/>
          </a:xfrm>
        </p:grpSpPr>
        <p:sp>
          <p:nvSpPr>
            <p:cNvPr id="3451" name="Google Shape;3451;p8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55" name="Google Shape;3455;p83"/>
          <p:cNvPicPr preferRelativeResize="0"/>
          <p:nvPr/>
        </p:nvPicPr>
        <p:blipFill>
          <a:blip r:embed="rId3">
            <a:alphaModFix/>
          </a:blip>
          <a:stretch>
            <a:fillRect/>
          </a:stretch>
        </p:blipFill>
        <p:spPr>
          <a:xfrm>
            <a:off x="7401689" y="-1039825"/>
            <a:ext cx="2527512" cy="2681250"/>
          </a:xfrm>
          <a:prstGeom prst="rect">
            <a:avLst/>
          </a:prstGeom>
          <a:noFill/>
          <a:ln>
            <a:noFill/>
          </a:ln>
        </p:spPr>
      </p:pic>
      <p:sp>
        <p:nvSpPr>
          <p:cNvPr id="3456" name="Google Shape;3456;p8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3">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455"/>
                                        </p:tgtEl>
                                        <p:attrNameLst>
                                          <p:attrName>style.visibility</p:attrName>
                                        </p:attrNameLst>
                                      </p:cBhvr>
                                      <p:to>
                                        <p:strVal val="visible"/>
                                      </p:to>
                                    </p:set>
                                    <p:anim calcmode="lin" valueType="num">
                                      <p:cBhvr additive="base">
                                        <p:cTn id="7" dur="1000"/>
                                        <p:tgtEl>
                                          <p:spTgt spid="3455"/>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450"/>
                                        </p:tgtEl>
                                        <p:attrNameLst>
                                          <p:attrName>style.visibility</p:attrName>
                                        </p:attrNameLst>
                                      </p:cBhvr>
                                      <p:to>
                                        <p:strVal val="visible"/>
                                      </p:to>
                                    </p:set>
                                    <p:anim calcmode="lin" valueType="num">
                                      <p:cBhvr additive="base">
                                        <p:cTn id="10" dur="1000"/>
                                        <p:tgtEl>
                                          <p:spTgt spid="345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3443"/>
                                        </p:tgtEl>
                                        <p:attrNameLst>
                                          <p:attrName>style.visibility</p:attrName>
                                        </p:attrNameLst>
                                      </p:cBhvr>
                                      <p:to>
                                        <p:strVal val="visible"/>
                                      </p:to>
                                    </p:set>
                                    <p:anim calcmode="lin" valueType="num">
                                      <p:cBhvr additive="base">
                                        <p:cTn id="13" dur="1000"/>
                                        <p:tgtEl>
                                          <p:spTgt spid="3443"/>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3437"/>
                                        </p:tgtEl>
                                        <p:attrNameLst>
                                          <p:attrName>style.visibility</p:attrName>
                                        </p:attrNameLst>
                                      </p:cBhvr>
                                      <p:to>
                                        <p:strVal val="visible"/>
                                      </p:to>
                                    </p:set>
                                    <p:animEffect transition="in" filter="fade">
                                      <p:cBhvr>
                                        <p:cTn id="16" dur="1000"/>
                                        <p:tgtEl>
                                          <p:spTgt spid="3437"/>
                                        </p:tgtEl>
                                      </p:cBhvr>
                                    </p:animEffect>
                                  </p:childTnLst>
                                </p:cTn>
                              </p:par>
                              <p:par>
                                <p:cTn id="17" presetID="10" presetClass="entr" presetSubtype="0" fill="hold" nodeType="withEffect">
                                  <p:stCondLst>
                                    <p:cond delay="0"/>
                                  </p:stCondLst>
                                  <p:childTnLst>
                                    <p:set>
                                      <p:cBhvr>
                                        <p:cTn id="18" dur="1" fill="hold">
                                          <p:stCondLst>
                                            <p:cond delay="0"/>
                                          </p:stCondLst>
                                        </p:cTn>
                                        <p:tgtEl>
                                          <p:spTgt spid="3438"/>
                                        </p:tgtEl>
                                        <p:attrNameLst>
                                          <p:attrName>style.visibility</p:attrName>
                                        </p:attrNameLst>
                                      </p:cBhvr>
                                      <p:to>
                                        <p:strVal val="visible"/>
                                      </p:to>
                                    </p:set>
                                    <p:animEffect transition="in" filter="fade">
                                      <p:cBhvr>
                                        <p:cTn id="19" dur="1000"/>
                                        <p:tgtEl>
                                          <p:spTgt spid="3438"/>
                                        </p:tgtEl>
                                      </p:cBhvr>
                                    </p:animEffect>
                                  </p:childTnLst>
                                </p:cTn>
                              </p:par>
                              <p:par>
                                <p:cTn id="20" presetID="10" presetClass="entr" presetSubtype="0" fill="hold" nodeType="withEffect">
                                  <p:stCondLst>
                                    <p:cond delay="0"/>
                                  </p:stCondLst>
                                  <p:childTnLst>
                                    <p:set>
                                      <p:cBhvr>
                                        <p:cTn id="21" dur="1" fill="hold">
                                          <p:stCondLst>
                                            <p:cond delay="0"/>
                                          </p:stCondLst>
                                        </p:cTn>
                                        <p:tgtEl>
                                          <p:spTgt spid="3439"/>
                                        </p:tgtEl>
                                        <p:attrNameLst>
                                          <p:attrName>style.visibility</p:attrName>
                                        </p:attrNameLst>
                                      </p:cBhvr>
                                      <p:to>
                                        <p:strVal val="visible"/>
                                      </p:to>
                                    </p:set>
                                    <p:animEffect transition="in" filter="fade">
                                      <p:cBhvr>
                                        <p:cTn id="22" dur="1000"/>
                                        <p:tgtEl>
                                          <p:spTgt spid="3439"/>
                                        </p:tgtEl>
                                      </p:cBhvr>
                                    </p:animEffect>
                                  </p:childTnLst>
                                </p:cTn>
                              </p:par>
                              <p:par>
                                <p:cTn id="23" presetID="10" presetClass="entr" presetSubtype="0" fill="hold" nodeType="withEffect">
                                  <p:stCondLst>
                                    <p:cond delay="0"/>
                                  </p:stCondLst>
                                  <p:childTnLst>
                                    <p:set>
                                      <p:cBhvr>
                                        <p:cTn id="24" dur="1" fill="hold">
                                          <p:stCondLst>
                                            <p:cond delay="0"/>
                                          </p:stCondLst>
                                        </p:cTn>
                                        <p:tgtEl>
                                          <p:spTgt spid="3440"/>
                                        </p:tgtEl>
                                        <p:attrNameLst>
                                          <p:attrName>style.visibility</p:attrName>
                                        </p:attrNameLst>
                                      </p:cBhvr>
                                      <p:to>
                                        <p:strVal val="visible"/>
                                      </p:to>
                                    </p:set>
                                    <p:animEffect transition="in" filter="fade">
                                      <p:cBhvr>
                                        <p:cTn id="25" dur="1000"/>
                                        <p:tgtEl>
                                          <p:spTgt spid="3440"/>
                                        </p:tgtEl>
                                      </p:cBhvr>
                                    </p:animEffect>
                                  </p:childTnLst>
                                </p:cTn>
                              </p:par>
                              <p:par>
                                <p:cTn id="26" presetID="10" presetClass="entr" presetSubtype="0" fill="hold" nodeType="withEffect">
                                  <p:stCondLst>
                                    <p:cond delay="0"/>
                                  </p:stCondLst>
                                  <p:childTnLst>
                                    <p:set>
                                      <p:cBhvr>
                                        <p:cTn id="27" dur="1" fill="hold">
                                          <p:stCondLst>
                                            <p:cond delay="0"/>
                                          </p:stCondLst>
                                        </p:cTn>
                                        <p:tgtEl>
                                          <p:spTgt spid="3441"/>
                                        </p:tgtEl>
                                        <p:attrNameLst>
                                          <p:attrName>style.visibility</p:attrName>
                                        </p:attrNameLst>
                                      </p:cBhvr>
                                      <p:to>
                                        <p:strVal val="visible"/>
                                      </p:to>
                                    </p:set>
                                    <p:animEffect transition="in" filter="fade">
                                      <p:cBhvr>
                                        <p:cTn id="28" dur="1000"/>
                                        <p:tgtEl>
                                          <p:spTgt spid="3441"/>
                                        </p:tgtEl>
                                      </p:cBhvr>
                                    </p:animEffect>
                                  </p:childTnLst>
                                </p:cTn>
                              </p:par>
                              <p:par>
                                <p:cTn id="29" presetID="10" presetClass="entr" presetSubtype="0" fill="hold" nodeType="withEffect">
                                  <p:stCondLst>
                                    <p:cond delay="0"/>
                                  </p:stCondLst>
                                  <p:childTnLst>
                                    <p:set>
                                      <p:cBhvr>
                                        <p:cTn id="30" dur="1" fill="hold">
                                          <p:stCondLst>
                                            <p:cond delay="0"/>
                                          </p:stCondLst>
                                        </p:cTn>
                                        <p:tgtEl>
                                          <p:spTgt spid="3442"/>
                                        </p:tgtEl>
                                        <p:attrNameLst>
                                          <p:attrName>style.visibility</p:attrName>
                                        </p:attrNameLst>
                                      </p:cBhvr>
                                      <p:to>
                                        <p:strVal val="visible"/>
                                      </p:to>
                                    </p:set>
                                    <p:animEffect transition="in" filter="fade">
                                      <p:cBhvr>
                                        <p:cTn id="31" dur="1000"/>
                                        <p:tgtEl>
                                          <p:spTgt spid="3442"/>
                                        </p:tgtEl>
                                      </p:cBhvr>
                                    </p:animEffect>
                                  </p:childTnLst>
                                </p:cTn>
                              </p:par>
                              <p:par>
                                <p:cTn id="32" presetID="10" presetClass="entr" presetSubtype="0" fill="hold" nodeType="withEffect">
                                  <p:stCondLst>
                                    <p:cond delay="0"/>
                                  </p:stCondLst>
                                  <p:childTnLst>
                                    <p:set>
                                      <p:cBhvr>
                                        <p:cTn id="33" dur="1" fill="hold">
                                          <p:stCondLst>
                                            <p:cond delay="0"/>
                                          </p:stCondLst>
                                        </p:cTn>
                                        <p:tgtEl>
                                          <p:spTgt spid="3444"/>
                                        </p:tgtEl>
                                        <p:attrNameLst>
                                          <p:attrName>style.visibility</p:attrName>
                                        </p:attrNameLst>
                                      </p:cBhvr>
                                      <p:to>
                                        <p:strVal val="visible"/>
                                      </p:to>
                                    </p:set>
                                    <p:animEffect transition="in" filter="fade">
                                      <p:cBhvr>
                                        <p:cTn id="34" dur="1000"/>
                                        <p:tgtEl>
                                          <p:spTgt spid="3444"/>
                                        </p:tgtEl>
                                      </p:cBhvr>
                                    </p:animEffect>
                                  </p:childTnLst>
                                </p:cTn>
                              </p:par>
                              <p:par>
                                <p:cTn id="35" presetID="10" presetClass="entr" presetSubtype="0" fill="hold" nodeType="withEffect">
                                  <p:stCondLst>
                                    <p:cond delay="0"/>
                                  </p:stCondLst>
                                  <p:childTnLst>
                                    <p:set>
                                      <p:cBhvr>
                                        <p:cTn id="36" dur="1" fill="hold">
                                          <p:stCondLst>
                                            <p:cond delay="0"/>
                                          </p:stCondLst>
                                        </p:cTn>
                                        <p:tgtEl>
                                          <p:spTgt spid="3445"/>
                                        </p:tgtEl>
                                        <p:attrNameLst>
                                          <p:attrName>style.visibility</p:attrName>
                                        </p:attrNameLst>
                                      </p:cBhvr>
                                      <p:to>
                                        <p:strVal val="visible"/>
                                      </p:to>
                                    </p:set>
                                    <p:animEffect transition="in" filter="fade">
                                      <p:cBhvr>
                                        <p:cTn id="37" dur="1000"/>
                                        <p:tgtEl>
                                          <p:spTgt spid="3445"/>
                                        </p:tgtEl>
                                      </p:cBhvr>
                                    </p:animEffect>
                                  </p:childTnLst>
                                </p:cTn>
                              </p:par>
                              <p:par>
                                <p:cTn id="38" presetID="10" presetClass="entr" presetSubtype="0" fill="hold" nodeType="withEffect">
                                  <p:stCondLst>
                                    <p:cond delay="0"/>
                                  </p:stCondLst>
                                  <p:childTnLst>
                                    <p:set>
                                      <p:cBhvr>
                                        <p:cTn id="39" dur="1" fill="hold">
                                          <p:stCondLst>
                                            <p:cond delay="0"/>
                                          </p:stCondLst>
                                        </p:cTn>
                                        <p:tgtEl>
                                          <p:spTgt spid="3446"/>
                                        </p:tgtEl>
                                        <p:attrNameLst>
                                          <p:attrName>style.visibility</p:attrName>
                                        </p:attrNameLst>
                                      </p:cBhvr>
                                      <p:to>
                                        <p:strVal val="visible"/>
                                      </p:to>
                                    </p:set>
                                    <p:animEffect transition="in" filter="fade">
                                      <p:cBhvr>
                                        <p:cTn id="40" dur="1000"/>
                                        <p:tgtEl>
                                          <p:spTgt spid="3446"/>
                                        </p:tgtEl>
                                      </p:cBhvr>
                                    </p:animEffect>
                                  </p:childTnLst>
                                </p:cTn>
                              </p:par>
                              <p:par>
                                <p:cTn id="41" presetID="10" presetClass="entr" presetSubtype="0" fill="hold" nodeType="withEffect">
                                  <p:stCondLst>
                                    <p:cond delay="0"/>
                                  </p:stCondLst>
                                  <p:childTnLst>
                                    <p:set>
                                      <p:cBhvr>
                                        <p:cTn id="42" dur="1" fill="hold">
                                          <p:stCondLst>
                                            <p:cond delay="0"/>
                                          </p:stCondLst>
                                        </p:cTn>
                                        <p:tgtEl>
                                          <p:spTgt spid="3447"/>
                                        </p:tgtEl>
                                        <p:attrNameLst>
                                          <p:attrName>style.visibility</p:attrName>
                                        </p:attrNameLst>
                                      </p:cBhvr>
                                      <p:to>
                                        <p:strVal val="visible"/>
                                      </p:to>
                                    </p:set>
                                    <p:animEffect transition="in" filter="fade">
                                      <p:cBhvr>
                                        <p:cTn id="43" dur="1000"/>
                                        <p:tgtEl>
                                          <p:spTgt spid="3447"/>
                                        </p:tgtEl>
                                      </p:cBhvr>
                                    </p:animEffect>
                                  </p:childTnLst>
                                </p:cTn>
                              </p:par>
                              <p:par>
                                <p:cTn id="44" presetID="10" presetClass="entr" presetSubtype="0" fill="hold" nodeType="withEffect">
                                  <p:stCondLst>
                                    <p:cond delay="0"/>
                                  </p:stCondLst>
                                  <p:childTnLst>
                                    <p:set>
                                      <p:cBhvr>
                                        <p:cTn id="45" dur="1" fill="hold">
                                          <p:stCondLst>
                                            <p:cond delay="0"/>
                                          </p:stCondLst>
                                        </p:cTn>
                                        <p:tgtEl>
                                          <p:spTgt spid="3448"/>
                                        </p:tgtEl>
                                        <p:attrNameLst>
                                          <p:attrName>style.visibility</p:attrName>
                                        </p:attrNameLst>
                                      </p:cBhvr>
                                      <p:to>
                                        <p:strVal val="visible"/>
                                      </p:to>
                                    </p:set>
                                    <p:animEffect transition="in" filter="fade">
                                      <p:cBhvr>
                                        <p:cTn id="46" dur="1000"/>
                                        <p:tgtEl>
                                          <p:spTgt spid="3448"/>
                                        </p:tgtEl>
                                      </p:cBhvr>
                                    </p:animEffect>
                                  </p:childTnLst>
                                </p:cTn>
                              </p:par>
                              <p:par>
                                <p:cTn id="47" presetID="10" presetClass="entr" presetSubtype="0" fill="hold" nodeType="withEffect">
                                  <p:stCondLst>
                                    <p:cond delay="0"/>
                                  </p:stCondLst>
                                  <p:childTnLst>
                                    <p:set>
                                      <p:cBhvr>
                                        <p:cTn id="48" dur="1" fill="hold">
                                          <p:stCondLst>
                                            <p:cond delay="0"/>
                                          </p:stCondLst>
                                        </p:cTn>
                                        <p:tgtEl>
                                          <p:spTgt spid="3449"/>
                                        </p:tgtEl>
                                        <p:attrNameLst>
                                          <p:attrName>style.visibility</p:attrName>
                                        </p:attrNameLst>
                                      </p:cBhvr>
                                      <p:to>
                                        <p:strVal val="visible"/>
                                      </p:to>
                                    </p:set>
                                    <p:animEffect transition="in" filter="fade">
                                      <p:cBhvr>
                                        <p:cTn id="49" dur="1000"/>
                                        <p:tgtEl>
                                          <p:spTgt spid="3449"/>
                                        </p:tgtEl>
                                      </p:cBhvr>
                                    </p:animEffect>
                                  </p:childTnLst>
                                </p:cTn>
                              </p:par>
                              <p:par>
                                <p:cTn id="50" presetID="10" presetClass="entr" presetSubtype="0" fill="hold" nodeType="withEffect">
                                  <p:stCondLst>
                                    <p:cond delay="0"/>
                                  </p:stCondLst>
                                  <p:childTnLst>
                                    <p:set>
                                      <p:cBhvr>
                                        <p:cTn id="51" dur="1" fill="hold">
                                          <p:stCondLst>
                                            <p:cond delay="0"/>
                                          </p:stCondLst>
                                        </p:cTn>
                                        <p:tgtEl>
                                          <p:spTgt spid="3456"/>
                                        </p:tgtEl>
                                        <p:attrNameLst>
                                          <p:attrName>style.visibility</p:attrName>
                                        </p:attrNameLst>
                                      </p:cBhvr>
                                      <p:to>
                                        <p:strVal val="visible"/>
                                      </p:to>
                                    </p:set>
                                    <p:animEffect transition="in" filter="fade">
                                      <p:cBhvr>
                                        <p:cTn id="52" dur="1000"/>
                                        <p:tgtEl>
                                          <p:spTgt spid="3456"/>
                                        </p:tgtEl>
                                      </p:cBhvr>
                                    </p:animEffect>
                                  </p:childTnLst>
                                </p:cTn>
                              </p:par>
                              <p:par>
                                <p:cTn id="53" presetID="10" presetClass="entr" presetSubtype="0" fill="hold" nodeType="withEffect">
                                  <p:stCondLst>
                                    <p:cond delay="0"/>
                                  </p:stCondLst>
                                  <p:childTnLst>
                                    <p:set>
                                      <p:cBhvr>
                                        <p:cTn id="54" dur="1" fill="hold">
                                          <p:stCondLst>
                                            <p:cond delay="0"/>
                                          </p:stCondLst>
                                        </p:cTn>
                                        <p:tgtEl>
                                          <p:spTgt spid="3457"/>
                                        </p:tgtEl>
                                        <p:attrNameLst>
                                          <p:attrName>style.visibility</p:attrName>
                                        </p:attrNameLst>
                                      </p:cBhvr>
                                      <p:to>
                                        <p:strVal val="visible"/>
                                      </p:to>
                                    </p:set>
                                    <p:animEffect transition="in" filter="fade">
                                      <p:cBhvr>
                                        <p:cTn id="55" dur="1000"/>
                                        <p:tgtEl>
                                          <p:spTgt spid="3457"/>
                                        </p:tgtEl>
                                      </p:cBhvr>
                                    </p:animEffect>
                                  </p:childTnLst>
                                </p:cTn>
                              </p:par>
                              <p:par>
                                <p:cTn id="56" presetID="10" presetClass="entr" presetSubtype="0" fill="hold" nodeType="withEffect">
                                  <p:stCondLst>
                                    <p:cond delay="0"/>
                                  </p:stCondLst>
                                  <p:childTnLst>
                                    <p:set>
                                      <p:cBhvr>
                                        <p:cTn id="57" dur="1" fill="hold">
                                          <p:stCondLst>
                                            <p:cond delay="0"/>
                                          </p:stCondLst>
                                        </p:cTn>
                                        <p:tgtEl>
                                          <p:spTgt spid="3458"/>
                                        </p:tgtEl>
                                        <p:attrNameLst>
                                          <p:attrName>style.visibility</p:attrName>
                                        </p:attrNameLst>
                                      </p:cBhvr>
                                      <p:to>
                                        <p:strVal val="visible"/>
                                      </p:to>
                                    </p:set>
                                    <p:animEffect transition="in" filter="fade">
                                      <p:cBhvr>
                                        <p:cTn id="58" dur="1000"/>
                                        <p:tgtEl>
                                          <p:spTgt spid="3458"/>
                                        </p:tgtEl>
                                      </p:cBhvr>
                                    </p:animEffect>
                                  </p:childTnLst>
                                </p:cTn>
                              </p:par>
                              <p:par>
                                <p:cTn id="59" presetID="10" presetClass="entr" presetSubtype="0" fill="hold" nodeType="withEffect">
                                  <p:stCondLst>
                                    <p:cond delay="0"/>
                                  </p:stCondLst>
                                  <p:childTnLst>
                                    <p:set>
                                      <p:cBhvr>
                                        <p:cTn id="60" dur="1" fill="hold">
                                          <p:stCondLst>
                                            <p:cond delay="0"/>
                                          </p:stCondLst>
                                        </p:cTn>
                                        <p:tgtEl>
                                          <p:spTgt spid="3459"/>
                                        </p:tgtEl>
                                        <p:attrNameLst>
                                          <p:attrName>style.visibility</p:attrName>
                                        </p:attrNameLst>
                                      </p:cBhvr>
                                      <p:to>
                                        <p:strVal val="visible"/>
                                      </p:to>
                                    </p:set>
                                    <p:animEffect transition="in" filter="fade">
                                      <p:cBhvr>
                                        <p:cTn id="61" dur="1000"/>
                                        <p:tgtEl>
                                          <p:spTgt spid="3459"/>
                                        </p:tgtEl>
                                      </p:cBhvr>
                                    </p:animEffect>
                                  </p:childTnLst>
                                </p:cTn>
                              </p:par>
                              <p:par>
                                <p:cTn id="62" presetID="10" presetClass="entr" presetSubtype="0" fill="hold" nodeType="withEffect">
                                  <p:stCondLst>
                                    <p:cond delay="0"/>
                                  </p:stCondLst>
                                  <p:childTnLst>
                                    <p:set>
                                      <p:cBhvr>
                                        <p:cTn id="63" dur="1" fill="hold">
                                          <p:stCondLst>
                                            <p:cond delay="0"/>
                                          </p:stCondLst>
                                        </p:cTn>
                                        <p:tgtEl>
                                          <p:spTgt spid="3460"/>
                                        </p:tgtEl>
                                        <p:attrNameLst>
                                          <p:attrName>style.visibility</p:attrName>
                                        </p:attrNameLst>
                                      </p:cBhvr>
                                      <p:to>
                                        <p:strVal val="visible"/>
                                      </p:to>
                                    </p:set>
                                    <p:animEffect transition="in" filter="fade">
                                      <p:cBhvr>
                                        <p:cTn id="64" dur="1000"/>
                                        <p:tgtEl>
                                          <p:spTgt spid="3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6"/>
        <p:cNvGrpSpPr/>
        <p:nvPr/>
      </p:nvGrpSpPr>
      <p:grpSpPr>
        <a:xfrm>
          <a:off x="0" y="0"/>
          <a:ext cx="0" cy="0"/>
          <a:chOff x="0" y="0"/>
          <a:chExt cx="0" cy="0"/>
        </a:xfrm>
      </p:grpSpPr>
      <p:sp>
        <p:nvSpPr>
          <p:cNvPr id="3437" name="Google Shape;3437;p83"/>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p>
            <a:pPr marL="0" lvl="0" indent="0"/>
            <a:r>
              <a:rPr lang="fr-FR" dirty="0"/>
              <a:t>Diphtérie</a:t>
            </a:r>
            <a:endParaRPr dirty="0"/>
          </a:p>
        </p:txBody>
      </p:sp>
      <p:sp>
        <p:nvSpPr>
          <p:cNvPr id="3438" name="Google Shape;3438;p83"/>
          <p:cNvSpPr txBox="1">
            <a:spLocks noGrp="1"/>
          </p:cNvSpPr>
          <p:nvPr>
            <p:ph type="subTitle" idx="2"/>
          </p:nvPr>
        </p:nvSpPr>
        <p:spPr>
          <a:xfrm>
            <a:off x="3483086" y="1898675"/>
            <a:ext cx="2266800" cy="767100"/>
          </a:xfrm>
          <a:prstGeom prst="rect">
            <a:avLst/>
          </a:prstGeom>
        </p:spPr>
        <p:txBody>
          <a:bodyPr spcFirstLastPara="1" wrap="square" lIns="91425" tIns="91425" rIns="91425" bIns="91425" anchor="t" anchorCtr="0">
            <a:noAutofit/>
          </a:bodyPr>
          <a:lstStyle/>
          <a:p>
            <a:pPr marL="0" indent="0"/>
            <a:r>
              <a:rPr lang="fr-FR" sz="1100" dirty="0"/>
              <a:t>La couverture vaccinale contre la diphtérie évalue la protection contre cette maladie potentiellement mortelle. </a:t>
            </a:r>
            <a:endParaRPr sz="1100" dirty="0"/>
          </a:p>
        </p:txBody>
      </p:sp>
      <p:sp>
        <p:nvSpPr>
          <p:cNvPr id="3439" name="Google Shape;3439;p83"/>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p>
            <a:pPr marL="0" lvl="0" indent="0"/>
            <a:r>
              <a:rPr lang="fr-FR" dirty="0"/>
              <a:t>VIH/SIDA </a:t>
            </a:r>
            <a:endParaRPr dirty="0"/>
          </a:p>
        </p:txBody>
      </p:sp>
      <p:sp>
        <p:nvSpPr>
          <p:cNvPr id="3440" name="Google Shape;3440;p83"/>
          <p:cNvSpPr txBox="1">
            <a:spLocks noGrp="1"/>
          </p:cNvSpPr>
          <p:nvPr>
            <p:ph type="subTitle" idx="4"/>
          </p:nvPr>
        </p:nvSpPr>
        <p:spPr>
          <a:xfrm>
            <a:off x="5994466" y="1781660"/>
            <a:ext cx="2266800" cy="767100"/>
          </a:xfrm>
          <a:prstGeom prst="rect">
            <a:avLst/>
          </a:prstGeom>
        </p:spPr>
        <p:txBody>
          <a:bodyPr spcFirstLastPara="1" wrap="square" lIns="91425" tIns="91425" rIns="91425" bIns="91425" anchor="t" anchorCtr="0">
            <a:noAutofit/>
          </a:bodyPr>
          <a:lstStyle/>
          <a:p>
            <a:pPr marL="0" indent="0"/>
            <a:r>
              <a:rPr lang="fr-FR" sz="1100" dirty="0"/>
              <a:t>Indiquant la prévalence du VIH/SIDA dans chaque pays, cette variable met en lumière la charge de cette maladie et son impact sur l'espérance de vie. </a:t>
            </a:r>
          </a:p>
          <a:p>
            <a:pPr marL="0" lvl="0" indent="0"/>
            <a:endParaRPr sz="1100" dirty="0"/>
          </a:p>
        </p:txBody>
      </p:sp>
      <p:sp>
        <p:nvSpPr>
          <p:cNvPr id="3441" name="Google Shape;3441;p83"/>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p>
            <a:pPr marL="0" indent="0"/>
            <a:r>
              <a:rPr lang="fr-FR" dirty="0"/>
              <a:t>Polio</a:t>
            </a:r>
            <a:endParaRPr dirty="0"/>
          </a:p>
        </p:txBody>
      </p:sp>
      <p:sp>
        <p:nvSpPr>
          <p:cNvPr id="3442" name="Google Shape;3442;p83"/>
          <p:cNvSpPr txBox="1">
            <a:spLocks noGrp="1"/>
          </p:cNvSpPr>
          <p:nvPr>
            <p:ph type="subTitle" idx="6"/>
          </p:nvPr>
        </p:nvSpPr>
        <p:spPr>
          <a:xfrm>
            <a:off x="971696" y="1898675"/>
            <a:ext cx="2266800" cy="767100"/>
          </a:xfrm>
          <a:prstGeom prst="rect">
            <a:avLst/>
          </a:prstGeom>
        </p:spPr>
        <p:txBody>
          <a:bodyPr spcFirstLastPara="1" wrap="square" lIns="91425" tIns="91425" rIns="91425" bIns="91425" anchor="t" anchorCtr="0">
            <a:noAutofit/>
          </a:bodyPr>
          <a:lstStyle/>
          <a:p>
            <a:pPr marL="0" lvl="0" indent="0"/>
            <a:r>
              <a:rPr lang="fr-FR" sz="1100" dirty="0"/>
              <a:t>Mesurant la couverture vaccinale contre la poliomyélite, cette variable souligne l'effort pour éradiquer cette maladie . </a:t>
            </a:r>
            <a:endParaRPr sz="1100" dirty="0"/>
          </a:p>
        </p:txBody>
      </p:sp>
      <p:sp>
        <p:nvSpPr>
          <p:cNvPr id="3443" name="Google Shape;3443;p8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lvl="0"/>
            <a:r>
              <a:rPr lang="fr-FR" sz="2400" b="1" dirty="0"/>
              <a:t>les définitions des variables </a:t>
            </a:r>
            <a:endParaRPr sz="2400" dirty="0"/>
          </a:p>
        </p:txBody>
      </p:sp>
      <p:sp>
        <p:nvSpPr>
          <p:cNvPr id="3444" name="Google Shape;3444;p83"/>
          <p:cNvSpPr txBox="1">
            <a:spLocks noGrp="1"/>
          </p:cNvSpPr>
          <p:nvPr>
            <p:ph type="subTitle" idx="7"/>
          </p:nvPr>
        </p:nvSpPr>
        <p:spPr>
          <a:xfrm>
            <a:off x="3582374" y="2829990"/>
            <a:ext cx="2534202" cy="443400"/>
          </a:xfrm>
          <a:prstGeom prst="rect">
            <a:avLst/>
          </a:prstGeom>
        </p:spPr>
        <p:txBody>
          <a:bodyPr spcFirstLastPara="1" wrap="square" lIns="91425" tIns="91425" rIns="91425" bIns="91425" anchor="t" anchorCtr="0">
            <a:noAutofit/>
          </a:bodyPr>
          <a:lstStyle/>
          <a:p>
            <a:pPr marL="0" indent="0"/>
            <a:r>
              <a:rPr lang="fr-FR" sz="1800" dirty="0"/>
              <a:t>Décès des Moins de 5 Ans </a:t>
            </a:r>
            <a:endParaRPr sz="1800" dirty="0"/>
          </a:p>
        </p:txBody>
      </p:sp>
      <p:sp>
        <p:nvSpPr>
          <p:cNvPr id="3445" name="Google Shape;3445;p83"/>
          <p:cNvSpPr txBox="1">
            <a:spLocks noGrp="1"/>
          </p:cNvSpPr>
          <p:nvPr>
            <p:ph type="subTitle" idx="8"/>
          </p:nvPr>
        </p:nvSpPr>
        <p:spPr>
          <a:xfrm>
            <a:off x="3650689" y="3375226"/>
            <a:ext cx="2266800" cy="767100"/>
          </a:xfrm>
          <a:prstGeom prst="rect">
            <a:avLst/>
          </a:prstGeom>
        </p:spPr>
        <p:txBody>
          <a:bodyPr spcFirstLastPara="1" wrap="square" lIns="91425" tIns="91425" rIns="91425" bIns="91425" anchor="t" anchorCtr="0">
            <a:noAutofit/>
          </a:bodyPr>
          <a:lstStyle/>
          <a:p>
            <a:pPr marL="0" indent="0"/>
            <a:r>
              <a:rPr lang="fr-FR" sz="1100" dirty="0"/>
              <a:t>Représentant le nombre d'enfants décédés avant l'âge de 5 ans pour 1 000 naissances vivantes, cette variable évalue la mortalité infantile et juvénile globale. </a:t>
            </a:r>
          </a:p>
          <a:p>
            <a:pPr marL="0" indent="0"/>
            <a:r>
              <a:rPr lang="fr-FR" sz="1100" dirty="0"/>
              <a:t>. </a:t>
            </a:r>
          </a:p>
          <a:p>
            <a:pPr marL="0" lvl="0" indent="0" algn="ctr" rtl="0">
              <a:spcBef>
                <a:spcPts val="0"/>
              </a:spcBef>
              <a:spcAft>
                <a:spcPts val="0"/>
              </a:spcAft>
              <a:buNone/>
            </a:pPr>
            <a:endParaRPr dirty="0"/>
          </a:p>
        </p:txBody>
      </p:sp>
      <p:sp>
        <p:nvSpPr>
          <p:cNvPr id="3446" name="Google Shape;3446;p83"/>
          <p:cNvSpPr txBox="1">
            <a:spLocks noGrp="1"/>
          </p:cNvSpPr>
          <p:nvPr>
            <p:ph type="subTitle" idx="9"/>
          </p:nvPr>
        </p:nvSpPr>
        <p:spPr>
          <a:xfrm>
            <a:off x="6232678" y="2917349"/>
            <a:ext cx="2266800" cy="443400"/>
          </a:xfrm>
          <a:prstGeom prst="rect">
            <a:avLst/>
          </a:prstGeom>
        </p:spPr>
        <p:txBody>
          <a:bodyPr spcFirstLastPara="1" wrap="square" lIns="91425" tIns="91425" rIns="91425" bIns="91425" anchor="t" anchorCtr="0">
            <a:noAutofit/>
          </a:bodyPr>
          <a:lstStyle/>
          <a:p>
            <a:pPr marL="0" lvl="0" indent="0"/>
            <a:r>
              <a:rPr lang="fr-FR" sz="1800" dirty="0"/>
              <a:t>Dépenses Totales </a:t>
            </a:r>
            <a:endParaRPr sz="1800" dirty="0"/>
          </a:p>
        </p:txBody>
      </p:sp>
      <p:sp>
        <p:nvSpPr>
          <p:cNvPr id="3447" name="Google Shape;3447;p83"/>
          <p:cNvSpPr txBox="1">
            <a:spLocks noGrp="1"/>
          </p:cNvSpPr>
          <p:nvPr>
            <p:ph type="subTitle" idx="13"/>
          </p:nvPr>
        </p:nvSpPr>
        <p:spPr>
          <a:xfrm>
            <a:off x="5965276" y="3284475"/>
            <a:ext cx="2266800" cy="767100"/>
          </a:xfrm>
          <a:prstGeom prst="rect">
            <a:avLst/>
          </a:prstGeom>
        </p:spPr>
        <p:txBody>
          <a:bodyPr spcFirstLastPara="1" wrap="square" lIns="91425" tIns="91425" rIns="91425" bIns="91425" anchor="t" anchorCtr="0">
            <a:noAutofit/>
          </a:bodyPr>
          <a:lstStyle/>
          <a:p>
            <a:pPr marL="0" lvl="0" indent="0"/>
            <a:r>
              <a:rPr lang="fr-FR" sz="1100" dirty="0"/>
              <a:t>Cette variable indique les dépenses totales de santé par habitant dans chaque pays, reflétant l'investissement dans les systèmes de santé</a:t>
            </a:r>
            <a:endParaRPr sz="1100" dirty="0"/>
          </a:p>
        </p:txBody>
      </p:sp>
      <p:sp>
        <p:nvSpPr>
          <p:cNvPr id="3448" name="Google Shape;3448;p83"/>
          <p:cNvSpPr txBox="1">
            <a:spLocks noGrp="1"/>
          </p:cNvSpPr>
          <p:nvPr>
            <p:ph type="subTitle" idx="14"/>
          </p:nvPr>
        </p:nvSpPr>
        <p:spPr>
          <a:xfrm>
            <a:off x="627817" y="2989376"/>
            <a:ext cx="2954557" cy="443400"/>
          </a:xfrm>
          <a:prstGeom prst="rect">
            <a:avLst/>
          </a:prstGeom>
        </p:spPr>
        <p:txBody>
          <a:bodyPr spcFirstLastPara="1" wrap="square" lIns="91425" tIns="91425" rIns="91425" bIns="91425" anchor="t" anchorCtr="0">
            <a:noAutofit/>
          </a:bodyPr>
          <a:lstStyle/>
          <a:p>
            <a:pPr marL="0" lvl="0" indent="0"/>
            <a:r>
              <a:rPr lang="fr-FR" dirty="0"/>
              <a:t>Mortalité Infantile </a:t>
            </a:r>
            <a:endParaRPr dirty="0"/>
          </a:p>
        </p:txBody>
      </p:sp>
      <p:sp>
        <p:nvSpPr>
          <p:cNvPr id="3449" name="Google Shape;3449;p83"/>
          <p:cNvSpPr txBox="1">
            <a:spLocks noGrp="1"/>
          </p:cNvSpPr>
          <p:nvPr>
            <p:ph type="subTitle" idx="15"/>
          </p:nvPr>
        </p:nvSpPr>
        <p:spPr>
          <a:xfrm>
            <a:off x="1050868" y="3302298"/>
            <a:ext cx="2266800" cy="1187429"/>
          </a:xfrm>
          <a:prstGeom prst="rect">
            <a:avLst/>
          </a:prstGeom>
        </p:spPr>
        <p:txBody>
          <a:bodyPr spcFirstLastPara="1" wrap="square" lIns="91425" tIns="91425" rIns="91425" bIns="91425" anchor="t" anchorCtr="0">
            <a:noAutofit/>
          </a:bodyPr>
          <a:lstStyle/>
          <a:p>
            <a:pPr marL="0" lvl="0" indent="0"/>
            <a:r>
              <a:rPr lang="fr-FR" sz="1100" dirty="0"/>
              <a:t>Mesurant le nombre d'enfants décédés avant leur premier anniversaire par 1 000 naissances vivantes, cette variable reflète la santé infantile.</a:t>
            </a:r>
            <a:endParaRPr sz="1100" dirty="0"/>
          </a:p>
        </p:txBody>
      </p:sp>
      <p:grpSp>
        <p:nvGrpSpPr>
          <p:cNvPr id="3450" name="Google Shape;3450;p83"/>
          <p:cNvGrpSpPr/>
          <p:nvPr/>
        </p:nvGrpSpPr>
        <p:grpSpPr>
          <a:xfrm>
            <a:off x="5626408" y="722871"/>
            <a:ext cx="793256" cy="182899"/>
            <a:chOff x="2685575" y="2835950"/>
            <a:chExt cx="433000" cy="99825"/>
          </a:xfrm>
        </p:grpSpPr>
        <p:sp>
          <p:nvSpPr>
            <p:cNvPr id="3451" name="Google Shape;3451;p8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55" name="Google Shape;3455;p83"/>
          <p:cNvPicPr preferRelativeResize="0"/>
          <p:nvPr/>
        </p:nvPicPr>
        <p:blipFill>
          <a:blip r:embed="rId3">
            <a:alphaModFix/>
          </a:blip>
          <a:stretch>
            <a:fillRect/>
          </a:stretch>
        </p:blipFill>
        <p:spPr>
          <a:xfrm>
            <a:off x="7401689" y="-1039825"/>
            <a:ext cx="2527512" cy="2681250"/>
          </a:xfrm>
          <a:prstGeom prst="rect">
            <a:avLst/>
          </a:prstGeom>
          <a:noFill/>
          <a:ln>
            <a:noFill/>
          </a:ln>
        </p:spPr>
      </p:pic>
      <p:sp>
        <p:nvSpPr>
          <p:cNvPr id="3456" name="Google Shape;3456;p8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3">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455"/>
                                        </p:tgtEl>
                                        <p:attrNameLst>
                                          <p:attrName>style.visibility</p:attrName>
                                        </p:attrNameLst>
                                      </p:cBhvr>
                                      <p:to>
                                        <p:strVal val="visible"/>
                                      </p:to>
                                    </p:set>
                                    <p:anim calcmode="lin" valueType="num">
                                      <p:cBhvr additive="base">
                                        <p:cTn id="7" dur="1000"/>
                                        <p:tgtEl>
                                          <p:spTgt spid="3455"/>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450"/>
                                        </p:tgtEl>
                                        <p:attrNameLst>
                                          <p:attrName>style.visibility</p:attrName>
                                        </p:attrNameLst>
                                      </p:cBhvr>
                                      <p:to>
                                        <p:strVal val="visible"/>
                                      </p:to>
                                    </p:set>
                                    <p:anim calcmode="lin" valueType="num">
                                      <p:cBhvr additive="base">
                                        <p:cTn id="10" dur="1000"/>
                                        <p:tgtEl>
                                          <p:spTgt spid="345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3443"/>
                                        </p:tgtEl>
                                        <p:attrNameLst>
                                          <p:attrName>style.visibility</p:attrName>
                                        </p:attrNameLst>
                                      </p:cBhvr>
                                      <p:to>
                                        <p:strVal val="visible"/>
                                      </p:to>
                                    </p:set>
                                    <p:anim calcmode="lin" valueType="num">
                                      <p:cBhvr additive="base">
                                        <p:cTn id="13" dur="1000"/>
                                        <p:tgtEl>
                                          <p:spTgt spid="3443"/>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3437"/>
                                        </p:tgtEl>
                                        <p:attrNameLst>
                                          <p:attrName>style.visibility</p:attrName>
                                        </p:attrNameLst>
                                      </p:cBhvr>
                                      <p:to>
                                        <p:strVal val="visible"/>
                                      </p:to>
                                    </p:set>
                                    <p:animEffect transition="in" filter="fade">
                                      <p:cBhvr>
                                        <p:cTn id="16" dur="1000"/>
                                        <p:tgtEl>
                                          <p:spTgt spid="3437"/>
                                        </p:tgtEl>
                                      </p:cBhvr>
                                    </p:animEffect>
                                  </p:childTnLst>
                                </p:cTn>
                              </p:par>
                              <p:par>
                                <p:cTn id="17" presetID="10" presetClass="entr" presetSubtype="0" fill="hold" nodeType="withEffect">
                                  <p:stCondLst>
                                    <p:cond delay="0"/>
                                  </p:stCondLst>
                                  <p:childTnLst>
                                    <p:set>
                                      <p:cBhvr>
                                        <p:cTn id="18" dur="1" fill="hold">
                                          <p:stCondLst>
                                            <p:cond delay="0"/>
                                          </p:stCondLst>
                                        </p:cTn>
                                        <p:tgtEl>
                                          <p:spTgt spid="3438"/>
                                        </p:tgtEl>
                                        <p:attrNameLst>
                                          <p:attrName>style.visibility</p:attrName>
                                        </p:attrNameLst>
                                      </p:cBhvr>
                                      <p:to>
                                        <p:strVal val="visible"/>
                                      </p:to>
                                    </p:set>
                                    <p:animEffect transition="in" filter="fade">
                                      <p:cBhvr>
                                        <p:cTn id="19" dur="1000"/>
                                        <p:tgtEl>
                                          <p:spTgt spid="3438"/>
                                        </p:tgtEl>
                                      </p:cBhvr>
                                    </p:animEffect>
                                  </p:childTnLst>
                                </p:cTn>
                              </p:par>
                              <p:par>
                                <p:cTn id="20" presetID="10" presetClass="entr" presetSubtype="0" fill="hold" nodeType="withEffect">
                                  <p:stCondLst>
                                    <p:cond delay="0"/>
                                  </p:stCondLst>
                                  <p:childTnLst>
                                    <p:set>
                                      <p:cBhvr>
                                        <p:cTn id="21" dur="1" fill="hold">
                                          <p:stCondLst>
                                            <p:cond delay="0"/>
                                          </p:stCondLst>
                                        </p:cTn>
                                        <p:tgtEl>
                                          <p:spTgt spid="3439"/>
                                        </p:tgtEl>
                                        <p:attrNameLst>
                                          <p:attrName>style.visibility</p:attrName>
                                        </p:attrNameLst>
                                      </p:cBhvr>
                                      <p:to>
                                        <p:strVal val="visible"/>
                                      </p:to>
                                    </p:set>
                                    <p:animEffect transition="in" filter="fade">
                                      <p:cBhvr>
                                        <p:cTn id="22" dur="1000"/>
                                        <p:tgtEl>
                                          <p:spTgt spid="3439"/>
                                        </p:tgtEl>
                                      </p:cBhvr>
                                    </p:animEffect>
                                  </p:childTnLst>
                                </p:cTn>
                              </p:par>
                              <p:par>
                                <p:cTn id="23" presetID="10" presetClass="entr" presetSubtype="0" fill="hold" nodeType="withEffect">
                                  <p:stCondLst>
                                    <p:cond delay="0"/>
                                  </p:stCondLst>
                                  <p:childTnLst>
                                    <p:set>
                                      <p:cBhvr>
                                        <p:cTn id="24" dur="1" fill="hold">
                                          <p:stCondLst>
                                            <p:cond delay="0"/>
                                          </p:stCondLst>
                                        </p:cTn>
                                        <p:tgtEl>
                                          <p:spTgt spid="3440"/>
                                        </p:tgtEl>
                                        <p:attrNameLst>
                                          <p:attrName>style.visibility</p:attrName>
                                        </p:attrNameLst>
                                      </p:cBhvr>
                                      <p:to>
                                        <p:strVal val="visible"/>
                                      </p:to>
                                    </p:set>
                                    <p:animEffect transition="in" filter="fade">
                                      <p:cBhvr>
                                        <p:cTn id="25" dur="1000"/>
                                        <p:tgtEl>
                                          <p:spTgt spid="3440"/>
                                        </p:tgtEl>
                                      </p:cBhvr>
                                    </p:animEffect>
                                  </p:childTnLst>
                                </p:cTn>
                              </p:par>
                              <p:par>
                                <p:cTn id="26" presetID="10" presetClass="entr" presetSubtype="0" fill="hold" nodeType="withEffect">
                                  <p:stCondLst>
                                    <p:cond delay="0"/>
                                  </p:stCondLst>
                                  <p:childTnLst>
                                    <p:set>
                                      <p:cBhvr>
                                        <p:cTn id="27" dur="1" fill="hold">
                                          <p:stCondLst>
                                            <p:cond delay="0"/>
                                          </p:stCondLst>
                                        </p:cTn>
                                        <p:tgtEl>
                                          <p:spTgt spid="3441"/>
                                        </p:tgtEl>
                                        <p:attrNameLst>
                                          <p:attrName>style.visibility</p:attrName>
                                        </p:attrNameLst>
                                      </p:cBhvr>
                                      <p:to>
                                        <p:strVal val="visible"/>
                                      </p:to>
                                    </p:set>
                                    <p:animEffect transition="in" filter="fade">
                                      <p:cBhvr>
                                        <p:cTn id="28" dur="1000"/>
                                        <p:tgtEl>
                                          <p:spTgt spid="3441"/>
                                        </p:tgtEl>
                                      </p:cBhvr>
                                    </p:animEffect>
                                  </p:childTnLst>
                                </p:cTn>
                              </p:par>
                              <p:par>
                                <p:cTn id="29" presetID="10" presetClass="entr" presetSubtype="0" fill="hold" nodeType="withEffect">
                                  <p:stCondLst>
                                    <p:cond delay="0"/>
                                  </p:stCondLst>
                                  <p:childTnLst>
                                    <p:set>
                                      <p:cBhvr>
                                        <p:cTn id="30" dur="1" fill="hold">
                                          <p:stCondLst>
                                            <p:cond delay="0"/>
                                          </p:stCondLst>
                                        </p:cTn>
                                        <p:tgtEl>
                                          <p:spTgt spid="3442"/>
                                        </p:tgtEl>
                                        <p:attrNameLst>
                                          <p:attrName>style.visibility</p:attrName>
                                        </p:attrNameLst>
                                      </p:cBhvr>
                                      <p:to>
                                        <p:strVal val="visible"/>
                                      </p:to>
                                    </p:set>
                                    <p:animEffect transition="in" filter="fade">
                                      <p:cBhvr>
                                        <p:cTn id="31" dur="1000"/>
                                        <p:tgtEl>
                                          <p:spTgt spid="3442"/>
                                        </p:tgtEl>
                                      </p:cBhvr>
                                    </p:animEffect>
                                  </p:childTnLst>
                                </p:cTn>
                              </p:par>
                              <p:par>
                                <p:cTn id="32" presetID="10" presetClass="entr" presetSubtype="0" fill="hold" nodeType="withEffect">
                                  <p:stCondLst>
                                    <p:cond delay="0"/>
                                  </p:stCondLst>
                                  <p:childTnLst>
                                    <p:set>
                                      <p:cBhvr>
                                        <p:cTn id="33" dur="1" fill="hold">
                                          <p:stCondLst>
                                            <p:cond delay="0"/>
                                          </p:stCondLst>
                                        </p:cTn>
                                        <p:tgtEl>
                                          <p:spTgt spid="3444"/>
                                        </p:tgtEl>
                                        <p:attrNameLst>
                                          <p:attrName>style.visibility</p:attrName>
                                        </p:attrNameLst>
                                      </p:cBhvr>
                                      <p:to>
                                        <p:strVal val="visible"/>
                                      </p:to>
                                    </p:set>
                                    <p:animEffect transition="in" filter="fade">
                                      <p:cBhvr>
                                        <p:cTn id="34" dur="1000"/>
                                        <p:tgtEl>
                                          <p:spTgt spid="3444"/>
                                        </p:tgtEl>
                                      </p:cBhvr>
                                    </p:animEffect>
                                  </p:childTnLst>
                                </p:cTn>
                              </p:par>
                              <p:par>
                                <p:cTn id="35" presetID="10" presetClass="entr" presetSubtype="0" fill="hold" nodeType="withEffect">
                                  <p:stCondLst>
                                    <p:cond delay="0"/>
                                  </p:stCondLst>
                                  <p:childTnLst>
                                    <p:set>
                                      <p:cBhvr>
                                        <p:cTn id="36" dur="1" fill="hold">
                                          <p:stCondLst>
                                            <p:cond delay="0"/>
                                          </p:stCondLst>
                                        </p:cTn>
                                        <p:tgtEl>
                                          <p:spTgt spid="3445"/>
                                        </p:tgtEl>
                                        <p:attrNameLst>
                                          <p:attrName>style.visibility</p:attrName>
                                        </p:attrNameLst>
                                      </p:cBhvr>
                                      <p:to>
                                        <p:strVal val="visible"/>
                                      </p:to>
                                    </p:set>
                                    <p:animEffect transition="in" filter="fade">
                                      <p:cBhvr>
                                        <p:cTn id="37" dur="1000"/>
                                        <p:tgtEl>
                                          <p:spTgt spid="3445"/>
                                        </p:tgtEl>
                                      </p:cBhvr>
                                    </p:animEffect>
                                  </p:childTnLst>
                                </p:cTn>
                              </p:par>
                              <p:par>
                                <p:cTn id="38" presetID="10" presetClass="entr" presetSubtype="0" fill="hold" nodeType="withEffect">
                                  <p:stCondLst>
                                    <p:cond delay="0"/>
                                  </p:stCondLst>
                                  <p:childTnLst>
                                    <p:set>
                                      <p:cBhvr>
                                        <p:cTn id="39" dur="1" fill="hold">
                                          <p:stCondLst>
                                            <p:cond delay="0"/>
                                          </p:stCondLst>
                                        </p:cTn>
                                        <p:tgtEl>
                                          <p:spTgt spid="3446"/>
                                        </p:tgtEl>
                                        <p:attrNameLst>
                                          <p:attrName>style.visibility</p:attrName>
                                        </p:attrNameLst>
                                      </p:cBhvr>
                                      <p:to>
                                        <p:strVal val="visible"/>
                                      </p:to>
                                    </p:set>
                                    <p:animEffect transition="in" filter="fade">
                                      <p:cBhvr>
                                        <p:cTn id="40" dur="1000"/>
                                        <p:tgtEl>
                                          <p:spTgt spid="3446"/>
                                        </p:tgtEl>
                                      </p:cBhvr>
                                    </p:animEffect>
                                  </p:childTnLst>
                                </p:cTn>
                              </p:par>
                              <p:par>
                                <p:cTn id="41" presetID="10" presetClass="entr" presetSubtype="0" fill="hold" nodeType="withEffect">
                                  <p:stCondLst>
                                    <p:cond delay="0"/>
                                  </p:stCondLst>
                                  <p:childTnLst>
                                    <p:set>
                                      <p:cBhvr>
                                        <p:cTn id="42" dur="1" fill="hold">
                                          <p:stCondLst>
                                            <p:cond delay="0"/>
                                          </p:stCondLst>
                                        </p:cTn>
                                        <p:tgtEl>
                                          <p:spTgt spid="3447"/>
                                        </p:tgtEl>
                                        <p:attrNameLst>
                                          <p:attrName>style.visibility</p:attrName>
                                        </p:attrNameLst>
                                      </p:cBhvr>
                                      <p:to>
                                        <p:strVal val="visible"/>
                                      </p:to>
                                    </p:set>
                                    <p:animEffect transition="in" filter="fade">
                                      <p:cBhvr>
                                        <p:cTn id="43" dur="1000"/>
                                        <p:tgtEl>
                                          <p:spTgt spid="3447"/>
                                        </p:tgtEl>
                                      </p:cBhvr>
                                    </p:animEffect>
                                  </p:childTnLst>
                                </p:cTn>
                              </p:par>
                              <p:par>
                                <p:cTn id="44" presetID="10" presetClass="entr" presetSubtype="0" fill="hold" nodeType="withEffect">
                                  <p:stCondLst>
                                    <p:cond delay="0"/>
                                  </p:stCondLst>
                                  <p:childTnLst>
                                    <p:set>
                                      <p:cBhvr>
                                        <p:cTn id="45" dur="1" fill="hold">
                                          <p:stCondLst>
                                            <p:cond delay="0"/>
                                          </p:stCondLst>
                                        </p:cTn>
                                        <p:tgtEl>
                                          <p:spTgt spid="3448"/>
                                        </p:tgtEl>
                                        <p:attrNameLst>
                                          <p:attrName>style.visibility</p:attrName>
                                        </p:attrNameLst>
                                      </p:cBhvr>
                                      <p:to>
                                        <p:strVal val="visible"/>
                                      </p:to>
                                    </p:set>
                                    <p:animEffect transition="in" filter="fade">
                                      <p:cBhvr>
                                        <p:cTn id="46" dur="1000"/>
                                        <p:tgtEl>
                                          <p:spTgt spid="3448"/>
                                        </p:tgtEl>
                                      </p:cBhvr>
                                    </p:animEffect>
                                  </p:childTnLst>
                                </p:cTn>
                              </p:par>
                              <p:par>
                                <p:cTn id="47" presetID="10" presetClass="entr" presetSubtype="0" fill="hold" nodeType="withEffect">
                                  <p:stCondLst>
                                    <p:cond delay="0"/>
                                  </p:stCondLst>
                                  <p:childTnLst>
                                    <p:set>
                                      <p:cBhvr>
                                        <p:cTn id="48" dur="1" fill="hold">
                                          <p:stCondLst>
                                            <p:cond delay="0"/>
                                          </p:stCondLst>
                                        </p:cTn>
                                        <p:tgtEl>
                                          <p:spTgt spid="3449"/>
                                        </p:tgtEl>
                                        <p:attrNameLst>
                                          <p:attrName>style.visibility</p:attrName>
                                        </p:attrNameLst>
                                      </p:cBhvr>
                                      <p:to>
                                        <p:strVal val="visible"/>
                                      </p:to>
                                    </p:set>
                                    <p:animEffect transition="in" filter="fade">
                                      <p:cBhvr>
                                        <p:cTn id="49" dur="1000"/>
                                        <p:tgtEl>
                                          <p:spTgt spid="3449"/>
                                        </p:tgtEl>
                                      </p:cBhvr>
                                    </p:animEffect>
                                  </p:childTnLst>
                                </p:cTn>
                              </p:par>
                              <p:par>
                                <p:cTn id="50" presetID="10" presetClass="entr" presetSubtype="0" fill="hold" nodeType="withEffect">
                                  <p:stCondLst>
                                    <p:cond delay="0"/>
                                  </p:stCondLst>
                                  <p:childTnLst>
                                    <p:set>
                                      <p:cBhvr>
                                        <p:cTn id="51" dur="1" fill="hold">
                                          <p:stCondLst>
                                            <p:cond delay="0"/>
                                          </p:stCondLst>
                                        </p:cTn>
                                        <p:tgtEl>
                                          <p:spTgt spid="3456"/>
                                        </p:tgtEl>
                                        <p:attrNameLst>
                                          <p:attrName>style.visibility</p:attrName>
                                        </p:attrNameLst>
                                      </p:cBhvr>
                                      <p:to>
                                        <p:strVal val="visible"/>
                                      </p:to>
                                    </p:set>
                                    <p:animEffect transition="in" filter="fade">
                                      <p:cBhvr>
                                        <p:cTn id="52" dur="1000"/>
                                        <p:tgtEl>
                                          <p:spTgt spid="3456"/>
                                        </p:tgtEl>
                                      </p:cBhvr>
                                    </p:animEffect>
                                  </p:childTnLst>
                                </p:cTn>
                              </p:par>
                              <p:par>
                                <p:cTn id="53" presetID="10" presetClass="entr" presetSubtype="0" fill="hold" nodeType="withEffect">
                                  <p:stCondLst>
                                    <p:cond delay="0"/>
                                  </p:stCondLst>
                                  <p:childTnLst>
                                    <p:set>
                                      <p:cBhvr>
                                        <p:cTn id="54" dur="1" fill="hold">
                                          <p:stCondLst>
                                            <p:cond delay="0"/>
                                          </p:stCondLst>
                                        </p:cTn>
                                        <p:tgtEl>
                                          <p:spTgt spid="3457"/>
                                        </p:tgtEl>
                                        <p:attrNameLst>
                                          <p:attrName>style.visibility</p:attrName>
                                        </p:attrNameLst>
                                      </p:cBhvr>
                                      <p:to>
                                        <p:strVal val="visible"/>
                                      </p:to>
                                    </p:set>
                                    <p:animEffect transition="in" filter="fade">
                                      <p:cBhvr>
                                        <p:cTn id="55" dur="1000"/>
                                        <p:tgtEl>
                                          <p:spTgt spid="3457"/>
                                        </p:tgtEl>
                                      </p:cBhvr>
                                    </p:animEffect>
                                  </p:childTnLst>
                                </p:cTn>
                              </p:par>
                              <p:par>
                                <p:cTn id="56" presetID="10" presetClass="entr" presetSubtype="0" fill="hold" nodeType="withEffect">
                                  <p:stCondLst>
                                    <p:cond delay="0"/>
                                  </p:stCondLst>
                                  <p:childTnLst>
                                    <p:set>
                                      <p:cBhvr>
                                        <p:cTn id="57" dur="1" fill="hold">
                                          <p:stCondLst>
                                            <p:cond delay="0"/>
                                          </p:stCondLst>
                                        </p:cTn>
                                        <p:tgtEl>
                                          <p:spTgt spid="3458"/>
                                        </p:tgtEl>
                                        <p:attrNameLst>
                                          <p:attrName>style.visibility</p:attrName>
                                        </p:attrNameLst>
                                      </p:cBhvr>
                                      <p:to>
                                        <p:strVal val="visible"/>
                                      </p:to>
                                    </p:set>
                                    <p:animEffect transition="in" filter="fade">
                                      <p:cBhvr>
                                        <p:cTn id="58" dur="1000"/>
                                        <p:tgtEl>
                                          <p:spTgt spid="3458"/>
                                        </p:tgtEl>
                                      </p:cBhvr>
                                    </p:animEffect>
                                  </p:childTnLst>
                                </p:cTn>
                              </p:par>
                              <p:par>
                                <p:cTn id="59" presetID="10" presetClass="entr" presetSubtype="0" fill="hold" nodeType="withEffect">
                                  <p:stCondLst>
                                    <p:cond delay="0"/>
                                  </p:stCondLst>
                                  <p:childTnLst>
                                    <p:set>
                                      <p:cBhvr>
                                        <p:cTn id="60" dur="1" fill="hold">
                                          <p:stCondLst>
                                            <p:cond delay="0"/>
                                          </p:stCondLst>
                                        </p:cTn>
                                        <p:tgtEl>
                                          <p:spTgt spid="3459"/>
                                        </p:tgtEl>
                                        <p:attrNameLst>
                                          <p:attrName>style.visibility</p:attrName>
                                        </p:attrNameLst>
                                      </p:cBhvr>
                                      <p:to>
                                        <p:strVal val="visible"/>
                                      </p:to>
                                    </p:set>
                                    <p:animEffect transition="in" filter="fade">
                                      <p:cBhvr>
                                        <p:cTn id="61" dur="1000"/>
                                        <p:tgtEl>
                                          <p:spTgt spid="3459"/>
                                        </p:tgtEl>
                                      </p:cBhvr>
                                    </p:animEffect>
                                  </p:childTnLst>
                                </p:cTn>
                              </p:par>
                              <p:par>
                                <p:cTn id="62" presetID="10" presetClass="entr" presetSubtype="0" fill="hold" nodeType="withEffect">
                                  <p:stCondLst>
                                    <p:cond delay="0"/>
                                  </p:stCondLst>
                                  <p:childTnLst>
                                    <p:set>
                                      <p:cBhvr>
                                        <p:cTn id="63" dur="1" fill="hold">
                                          <p:stCondLst>
                                            <p:cond delay="0"/>
                                          </p:stCondLst>
                                        </p:cTn>
                                        <p:tgtEl>
                                          <p:spTgt spid="3460"/>
                                        </p:tgtEl>
                                        <p:attrNameLst>
                                          <p:attrName>style.visibility</p:attrName>
                                        </p:attrNameLst>
                                      </p:cBhvr>
                                      <p:to>
                                        <p:strVal val="visible"/>
                                      </p:to>
                                    </p:set>
                                    <p:animEffect transition="in" filter="fade">
                                      <p:cBhvr>
                                        <p:cTn id="64" dur="1000"/>
                                        <p:tgtEl>
                                          <p:spTgt spid="3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6"/>
        <p:cNvGrpSpPr/>
        <p:nvPr/>
      </p:nvGrpSpPr>
      <p:grpSpPr>
        <a:xfrm>
          <a:off x="0" y="0"/>
          <a:ext cx="0" cy="0"/>
          <a:chOff x="0" y="0"/>
          <a:chExt cx="0" cy="0"/>
        </a:xfrm>
      </p:grpSpPr>
      <p:sp>
        <p:nvSpPr>
          <p:cNvPr id="3437" name="Google Shape;3437;p83"/>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p>
            <a:pPr marL="0" lvl="0" indent="0"/>
            <a:r>
              <a:rPr lang="fr-FR" dirty="0"/>
              <a:t>IMC</a:t>
            </a:r>
            <a:endParaRPr dirty="0"/>
          </a:p>
        </p:txBody>
      </p:sp>
      <p:sp>
        <p:nvSpPr>
          <p:cNvPr id="3438" name="Google Shape;3438;p83"/>
          <p:cNvSpPr txBox="1">
            <a:spLocks noGrp="1"/>
          </p:cNvSpPr>
          <p:nvPr>
            <p:ph type="subTitle" idx="2"/>
          </p:nvPr>
        </p:nvSpPr>
        <p:spPr>
          <a:xfrm>
            <a:off x="3483086" y="1898675"/>
            <a:ext cx="2266800" cy="767100"/>
          </a:xfrm>
          <a:prstGeom prst="rect">
            <a:avLst/>
          </a:prstGeom>
        </p:spPr>
        <p:txBody>
          <a:bodyPr spcFirstLastPara="1" wrap="square" lIns="91425" tIns="91425" rIns="91425" bIns="91425" anchor="t" anchorCtr="0">
            <a:noAutofit/>
          </a:bodyPr>
          <a:lstStyle/>
          <a:p>
            <a:pPr marL="0" indent="0"/>
            <a:r>
              <a:rPr lang="fr-FR" sz="1100" dirty="0"/>
              <a:t>(Indice de Masse Corporelle) L'IMC évalue le poids relatif à la taille, fournissant des indications sur la nutrition et la santé générale. </a:t>
            </a:r>
            <a:endParaRPr sz="1100" dirty="0"/>
          </a:p>
        </p:txBody>
      </p:sp>
      <p:sp>
        <p:nvSpPr>
          <p:cNvPr id="3439" name="Google Shape;3439;p83"/>
          <p:cNvSpPr txBox="1">
            <a:spLocks noGrp="1"/>
          </p:cNvSpPr>
          <p:nvPr>
            <p:ph type="subTitle" idx="3"/>
          </p:nvPr>
        </p:nvSpPr>
        <p:spPr>
          <a:xfrm>
            <a:off x="5702589" y="1428438"/>
            <a:ext cx="2911230" cy="443400"/>
          </a:xfrm>
          <a:prstGeom prst="rect">
            <a:avLst/>
          </a:prstGeom>
        </p:spPr>
        <p:txBody>
          <a:bodyPr spcFirstLastPara="1" wrap="square" lIns="91425" tIns="91425" rIns="91425" bIns="91425" anchor="t" anchorCtr="0">
            <a:noAutofit/>
          </a:bodyPr>
          <a:lstStyle/>
          <a:p>
            <a:pPr marL="0" indent="0"/>
            <a:r>
              <a:rPr lang="fr-FR" dirty="0"/>
              <a:t>Maigreur 1-19 Ans</a:t>
            </a:r>
            <a:endParaRPr dirty="0"/>
          </a:p>
        </p:txBody>
      </p:sp>
      <p:sp>
        <p:nvSpPr>
          <p:cNvPr id="3440" name="Google Shape;3440;p83"/>
          <p:cNvSpPr txBox="1">
            <a:spLocks noGrp="1"/>
          </p:cNvSpPr>
          <p:nvPr>
            <p:ph type="subTitle" idx="4"/>
          </p:nvPr>
        </p:nvSpPr>
        <p:spPr>
          <a:xfrm>
            <a:off x="5994466" y="1781660"/>
            <a:ext cx="2266800" cy="767100"/>
          </a:xfrm>
          <a:prstGeom prst="rect">
            <a:avLst/>
          </a:prstGeom>
        </p:spPr>
        <p:txBody>
          <a:bodyPr spcFirstLastPara="1" wrap="square" lIns="91425" tIns="91425" rIns="91425" bIns="91425" anchor="t" anchorCtr="0">
            <a:noAutofit/>
          </a:bodyPr>
          <a:lstStyle/>
          <a:p>
            <a:pPr marL="0" indent="0"/>
            <a:r>
              <a:rPr lang="fr-FR" sz="1100" dirty="0"/>
              <a:t>Indiquant la proportion d'enfants de 1 à 19 ans souffrant de maigreur, cette variable offre des insights sur la</a:t>
            </a:r>
            <a:r>
              <a:rPr lang="fr-FR" dirty="0"/>
              <a:t> </a:t>
            </a:r>
            <a:r>
              <a:rPr lang="fr-FR" sz="1100" dirty="0"/>
              <a:t>malnutrition infantile </a:t>
            </a:r>
          </a:p>
          <a:p>
            <a:pPr marL="0" lvl="0" indent="0"/>
            <a:endParaRPr sz="1100" dirty="0"/>
          </a:p>
        </p:txBody>
      </p:sp>
      <p:sp>
        <p:nvSpPr>
          <p:cNvPr id="3441" name="Google Shape;3441;p83"/>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p>
            <a:pPr marL="0" indent="0"/>
            <a:r>
              <a:rPr lang="fr-FR" dirty="0"/>
              <a:t>PIB</a:t>
            </a:r>
            <a:endParaRPr dirty="0"/>
          </a:p>
        </p:txBody>
      </p:sp>
      <p:sp>
        <p:nvSpPr>
          <p:cNvPr id="3442" name="Google Shape;3442;p83"/>
          <p:cNvSpPr txBox="1">
            <a:spLocks noGrp="1"/>
          </p:cNvSpPr>
          <p:nvPr>
            <p:ph type="subTitle" idx="6"/>
          </p:nvPr>
        </p:nvSpPr>
        <p:spPr>
          <a:xfrm>
            <a:off x="971696" y="1898675"/>
            <a:ext cx="2266800" cy="767100"/>
          </a:xfrm>
          <a:prstGeom prst="rect">
            <a:avLst/>
          </a:prstGeom>
        </p:spPr>
        <p:txBody>
          <a:bodyPr spcFirstLastPara="1" wrap="square" lIns="91425" tIns="91425" rIns="91425" bIns="91425" anchor="t" anchorCtr="0">
            <a:noAutofit/>
          </a:bodyPr>
          <a:lstStyle/>
          <a:p>
            <a:pPr marL="0" lvl="0" indent="0"/>
            <a:r>
              <a:rPr lang="fr-FR" sz="1100" dirty="0"/>
              <a:t>Mesurant le Produit Intérieur Brut par habitant, le PIB est un indicateur économique qui influence les conditions de vie et de santé.  </a:t>
            </a:r>
            <a:endParaRPr sz="1100" dirty="0"/>
          </a:p>
        </p:txBody>
      </p:sp>
      <p:sp>
        <p:nvSpPr>
          <p:cNvPr id="3443" name="Google Shape;3443;p8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lvl="0"/>
            <a:r>
              <a:rPr lang="fr-FR" sz="2400" b="1" dirty="0"/>
              <a:t>les définitions des variables </a:t>
            </a:r>
            <a:endParaRPr sz="2400" dirty="0"/>
          </a:p>
        </p:txBody>
      </p:sp>
      <p:sp>
        <p:nvSpPr>
          <p:cNvPr id="3444" name="Google Shape;3444;p83"/>
          <p:cNvSpPr txBox="1">
            <a:spLocks noGrp="1"/>
          </p:cNvSpPr>
          <p:nvPr>
            <p:ph type="subTitle" idx="7"/>
          </p:nvPr>
        </p:nvSpPr>
        <p:spPr>
          <a:xfrm>
            <a:off x="3438593" y="2917349"/>
            <a:ext cx="2534202" cy="443400"/>
          </a:xfrm>
          <a:prstGeom prst="rect">
            <a:avLst/>
          </a:prstGeom>
        </p:spPr>
        <p:txBody>
          <a:bodyPr spcFirstLastPara="1" wrap="square" lIns="91425" tIns="91425" rIns="91425" bIns="91425" anchor="t" anchorCtr="0">
            <a:noAutofit/>
          </a:bodyPr>
          <a:lstStyle/>
          <a:p>
            <a:pPr marL="0" indent="0"/>
            <a:r>
              <a:rPr lang="fr-FR" dirty="0"/>
              <a:t>Scolarité</a:t>
            </a:r>
            <a:endParaRPr dirty="0"/>
          </a:p>
        </p:txBody>
      </p:sp>
      <p:sp>
        <p:nvSpPr>
          <p:cNvPr id="3445" name="Google Shape;3445;p83"/>
          <p:cNvSpPr txBox="1">
            <a:spLocks noGrp="1"/>
          </p:cNvSpPr>
          <p:nvPr>
            <p:ph type="subTitle" idx="8"/>
          </p:nvPr>
        </p:nvSpPr>
        <p:spPr>
          <a:xfrm>
            <a:off x="3698476" y="3237211"/>
            <a:ext cx="2266800" cy="767100"/>
          </a:xfrm>
          <a:prstGeom prst="rect">
            <a:avLst/>
          </a:prstGeom>
        </p:spPr>
        <p:txBody>
          <a:bodyPr spcFirstLastPara="1" wrap="square" lIns="91425" tIns="91425" rIns="91425" bIns="91425" anchor="t" anchorCtr="0">
            <a:noAutofit/>
          </a:bodyPr>
          <a:lstStyle/>
          <a:p>
            <a:pPr marL="0" indent="0"/>
            <a:r>
              <a:rPr lang="fr-FR" sz="1100" dirty="0"/>
              <a:t>Mesurant la moyenne d'années de scolarité dans chaque pays, cette variable évalue le niveau d'éducation de la population. </a:t>
            </a:r>
          </a:p>
          <a:p>
            <a:pPr marL="0" lvl="0" indent="0" algn="ctr" rtl="0">
              <a:spcBef>
                <a:spcPts val="0"/>
              </a:spcBef>
              <a:spcAft>
                <a:spcPts val="0"/>
              </a:spcAft>
              <a:buNone/>
            </a:pPr>
            <a:endParaRPr dirty="0"/>
          </a:p>
        </p:txBody>
      </p:sp>
      <p:sp>
        <p:nvSpPr>
          <p:cNvPr id="3446" name="Google Shape;3446;p83"/>
          <p:cNvSpPr txBox="1">
            <a:spLocks noGrp="1"/>
          </p:cNvSpPr>
          <p:nvPr>
            <p:ph type="subTitle" idx="9"/>
          </p:nvPr>
        </p:nvSpPr>
        <p:spPr>
          <a:xfrm>
            <a:off x="5702589" y="2913076"/>
            <a:ext cx="2873070" cy="443400"/>
          </a:xfrm>
          <a:prstGeom prst="rect">
            <a:avLst/>
          </a:prstGeom>
        </p:spPr>
        <p:txBody>
          <a:bodyPr spcFirstLastPara="1" wrap="square" lIns="91425" tIns="91425" rIns="91425" bIns="91425" anchor="t" anchorCtr="0">
            <a:noAutofit/>
          </a:bodyPr>
          <a:lstStyle/>
          <a:p>
            <a:pPr marL="0" lvl="0" indent="0"/>
            <a:r>
              <a:rPr lang="fr-FR" dirty="0"/>
              <a:t>Espérance de Vie</a:t>
            </a:r>
            <a:endParaRPr dirty="0"/>
          </a:p>
        </p:txBody>
      </p:sp>
      <p:sp>
        <p:nvSpPr>
          <p:cNvPr id="3447" name="Google Shape;3447;p83"/>
          <p:cNvSpPr txBox="1">
            <a:spLocks noGrp="1"/>
          </p:cNvSpPr>
          <p:nvPr>
            <p:ph type="subTitle" idx="13"/>
          </p:nvPr>
        </p:nvSpPr>
        <p:spPr>
          <a:xfrm>
            <a:off x="5965276" y="3284475"/>
            <a:ext cx="2266800" cy="767100"/>
          </a:xfrm>
          <a:prstGeom prst="rect">
            <a:avLst/>
          </a:prstGeom>
        </p:spPr>
        <p:txBody>
          <a:bodyPr spcFirstLastPara="1" wrap="square" lIns="91425" tIns="91425" rIns="91425" bIns="91425" anchor="t" anchorCtr="0">
            <a:noAutofit/>
          </a:bodyPr>
          <a:lstStyle/>
          <a:p>
            <a:pPr marL="0" indent="0"/>
            <a:r>
              <a:rPr lang="fr-FR" sz="1100" dirty="0"/>
              <a:t>L'espérance de vie représente la durée moyenne qu'un individu peut s'attendre à vivre dans un pays donné.</a:t>
            </a:r>
          </a:p>
          <a:p>
            <a:pPr marL="0" lvl="0" indent="0"/>
            <a:endParaRPr sz="1100" dirty="0"/>
          </a:p>
        </p:txBody>
      </p:sp>
      <p:sp>
        <p:nvSpPr>
          <p:cNvPr id="3448" name="Google Shape;3448;p83"/>
          <p:cNvSpPr txBox="1">
            <a:spLocks noGrp="1"/>
          </p:cNvSpPr>
          <p:nvPr>
            <p:ph type="subTitle" idx="14"/>
          </p:nvPr>
        </p:nvSpPr>
        <p:spPr>
          <a:xfrm>
            <a:off x="627817" y="2989376"/>
            <a:ext cx="2954557" cy="443400"/>
          </a:xfrm>
          <a:prstGeom prst="rect">
            <a:avLst/>
          </a:prstGeom>
        </p:spPr>
        <p:txBody>
          <a:bodyPr spcFirstLastPara="1" wrap="square" lIns="91425" tIns="91425" rIns="91425" bIns="91425" anchor="t" anchorCtr="0">
            <a:noAutofit/>
          </a:bodyPr>
          <a:lstStyle/>
          <a:p>
            <a:pPr marL="0" lvl="0" indent="0"/>
            <a:r>
              <a:rPr lang="fr-FR" dirty="0"/>
              <a:t>Alcool</a:t>
            </a:r>
            <a:endParaRPr dirty="0"/>
          </a:p>
        </p:txBody>
      </p:sp>
      <p:sp>
        <p:nvSpPr>
          <p:cNvPr id="3449" name="Google Shape;3449;p83"/>
          <p:cNvSpPr txBox="1">
            <a:spLocks noGrp="1"/>
          </p:cNvSpPr>
          <p:nvPr>
            <p:ph type="subTitle" idx="15"/>
          </p:nvPr>
        </p:nvSpPr>
        <p:spPr>
          <a:xfrm>
            <a:off x="1050868" y="3302298"/>
            <a:ext cx="2266800" cy="1187429"/>
          </a:xfrm>
          <a:prstGeom prst="rect">
            <a:avLst/>
          </a:prstGeom>
        </p:spPr>
        <p:txBody>
          <a:bodyPr spcFirstLastPara="1" wrap="square" lIns="91425" tIns="91425" rIns="91425" bIns="91425" anchor="t" anchorCtr="0">
            <a:noAutofit/>
          </a:bodyPr>
          <a:lstStyle/>
          <a:p>
            <a:pPr marL="0" lvl="0" indent="0"/>
            <a:r>
              <a:rPr lang="fr-FR" sz="1100" dirty="0"/>
              <a:t>Représentant la consommation d'alcool par habitant, cette variable souligne les habitudes de consommation et les risques associés à la santé.</a:t>
            </a:r>
            <a:endParaRPr sz="1100" dirty="0"/>
          </a:p>
        </p:txBody>
      </p:sp>
      <p:grpSp>
        <p:nvGrpSpPr>
          <p:cNvPr id="3450" name="Google Shape;3450;p83"/>
          <p:cNvGrpSpPr/>
          <p:nvPr/>
        </p:nvGrpSpPr>
        <p:grpSpPr>
          <a:xfrm>
            <a:off x="5626408" y="722871"/>
            <a:ext cx="793256" cy="182899"/>
            <a:chOff x="2685575" y="2835950"/>
            <a:chExt cx="433000" cy="99825"/>
          </a:xfrm>
        </p:grpSpPr>
        <p:sp>
          <p:nvSpPr>
            <p:cNvPr id="3451" name="Google Shape;3451;p8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55" name="Google Shape;3455;p83"/>
          <p:cNvPicPr preferRelativeResize="0"/>
          <p:nvPr/>
        </p:nvPicPr>
        <p:blipFill>
          <a:blip r:embed="rId3">
            <a:alphaModFix/>
          </a:blip>
          <a:stretch>
            <a:fillRect/>
          </a:stretch>
        </p:blipFill>
        <p:spPr>
          <a:xfrm>
            <a:off x="7401689" y="-1039825"/>
            <a:ext cx="2527512" cy="2681250"/>
          </a:xfrm>
          <a:prstGeom prst="rect">
            <a:avLst/>
          </a:prstGeom>
          <a:noFill/>
          <a:ln>
            <a:noFill/>
          </a:ln>
        </p:spPr>
      </p:pic>
      <p:sp>
        <p:nvSpPr>
          <p:cNvPr id="3456" name="Google Shape;3456;p8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3">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94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455"/>
                                        </p:tgtEl>
                                        <p:attrNameLst>
                                          <p:attrName>style.visibility</p:attrName>
                                        </p:attrNameLst>
                                      </p:cBhvr>
                                      <p:to>
                                        <p:strVal val="visible"/>
                                      </p:to>
                                    </p:set>
                                    <p:anim calcmode="lin" valueType="num">
                                      <p:cBhvr additive="base">
                                        <p:cTn id="7" dur="1000"/>
                                        <p:tgtEl>
                                          <p:spTgt spid="3455"/>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450"/>
                                        </p:tgtEl>
                                        <p:attrNameLst>
                                          <p:attrName>style.visibility</p:attrName>
                                        </p:attrNameLst>
                                      </p:cBhvr>
                                      <p:to>
                                        <p:strVal val="visible"/>
                                      </p:to>
                                    </p:set>
                                    <p:anim calcmode="lin" valueType="num">
                                      <p:cBhvr additive="base">
                                        <p:cTn id="10" dur="1000"/>
                                        <p:tgtEl>
                                          <p:spTgt spid="345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3443"/>
                                        </p:tgtEl>
                                        <p:attrNameLst>
                                          <p:attrName>style.visibility</p:attrName>
                                        </p:attrNameLst>
                                      </p:cBhvr>
                                      <p:to>
                                        <p:strVal val="visible"/>
                                      </p:to>
                                    </p:set>
                                    <p:anim calcmode="lin" valueType="num">
                                      <p:cBhvr additive="base">
                                        <p:cTn id="13" dur="1000"/>
                                        <p:tgtEl>
                                          <p:spTgt spid="3443"/>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3437"/>
                                        </p:tgtEl>
                                        <p:attrNameLst>
                                          <p:attrName>style.visibility</p:attrName>
                                        </p:attrNameLst>
                                      </p:cBhvr>
                                      <p:to>
                                        <p:strVal val="visible"/>
                                      </p:to>
                                    </p:set>
                                    <p:animEffect transition="in" filter="fade">
                                      <p:cBhvr>
                                        <p:cTn id="16" dur="1000"/>
                                        <p:tgtEl>
                                          <p:spTgt spid="3437"/>
                                        </p:tgtEl>
                                      </p:cBhvr>
                                    </p:animEffect>
                                  </p:childTnLst>
                                </p:cTn>
                              </p:par>
                              <p:par>
                                <p:cTn id="17" presetID="10" presetClass="entr" presetSubtype="0" fill="hold" nodeType="withEffect">
                                  <p:stCondLst>
                                    <p:cond delay="0"/>
                                  </p:stCondLst>
                                  <p:childTnLst>
                                    <p:set>
                                      <p:cBhvr>
                                        <p:cTn id="18" dur="1" fill="hold">
                                          <p:stCondLst>
                                            <p:cond delay="0"/>
                                          </p:stCondLst>
                                        </p:cTn>
                                        <p:tgtEl>
                                          <p:spTgt spid="3438"/>
                                        </p:tgtEl>
                                        <p:attrNameLst>
                                          <p:attrName>style.visibility</p:attrName>
                                        </p:attrNameLst>
                                      </p:cBhvr>
                                      <p:to>
                                        <p:strVal val="visible"/>
                                      </p:to>
                                    </p:set>
                                    <p:animEffect transition="in" filter="fade">
                                      <p:cBhvr>
                                        <p:cTn id="19" dur="1000"/>
                                        <p:tgtEl>
                                          <p:spTgt spid="3438"/>
                                        </p:tgtEl>
                                      </p:cBhvr>
                                    </p:animEffect>
                                  </p:childTnLst>
                                </p:cTn>
                              </p:par>
                              <p:par>
                                <p:cTn id="20" presetID="10" presetClass="entr" presetSubtype="0" fill="hold" nodeType="withEffect">
                                  <p:stCondLst>
                                    <p:cond delay="0"/>
                                  </p:stCondLst>
                                  <p:childTnLst>
                                    <p:set>
                                      <p:cBhvr>
                                        <p:cTn id="21" dur="1" fill="hold">
                                          <p:stCondLst>
                                            <p:cond delay="0"/>
                                          </p:stCondLst>
                                        </p:cTn>
                                        <p:tgtEl>
                                          <p:spTgt spid="3439"/>
                                        </p:tgtEl>
                                        <p:attrNameLst>
                                          <p:attrName>style.visibility</p:attrName>
                                        </p:attrNameLst>
                                      </p:cBhvr>
                                      <p:to>
                                        <p:strVal val="visible"/>
                                      </p:to>
                                    </p:set>
                                    <p:animEffect transition="in" filter="fade">
                                      <p:cBhvr>
                                        <p:cTn id="22" dur="1000"/>
                                        <p:tgtEl>
                                          <p:spTgt spid="3439"/>
                                        </p:tgtEl>
                                      </p:cBhvr>
                                    </p:animEffect>
                                  </p:childTnLst>
                                </p:cTn>
                              </p:par>
                              <p:par>
                                <p:cTn id="23" presetID="10" presetClass="entr" presetSubtype="0" fill="hold" nodeType="withEffect">
                                  <p:stCondLst>
                                    <p:cond delay="0"/>
                                  </p:stCondLst>
                                  <p:childTnLst>
                                    <p:set>
                                      <p:cBhvr>
                                        <p:cTn id="24" dur="1" fill="hold">
                                          <p:stCondLst>
                                            <p:cond delay="0"/>
                                          </p:stCondLst>
                                        </p:cTn>
                                        <p:tgtEl>
                                          <p:spTgt spid="3440"/>
                                        </p:tgtEl>
                                        <p:attrNameLst>
                                          <p:attrName>style.visibility</p:attrName>
                                        </p:attrNameLst>
                                      </p:cBhvr>
                                      <p:to>
                                        <p:strVal val="visible"/>
                                      </p:to>
                                    </p:set>
                                    <p:animEffect transition="in" filter="fade">
                                      <p:cBhvr>
                                        <p:cTn id="25" dur="1000"/>
                                        <p:tgtEl>
                                          <p:spTgt spid="3440"/>
                                        </p:tgtEl>
                                      </p:cBhvr>
                                    </p:animEffect>
                                  </p:childTnLst>
                                </p:cTn>
                              </p:par>
                              <p:par>
                                <p:cTn id="26" presetID="10" presetClass="entr" presetSubtype="0" fill="hold" nodeType="withEffect">
                                  <p:stCondLst>
                                    <p:cond delay="0"/>
                                  </p:stCondLst>
                                  <p:childTnLst>
                                    <p:set>
                                      <p:cBhvr>
                                        <p:cTn id="27" dur="1" fill="hold">
                                          <p:stCondLst>
                                            <p:cond delay="0"/>
                                          </p:stCondLst>
                                        </p:cTn>
                                        <p:tgtEl>
                                          <p:spTgt spid="3441"/>
                                        </p:tgtEl>
                                        <p:attrNameLst>
                                          <p:attrName>style.visibility</p:attrName>
                                        </p:attrNameLst>
                                      </p:cBhvr>
                                      <p:to>
                                        <p:strVal val="visible"/>
                                      </p:to>
                                    </p:set>
                                    <p:animEffect transition="in" filter="fade">
                                      <p:cBhvr>
                                        <p:cTn id="28" dur="1000"/>
                                        <p:tgtEl>
                                          <p:spTgt spid="3441"/>
                                        </p:tgtEl>
                                      </p:cBhvr>
                                    </p:animEffect>
                                  </p:childTnLst>
                                </p:cTn>
                              </p:par>
                              <p:par>
                                <p:cTn id="29" presetID="10" presetClass="entr" presetSubtype="0" fill="hold" nodeType="withEffect">
                                  <p:stCondLst>
                                    <p:cond delay="0"/>
                                  </p:stCondLst>
                                  <p:childTnLst>
                                    <p:set>
                                      <p:cBhvr>
                                        <p:cTn id="30" dur="1" fill="hold">
                                          <p:stCondLst>
                                            <p:cond delay="0"/>
                                          </p:stCondLst>
                                        </p:cTn>
                                        <p:tgtEl>
                                          <p:spTgt spid="3442"/>
                                        </p:tgtEl>
                                        <p:attrNameLst>
                                          <p:attrName>style.visibility</p:attrName>
                                        </p:attrNameLst>
                                      </p:cBhvr>
                                      <p:to>
                                        <p:strVal val="visible"/>
                                      </p:to>
                                    </p:set>
                                    <p:animEffect transition="in" filter="fade">
                                      <p:cBhvr>
                                        <p:cTn id="31" dur="1000"/>
                                        <p:tgtEl>
                                          <p:spTgt spid="3442"/>
                                        </p:tgtEl>
                                      </p:cBhvr>
                                    </p:animEffect>
                                  </p:childTnLst>
                                </p:cTn>
                              </p:par>
                              <p:par>
                                <p:cTn id="32" presetID="10" presetClass="entr" presetSubtype="0" fill="hold" nodeType="withEffect">
                                  <p:stCondLst>
                                    <p:cond delay="0"/>
                                  </p:stCondLst>
                                  <p:childTnLst>
                                    <p:set>
                                      <p:cBhvr>
                                        <p:cTn id="33" dur="1" fill="hold">
                                          <p:stCondLst>
                                            <p:cond delay="0"/>
                                          </p:stCondLst>
                                        </p:cTn>
                                        <p:tgtEl>
                                          <p:spTgt spid="3444"/>
                                        </p:tgtEl>
                                        <p:attrNameLst>
                                          <p:attrName>style.visibility</p:attrName>
                                        </p:attrNameLst>
                                      </p:cBhvr>
                                      <p:to>
                                        <p:strVal val="visible"/>
                                      </p:to>
                                    </p:set>
                                    <p:animEffect transition="in" filter="fade">
                                      <p:cBhvr>
                                        <p:cTn id="34" dur="1000"/>
                                        <p:tgtEl>
                                          <p:spTgt spid="3444"/>
                                        </p:tgtEl>
                                      </p:cBhvr>
                                    </p:animEffect>
                                  </p:childTnLst>
                                </p:cTn>
                              </p:par>
                              <p:par>
                                <p:cTn id="35" presetID="10" presetClass="entr" presetSubtype="0" fill="hold" nodeType="withEffect">
                                  <p:stCondLst>
                                    <p:cond delay="0"/>
                                  </p:stCondLst>
                                  <p:childTnLst>
                                    <p:set>
                                      <p:cBhvr>
                                        <p:cTn id="36" dur="1" fill="hold">
                                          <p:stCondLst>
                                            <p:cond delay="0"/>
                                          </p:stCondLst>
                                        </p:cTn>
                                        <p:tgtEl>
                                          <p:spTgt spid="3445"/>
                                        </p:tgtEl>
                                        <p:attrNameLst>
                                          <p:attrName>style.visibility</p:attrName>
                                        </p:attrNameLst>
                                      </p:cBhvr>
                                      <p:to>
                                        <p:strVal val="visible"/>
                                      </p:to>
                                    </p:set>
                                    <p:animEffect transition="in" filter="fade">
                                      <p:cBhvr>
                                        <p:cTn id="37" dur="1000"/>
                                        <p:tgtEl>
                                          <p:spTgt spid="3445"/>
                                        </p:tgtEl>
                                      </p:cBhvr>
                                    </p:animEffect>
                                  </p:childTnLst>
                                </p:cTn>
                              </p:par>
                              <p:par>
                                <p:cTn id="38" presetID="10" presetClass="entr" presetSubtype="0" fill="hold" nodeType="withEffect">
                                  <p:stCondLst>
                                    <p:cond delay="0"/>
                                  </p:stCondLst>
                                  <p:childTnLst>
                                    <p:set>
                                      <p:cBhvr>
                                        <p:cTn id="39" dur="1" fill="hold">
                                          <p:stCondLst>
                                            <p:cond delay="0"/>
                                          </p:stCondLst>
                                        </p:cTn>
                                        <p:tgtEl>
                                          <p:spTgt spid="3446"/>
                                        </p:tgtEl>
                                        <p:attrNameLst>
                                          <p:attrName>style.visibility</p:attrName>
                                        </p:attrNameLst>
                                      </p:cBhvr>
                                      <p:to>
                                        <p:strVal val="visible"/>
                                      </p:to>
                                    </p:set>
                                    <p:animEffect transition="in" filter="fade">
                                      <p:cBhvr>
                                        <p:cTn id="40" dur="1000"/>
                                        <p:tgtEl>
                                          <p:spTgt spid="3446"/>
                                        </p:tgtEl>
                                      </p:cBhvr>
                                    </p:animEffect>
                                  </p:childTnLst>
                                </p:cTn>
                              </p:par>
                              <p:par>
                                <p:cTn id="41" presetID="10" presetClass="entr" presetSubtype="0" fill="hold" nodeType="withEffect">
                                  <p:stCondLst>
                                    <p:cond delay="0"/>
                                  </p:stCondLst>
                                  <p:childTnLst>
                                    <p:set>
                                      <p:cBhvr>
                                        <p:cTn id="42" dur="1" fill="hold">
                                          <p:stCondLst>
                                            <p:cond delay="0"/>
                                          </p:stCondLst>
                                        </p:cTn>
                                        <p:tgtEl>
                                          <p:spTgt spid="3447"/>
                                        </p:tgtEl>
                                        <p:attrNameLst>
                                          <p:attrName>style.visibility</p:attrName>
                                        </p:attrNameLst>
                                      </p:cBhvr>
                                      <p:to>
                                        <p:strVal val="visible"/>
                                      </p:to>
                                    </p:set>
                                    <p:animEffect transition="in" filter="fade">
                                      <p:cBhvr>
                                        <p:cTn id="43" dur="1000"/>
                                        <p:tgtEl>
                                          <p:spTgt spid="3447"/>
                                        </p:tgtEl>
                                      </p:cBhvr>
                                    </p:animEffect>
                                  </p:childTnLst>
                                </p:cTn>
                              </p:par>
                              <p:par>
                                <p:cTn id="44" presetID="10" presetClass="entr" presetSubtype="0" fill="hold" nodeType="withEffect">
                                  <p:stCondLst>
                                    <p:cond delay="0"/>
                                  </p:stCondLst>
                                  <p:childTnLst>
                                    <p:set>
                                      <p:cBhvr>
                                        <p:cTn id="45" dur="1" fill="hold">
                                          <p:stCondLst>
                                            <p:cond delay="0"/>
                                          </p:stCondLst>
                                        </p:cTn>
                                        <p:tgtEl>
                                          <p:spTgt spid="3448"/>
                                        </p:tgtEl>
                                        <p:attrNameLst>
                                          <p:attrName>style.visibility</p:attrName>
                                        </p:attrNameLst>
                                      </p:cBhvr>
                                      <p:to>
                                        <p:strVal val="visible"/>
                                      </p:to>
                                    </p:set>
                                    <p:animEffect transition="in" filter="fade">
                                      <p:cBhvr>
                                        <p:cTn id="46" dur="1000"/>
                                        <p:tgtEl>
                                          <p:spTgt spid="3448"/>
                                        </p:tgtEl>
                                      </p:cBhvr>
                                    </p:animEffect>
                                  </p:childTnLst>
                                </p:cTn>
                              </p:par>
                              <p:par>
                                <p:cTn id="47" presetID="10" presetClass="entr" presetSubtype="0" fill="hold" nodeType="withEffect">
                                  <p:stCondLst>
                                    <p:cond delay="0"/>
                                  </p:stCondLst>
                                  <p:childTnLst>
                                    <p:set>
                                      <p:cBhvr>
                                        <p:cTn id="48" dur="1" fill="hold">
                                          <p:stCondLst>
                                            <p:cond delay="0"/>
                                          </p:stCondLst>
                                        </p:cTn>
                                        <p:tgtEl>
                                          <p:spTgt spid="3449"/>
                                        </p:tgtEl>
                                        <p:attrNameLst>
                                          <p:attrName>style.visibility</p:attrName>
                                        </p:attrNameLst>
                                      </p:cBhvr>
                                      <p:to>
                                        <p:strVal val="visible"/>
                                      </p:to>
                                    </p:set>
                                    <p:animEffect transition="in" filter="fade">
                                      <p:cBhvr>
                                        <p:cTn id="49" dur="1000"/>
                                        <p:tgtEl>
                                          <p:spTgt spid="3449"/>
                                        </p:tgtEl>
                                      </p:cBhvr>
                                    </p:animEffect>
                                  </p:childTnLst>
                                </p:cTn>
                              </p:par>
                              <p:par>
                                <p:cTn id="50" presetID="10" presetClass="entr" presetSubtype="0" fill="hold" nodeType="withEffect">
                                  <p:stCondLst>
                                    <p:cond delay="0"/>
                                  </p:stCondLst>
                                  <p:childTnLst>
                                    <p:set>
                                      <p:cBhvr>
                                        <p:cTn id="51" dur="1" fill="hold">
                                          <p:stCondLst>
                                            <p:cond delay="0"/>
                                          </p:stCondLst>
                                        </p:cTn>
                                        <p:tgtEl>
                                          <p:spTgt spid="3456"/>
                                        </p:tgtEl>
                                        <p:attrNameLst>
                                          <p:attrName>style.visibility</p:attrName>
                                        </p:attrNameLst>
                                      </p:cBhvr>
                                      <p:to>
                                        <p:strVal val="visible"/>
                                      </p:to>
                                    </p:set>
                                    <p:animEffect transition="in" filter="fade">
                                      <p:cBhvr>
                                        <p:cTn id="52" dur="1000"/>
                                        <p:tgtEl>
                                          <p:spTgt spid="3456"/>
                                        </p:tgtEl>
                                      </p:cBhvr>
                                    </p:animEffect>
                                  </p:childTnLst>
                                </p:cTn>
                              </p:par>
                              <p:par>
                                <p:cTn id="53" presetID="10" presetClass="entr" presetSubtype="0" fill="hold" nodeType="withEffect">
                                  <p:stCondLst>
                                    <p:cond delay="0"/>
                                  </p:stCondLst>
                                  <p:childTnLst>
                                    <p:set>
                                      <p:cBhvr>
                                        <p:cTn id="54" dur="1" fill="hold">
                                          <p:stCondLst>
                                            <p:cond delay="0"/>
                                          </p:stCondLst>
                                        </p:cTn>
                                        <p:tgtEl>
                                          <p:spTgt spid="3457"/>
                                        </p:tgtEl>
                                        <p:attrNameLst>
                                          <p:attrName>style.visibility</p:attrName>
                                        </p:attrNameLst>
                                      </p:cBhvr>
                                      <p:to>
                                        <p:strVal val="visible"/>
                                      </p:to>
                                    </p:set>
                                    <p:animEffect transition="in" filter="fade">
                                      <p:cBhvr>
                                        <p:cTn id="55" dur="1000"/>
                                        <p:tgtEl>
                                          <p:spTgt spid="3457"/>
                                        </p:tgtEl>
                                      </p:cBhvr>
                                    </p:animEffect>
                                  </p:childTnLst>
                                </p:cTn>
                              </p:par>
                              <p:par>
                                <p:cTn id="56" presetID="10" presetClass="entr" presetSubtype="0" fill="hold" nodeType="withEffect">
                                  <p:stCondLst>
                                    <p:cond delay="0"/>
                                  </p:stCondLst>
                                  <p:childTnLst>
                                    <p:set>
                                      <p:cBhvr>
                                        <p:cTn id="57" dur="1" fill="hold">
                                          <p:stCondLst>
                                            <p:cond delay="0"/>
                                          </p:stCondLst>
                                        </p:cTn>
                                        <p:tgtEl>
                                          <p:spTgt spid="3458"/>
                                        </p:tgtEl>
                                        <p:attrNameLst>
                                          <p:attrName>style.visibility</p:attrName>
                                        </p:attrNameLst>
                                      </p:cBhvr>
                                      <p:to>
                                        <p:strVal val="visible"/>
                                      </p:to>
                                    </p:set>
                                    <p:animEffect transition="in" filter="fade">
                                      <p:cBhvr>
                                        <p:cTn id="58" dur="1000"/>
                                        <p:tgtEl>
                                          <p:spTgt spid="3458"/>
                                        </p:tgtEl>
                                      </p:cBhvr>
                                    </p:animEffect>
                                  </p:childTnLst>
                                </p:cTn>
                              </p:par>
                              <p:par>
                                <p:cTn id="59" presetID="10" presetClass="entr" presetSubtype="0" fill="hold" nodeType="withEffect">
                                  <p:stCondLst>
                                    <p:cond delay="0"/>
                                  </p:stCondLst>
                                  <p:childTnLst>
                                    <p:set>
                                      <p:cBhvr>
                                        <p:cTn id="60" dur="1" fill="hold">
                                          <p:stCondLst>
                                            <p:cond delay="0"/>
                                          </p:stCondLst>
                                        </p:cTn>
                                        <p:tgtEl>
                                          <p:spTgt spid="3459"/>
                                        </p:tgtEl>
                                        <p:attrNameLst>
                                          <p:attrName>style.visibility</p:attrName>
                                        </p:attrNameLst>
                                      </p:cBhvr>
                                      <p:to>
                                        <p:strVal val="visible"/>
                                      </p:to>
                                    </p:set>
                                    <p:animEffect transition="in" filter="fade">
                                      <p:cBhvr>
                                        <p:cTn id="61" dur="1000"/>
                                        <p:tgtEl>
                                          <p:spTgt spid="3459"/>
                                        </p:tgtEl>
                                      </p:cBhvr>
                                    </p:animEffect>
                                  </p:childTnLst>
                                </p:cTn>
                              </p:par>
                              <p:par>
                                <p:cTn id="62" presetID="10" presetClass="entr" presetSubtype="0" fill="hold" nodeType="withEffect">
                                  <p:stCondLst>
                                    <p:cond delay="0"/>
                                  </p:stCondLst>
                                  <p:childTnLst>
                                    <p:set>
                                      <p:cBhvr>
                                        <p:cTn id="63" dur="1" fill="hold">
                                          <p:stCondLst>
                                            <p:cond delay="0"/>
                                          </p:stCondLst>
                                        </p:cTn>
                                        <p:tgtEl>
                                          <p:spTgt spid="3460"/>
                                        </p:tgtEl>
                                        <p:attrNameLst>
                                          <p:attrName>style.visibility</p:attrName>
                                        </p:attrNameLst>
                                      </p:cBhvr>
                                      <p:to>
                                        <p:strVal val="visible"/>
                                      </p:to>
                                    </p:set>
                                    <p:animEffect transition="in" filter="fade">
                                      <p:cBhvr>
                                        <p:cTn id="64" dur="1000"/>
                                        <p:tgtEl>
                                          <p:spTgt spid="3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92621" y="1927800"/>
            <a:ext cx="4509600" cy="1287900"/>
          </a:xfrm>
          <a:prstGeom prst="rect">
            <a:avLst/>
          </a:prstGeom>
        </p:spPr>
        <p:txBody>
          <a:bodyPr spcFirstLastPara="1" wrap="square" lIns="91425" tIns="0" rIns="91425" bIns="91425" anchor="t" anchorCtr="0">
            <a:noAutofit/>
          </a:bodyPr>
          <a:lstStyle/>
          <a:p>
            <a:pPr marL="0" lvl="0" indent="0">
              <a:spcAft>
                <a:spcPts val="1200"/>
              </a:spcAft>
            </a:pPr>
            <a:r>
              <a:rPr lang="fr-FR" sz="3200" dirty="0"/>
              <a:t>Prétraitement des données </a:t>
            </a:r>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03</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84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1"/>
          <p:cNvSpPr/>
          <p:nvPr/>
        </p:nvSpPr>
        <p:spPr>
          <a:xfrm>
            <a:off x="2300273" y="30628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1"/>
          <p:cNvSpPr/>
          <p:nvPr/>
        </p:nvSpPr>
        <p:spPr>
          <a:xfrm>
            <a:off x="2300273" y="216801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1"/>
          <p:cNvSpPr/>
          <p:nvPr/>
        </p:nvSpPr>
        <p:spPr>
          <a:xfrm>
            <a:off x="2300273" y="395764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1"/>
          <p:cNvSpPr/>
          <p:nvPr/>
        </p:nvSpPr>
        <p:spPr>
          <a:xfrm>
            <a:off x="2300273" y="12732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1"/>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p>
            <a:r>
              <a:rPr lang="fr-FR" sz="3200" dirty="0"/>
              <a:t>Prétraitement des données </a:t>
            </a:r>
            <a:br>
              <a:rPr lang="fr-FR" sz="3200" dirty="0"/>
            </a:br>
            <a:endParaRPr dirty="0"/>
          </a:p>
        </p:txBody>
      </p:sp>
      <p:sp>
        <p:nvSpPr>
          <p:cNvPr id="2656" name="Google Shape;2656;p61"/>
          <p:cNvSpPr txBox="1">
            <a:spLocks noGrp="1"/>
          </p:cNvSpPr>
          <p:nvPr>
            <p:ph type="title"/>
          </p:nvPr>
        </p:nvSpPr>
        <p:spPr>
          <a:xfrm>
            <a:off x="2167181" y="1194994"/>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2657" name="Google Shape;2657;p61"/>
          <p:cNvSpPr txBox="1">
            <a:spLocks noGrp="1"/>
          </p:cNvSpPr>
          <p:nvPr>
            <p:ph type="subTitle" idx="1"/>
          </p:nvPr>
        </p:nvSpPr>
        <p:spPr>
          <a:xfrm>
            <a:off x="2932568" y="1355839"/>
            <a:ext cx="3987900" cy="354600"/>
          </a:xfrm>
          <a:prstGeom prst="rect">
            <a:avLst/>
          </a:prstGeom>
        </p:spPr>
        <p:txBody>
          <a:bodyPr spcFirstLastPara="1" wrap="square" lIns="91425" tIns="0" rIns="91425" bIns="91425" anchor="t" anchorCtr="0">
            <a:noAutofit/>
          </a:bodyPr>
          <a:lstStyle/>
          <a:p>
            <a:pPr marL="0" lvl="0" indent="0">
              <a:spcAft>
                <a:spcPts val="1200"/>
              </a:spcAft>
            </a:pPr>
            <a:r>
              <a:rPr lang="fr-FR" sz="1600" dirty="0"/>
              <a:t>Importation des données csv dans Python</a:t>
            </a:r>
            <a:endParaRPr sz="1600" dirty="0"/>
          </a:p>
        </p:txBody>
      </p:sp>
      <p:sp>
        <p:nvSpPr>
          <p:cNvPr id="2659" name="Google Shape;2659;p61"/>
          <p:cNvSpPr txBox="1">
            <a:spLocks noGrp="1"/>
          </p:cNvSpPr>
          <p:nvPr>
            <p:ph type="title" idx="3"/>
          </p:nvPr>
        </p:nvSpPr>
        <p:spPr>
          <a:xfrm>
            <a:off x="2167181" y="208980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2660" name="Google Shape;2660;p61"/>
          <p:cNvSpPr txBox="1">
            <a:spLocks noGrp="1"/>
          </p:cNvSpPr>
          <p:nvPr>
            <p:ph type="subTitle" idx="4"/>
          </p:nvPr>
        </p:nvSpPr>
        <p:spPr>
          <a:xfrm>
            <a:off x="2932568" y="2189709"/>
            <a:ext cx="3987900" cy="354600"/>
          </a:xfrm>
          <a:prstGeom prst="rect">
            <a:avLst/>
          </a:prstGeom>
        </p:spPr>
        <p:txBody>
          <a:bodyPr spcFirstLastPara="1" wrap="square" lIns="91425" tIns="0" rIns="91425" bIns="91425" anchor="t" anchorCtr="0">
            <a:noAutofit/>
          </a:bodyPr>
          <a:lstStyle/>
          <a:p>
            <a:pPr marL="0" lvl="0" indent="0">
              <a:spcAft>
                <a:spcPts val="1200"/>
              </a:spcAft>
            </a:pPr>
            <a:r>
              <a:rPr lang="fr-FR" sz="1600" dirty="0"/>
              <a:t>les statistiques des variables qualitatifs et quantitatifs</a:t>
            </a:r>
            <a:endParaRPr sz="1600" dirty="0"/>
          </a:p>
        </p:txBody>
      </p:sp>
      <p:sp>
        <p:nvSpPr>
          <p:cNvPr id="2662" name="Google Shape;2662;p61"/>
          <p:cNvSpPr txBox="1">
            <a:spLocks noGrp="1"/>
          </p:cNvSpPr>
          <p:nvPr>
            <p:ph type="title" idx="6"/>
          </p:nvPr>
        </p:nvSpPr>
        <p:spPr>
          <a:xfrm>
            <a:off x="2167181" y="2984623"/>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2663" name="Google Shape;2663;p61"/>
          <p:cNvSpPr txBox="1">
            <a:spLocks noGrp="1"/>
          </p:cNvSpPr>
          <p:nvPr>
            <p:ph type="subTitle" idx="7"/>
          </p:nvPr>
        </p:nvSpPr>
        <p:spPr>
          <a:xfrm>
            <a:off x="2909606" y="3213698"/>
            <a:ext cx="3987900" cy="354600"/>
          </a:xfrm>
          <a:prstGeom prst="rect">
            <a:avLst/>
          </a:prstGeom>
        </p:spPr>
        <p:txBody>
          <a:bodyPr spcFirstLastPara="1" wrap="square" lIns="91425" tIns="0" rIns="91425" bIns="91425" anchor="t" anchorCtr="0">
            <a:noAutofit/>
          </a:bodyPr>
          <a:lstStyle/>
          <a:p>
            <a:pPr marL="0" lvl="0" indent="0">
              <a:spcAft>
                <a:spcPts val="1200"/>
              </a:spcAft>
            </a:pPr>
            <a:r>
              <a:rPr lang="fr-FR" sz="1600" dirty="0"/>
              <a:t>traitement des valeurs manquantes</a:t>
            </a:r>
            <a:endParaRPr sz="1600" dirty="0"/>
          </a:p>
        </p:txBody>
      </p:sp>
      <p:sp>
        <p:nvSpPr>
          <p:cNvPr id="2665" name="Google Shape;2665;p61"/>
          <p:cNvSpPr txBox="1">
            <a:spLocks noGrp="1"/>
          </p:cNvSpPr>
          <p:nvPr>
            <p:ph type="title" idx="9"/>
          </p:nvPr>
        </p:nvSpPr>
        <p:spPr>
          <a:xfrm>
            <a:off x="2167181" y="387943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2666" name="Google Shape;2666;p61"/>
          <p:cNvSpPr txBox="1">
            <a:spLocks noGrp="1"/>
          </p:cNvSpPr>
          <p:nvPr>
            <p:ph type="subTitle" idx="13"/>
          </p:nvPr>
        </p:nvSpPr>
        <p:spPr>
          <a:xfrm>
            <a:off x="2909606" y="3997461"/>
            <a:ext cx="3987900" cy="354600"/>
          </a:xfrm>
          <a:prstGeom prst="rect">
            <a:avLst/>
          </a:prstGeom>
        </p:spPr>
        <p:txBody>
          <a:bodyPr spcFirstLastPara="1" wrap="square" lIns="91425" tIns="0" rIns="91425" bIns="91425" anchor="t" anchorCtr="0">
            <a:noAutofit/>
          </a:bodyPr>
          <a:lstStyle/>
          <a:p>
            <a:pPr marL="0" lvl="0" indent="0">
              <a:spcAft>
                <a:spcPts val="1200"/>
              </a:spcAft>
            </a:pPr>
            <a:r>
              <a:rPr lang="fr-FR" sz="1600" dirty="0"/>
              <a:t>Autre techniques de nettoyages de données</a:t>
            </a:r>
            <a:endParaRPr sz="1600" dirty="0"/>
          </a:p>
        </p:txBody>
      </p:sp>
      <p:grpSp>
        <p:nvGrpSpPr>
          <p:cNvPr id="2668" name="Google Shape;2668;p61"/>
          <p:cNvGrpSpPr/>
          <p:nvPr/>
        </p:nvGrpSpPr>
        <p:grpSpPr>
          <a:xfrm>
            <a:off x="7635233" y="3899371"/>
            <a:ext cx="793256" cy="182899"/>
            <a:chOff x="2685575" y="2835950"/>
            <a:chExt cx="433000" cy="99825"/>
          </a:xfrm>
        </p:grpSpPr>
        <p:sp>
          <p:nvSpPr>
            <p:cNvPr id="2669" name="Google Shape;2669;p6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3" name="Google Shape;2673;p61"/>
          <p:cNvSpPr/>
          <p:nvPr/>
        </p:nvSpPr>
        <p:spPr>
          <a:xfrm>
            <a:off x="7619147" y="19184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1"/>
          <p:cNvSpPr/>
          <p:nvPr/>
        </p:nvSpPr>
        <p:spPr>
          <a:xfrm>
            <a:off x="1187375" y="25717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5" name="Google Shape;2675;p61"/>
          <p:cNvPicPr preferRelativeResize="0"/>
          <p:nvPr/>
        </p:nvPicPr>
        <p:blipFill>
          <a:blip r:embed="rId3">
            <a:alphaModFix/>
          </a:blip>
          <a:stretch>
            <a:fillRect/>
          </a:stretch>
        </p:blipFill>
        <p:spPr>
          <a:xfrm>
            <a:off x="6279427" y="-1358450"/>
            <a:ext cx="2527512" cy="2681250"/>
          </a:xfrm>
          <a:prstGeom prst="rect">
            <a:avLst/>
          </a:prstGeom>
          <a:noFill/>
          <a:ln>
            <a:noFill/>
          </a:ln>
        </p:spPr>
      </p:pic>
      <p:sp>
        <p:nvSpPr>
          <p:cNvPr id="2677" name="Google Shape;2677;p6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57"/>
                                        </p:tgtEl>
                                        <p:attrNameLst>
                                          <p:attrName>style.visibility</p:attrName>
                                        </p:attrNameLst>
                                      </p:cBhvr>
                                      <p:to>
                                        <p:strVal val="visible"/>
                                      </p:to>
                                    </p:set>
                                    <p:animEffect transition="in" filter="fade">
                                      <p:cBhvr>
                                        <p:cTn id="7" dur="1000"/>
                                        <p:tgtEl>
                                          <p:spTgt spid="2657"/>
                                        </p:tgtEl>
                                      </p:cBhvr>
                                    </p:animEffect>
                                  </p:childTnLst>
                                </p:cTn>
                              </p:par>
                              <p:par>
                                <p:cTn id="8" presetID="10" presetClass="entr" presetSubtype="0" fill="hold" nodeType="withEffect">
                                  <p:stCondLst>
                                    <p:cond delay="0"/>
                                  </p:stCondLst>
                                  <p:childTnLst>
                                    <p:set>
                                      <p:cBhvr>
                                        <p:cTn id="9" dur="1" fill="hold">
                                          <p:stCondLst>
                                            <p:cond delay="0"/>
                                          </p:stCondLst>
                                        </p:cTn>
                                        <p:tgtEl>
                                          <p:spTgt spid="2660"/>
                                        </p:tgtEl>
                                        <p:attrNameLst>
                                          <p:attrName>style.visibility</p:attrName>
                                        </p:attrNameLst>
                                      </p:cBhvr>
                                      <p:to>
                                        <p:strVal val="visible"/>
                                      </p:to>
                                    </p:set>
                                    <p:animEffect transition="in" filter="fade">
                                      <p:cBhvr>
                                        <p:cTn id="10" dur="1000"/>
                                        <p:tgtEl>
                                          <p:spTgt spid="2660"/>
                                        </p:tgtEl>
                                      </p:cBhvr>
                                    </p:animEffect>
                                  </p:childTnLst>
                                </p:cTn>
                              </p:par>
                              <p:par>
                                <p:cTn id="11" presetID="10" presetClass="entr" presetSubtype="0" fill="hold" nodeType="withEffect">
                                  <p:stCondLst>
                                    <p:cond delay="0"/>
                                  </p:stCondLst>
                                  <p:childTnLst>
                                    <p:set>
                                      <p:cBhvr>
                                        <p:cTn id="12" dur="1" fill="hold">
                                          <p:stCondLst>
                                            <p:cond delay="0"/>
                                          </p:stCondLst>
                                        </p:cTn>
                                        <p:tgtEl>
                                          <p:spTgt spid="2663"/>
                                        </p:tgtEl>
                                        <p:attrNameLst>
                                          <p:attrName>style.visibility</p:attrName>
                                        </p:attrNameLst>
                                      </p:cBhvr>
                                      <p:to>
                                        <p:strVal val="visible"/>
                                      </p:to>
                                    </p:set>
                                    <p:animEffect transition="in" filter="fade">
                                      <p:cBhvr>
                                        <p:cTn id="13" dur="1000"/>
                                        <p:tgtEl>
                                          <p:spTgt spid="2663"/>
                                        </p:tgtEl>
                                      </p:cBhvr>
                                    </p:animEffect>
                                  </p:childTnLst>
                                </p:cTn>
                              </p:par>
                              <p:par>
                                <p:cTn id="14" presetID="10" presetClass="entr" presetSubtype="0" fill="hold" nodeType="withEffect">
                                  <p:stCondLst>
                                    <p:cond delay="0"/>
                                  </p:stCondLst>
                                  <p:childTnLst>
                                    <p:set>
                                      <p:cBhvr>
                                        <p:cTn id="15" dur="1" fill="hold">
                                          <p:stCondLst>
                                            <p:cond delay="0"/>
                                          </p:stCondLst>
                                        </p:cTn>
                                        <p:tgtEl>
                                          <p:spTgt spid="2666"/>
                                        </p:tgtEl>
                                        <p:attrNameLst>
                                          <p:attrName>style.visibility</p:attrName>
                                        </p:attrNameLst>
                                      </p:cBhvr>
                                      <p:to>
                                        <p:strVal val="visible"/>
                                      </p:to>
                                    </p:set>
                                    <p:animEffect transition="in" filter="fade">
                                      <p:cBhvr>
                                        <p:cTn id="16" dur="1000"/>
                                        <p:tgtEl>
                                          <p:spTgt spid="2666"/>
                                        </p:tgtEl>
                                      </p:cBhvr>
                                    </p:animEffect>
                                  </p:childTnLst>
                                </p:cTn>
                              </p:par>
                              <p:par>
                                <p:cTn id="17" presetID="10" presetClass="entr" presetSubtype="0" fill="hold" nodeType="withEffect">
                                  <p:stCondLst>
                                    <p:cond delay="0"/>
                                  </p:stCondLst>
                                  <p:childTnLst>
                                    <p:set>
                                      <p:cBhvr>
                                        <p:cTn id="18" dur="1" fill="hold">
                                          <p:stCondLst>
                                            <p:cond delay="0"/>
                                          </p:stCondLst>
                                        </p:cTn>
                                        <p:tgtEl>
                                          <p:spTgt spid="2659"/>
                                        </p:tgtEl>
                                        <p:attrNameLst>
                                          <p:attrName>style.visibility</p:attrName>
                                        </p:attrNameLst>
                                      </p:cBhvr>
                                      <p:to>
                                        <p:strVal val="visible"/>
                                      </p:to>
                                    </p:set>
                                    <p:animEffect transition="in" filter="fade">
                                      <p:cBhvr>
                                        <p:cTn id="19" dur="1000"/>
                                        <p:tgtEl>
                                          <p:spTgt spid="2659"/>
                                        </p:tgtEl>
                                      </p:cBhvr>
                                    </p:animEffect>
                                  </p:childTnLst>
                                </p:cTn>
                              </p:par>
                              <p:par>
                                <p:cTn id="20" presetID="10" presetClass="entr" presetSubtype="0" fill="hold" nodeType="withEffect">
                                  <p:stCondLst>
                                    <p:cond delay="0"/>
                                  </p:stCondLst>
                                  <p:childTnLst>
                                    <p:set>
                                      <p:cBhvr>
                                        <p:cTn id="21" dur="1" fill="hold">
                                          <p:stCondLst>
                                            <p:cond delay="0"/>
                                          </p:stCondLst>
                                        </p:cTn>
                                        <p:tgtEl>
                                          <p:spTgt spid="2662"/>
                                        </p:tgtEl>
                                        <p:attrNameLst>
                                          <p:attrName>style.visibility</p:attrName>
                                        </p:attrNameLst>
                                      </p:cBhvr>
                                      <p:to>
                                        <p:strVal val="visible"/>
                                      </p:to>
                                    </p:set>
                                    <p:animEffect transition="in" filter="fade">
                                      <p:cBhvr>
                                        <p:cTn id="22" dur="1000"/>
                                        <p:tgtEl>
                                          <p:spTgt spid="2662"/>
                                        </p:tgtEl>
                                      </p:cBhvr>
                                    </p:animEffect>
                                  </p:childTnLst>
                                </p:cTn>
                              </p:par>
                              <p:par>
                                <p:cTn id="23" presetID="10" presetClass="entr" presetSubtype="0" fill="hold" nodeType="withEffect">
                                  <p:stCondLst>
                                    <p:cond delay="0"/>
                                  </p:stCondLst>
                                  <p:childTnLst>
                                    <p:set>
                                      <p:cBhvr>
                                        <p:cTn id="24" dur="1" fill="hold">
                                          <p:stCondLst>
                                            <p:cond delay="0"/>
                                          </p:stCondLst>
                                        </p:cTn>
                                        <p:tgtEl>
                                          <p:spTgt spid="2665"/>
                                        </p:tgtEl>
                                        <p:attrNameLst>
                                          <p:attrName>style.visibility</p:attrName>
                                        </p:attrNameLst>
                                      </p:cBhvr>
                                      <p:to>
                                        <p:strVal val="visible"/>
                                      </p:to>
                                    </p:set>
                                    <p:animEffect transition="in" filter="fade">
                                      <p:cBhvr>
                                        <p:cTn id="25" dur="1000"/>
                                        <p:tgtEl>
                                          <p:spTgt spid="2665"/>
                                        </p:tgtEl>
                                      </p:cBhvr>
                                    </p:animEffect>
                                  </p:childTnLst>
                                </p:cTn>
                              </p:par>
                              <p:par>
                                <p:cTn id="26" presetID="10" presetClass="entr" presetSubtype="0" fill="hold" nodeType="withEffect">
                                  <p:stCondLst>
                                    <p:cond delay="0"/>
                                  </p:stCondLst>
                                  <p:childTnLst>
                                    <p:set>
                                      <p:cBhvr>
                                        <p:cTn id="27" dur="1" fill="hold">
                                          <p:stCondLst>
                                            <p:cond delay="0"/>
                                          </p:stCondLst>
                                        </p:cTn>
                                        <p:tgtEl>
                                          <p:spTgt spid="2656"/>
                                        </p:tgtEl>
                                        <p:attrNameLst>
                                          <p:attrName>style.visibility</p:attrName>
                                        </p:attrNameLst>
                                      </p:cBhvr>
                                      <p:to>
                                        <p:strVal val="visible"/>
                                      </p:to>
                                    </p:set>
                                    <p:animEffect transition="in" filter="fade">
                                      <p:cBhvr>
                                        <p:cTn id="28" dur="1000"/>
                                        <p:tgtEl>
                                          <p:spTgt spid="2656"/>
                                        </p:tgtEl>
                                      </p:cBhvr>
                                    </p:animEffect>
                                  </p:childTnLst>
                                </p:cTn>
                              </p:par>
                              <p:par>
                                <p:cTn id="29" presetID="2" presetClass="entr" presetSubtype="8" fill="hold" nodeType="withEffect">
                                  <p:stCondLst>
                                    <p:cond delay="0"/>
                                  </p:stCondLst>
                                  <p:childTnLst>
                                    <p:set>
                                      <p:cBhvr>
                                        <p:cTn id="30" dur="1" fill="hold">
                                          <p:stCondLst>
                                            <p:cond delay="0"/>
                                          </p:stCondLst>
                                        </p:cTn>
                                        <p:tgtEl>
                                          <p:spTgt spid="2655"/>
                                        </p:tgtEl>
                                        <p:attrNameLst>
                                          <p:attrName>style.visibility</p:attrName>
                                        </p:attrNameLst>
                                      </p:cBhvr>
                                      <p:to>
                                        <p:strVal val="visible"/>
                                      </p:to>
                                    </p:set>
                                    <p:anim calcmode="lin" valueType="num">
                                      <p:cBhvr additive="base">
                                        <p:cTn id="31" dur="1000"/>
                                        <p:tgtEl>
                                          <p:spTgt spid="2655"/>
                                        </p:tgtEl>
                                        <p:attrNameLst>
                                          <p:attrName>ppt_x</p:attrName>
                                        </p:attrNameLst>
                                      </p:cBhvr>
                                      <p:tavLst>
                                        <p:tav tm="0">
                                          <p:val>
                                            <p:strVal val="#ppt_x-1"/>
                                          </p:val>
                                        </p:tav>
                                        <p:tav tm="100000">
                                          <p:val>
                                            <p:strVal val="#ppt_x"/>
                                          </p:val>
                                        </p:tav>
                                      </p:tavLst>
                                    </p:anim>
                                  </p:childTnLst>
                                </p:cTn>
                              </p:par>
                              <p:par>
                                <p:cTn id="32" presetID="23" presetClass="entr" presetSubtype="16" fill="hold" nodeType="withEffect">
                                  <p:stCondLst>
                                    <p:cond delay="0"/>
                                  </p:stCondLst>
                                  <p:childTnLst>
                                    <p:set>
                                      <p:cBhvr>
                                        <p:cTn id="33" dur="1" fill="hold">
                                          <p:stCondLst>
                                            <p:cond delay="0"/>
                                          </p:stCondLst>
                                        </p:cTn>
                                        <p:tgtEl>
                                          <p:spTgt spid="2651"/>
                                        </p:tgtEl>
                                        <p:attrNameLst>
                                          <p:attrName>style.visibility</p:attrName>
                                        </p:attrNameLst>
                                      </p:cBhvr>
                                      <p:to>
                                        <p:strVal val="visible"/>
                                      </p:to>
                                    </p:set>
                                    <p:anim calcmode="lin" valueType="num">
                                      <p:cBhvr additive="base">
                                        <p:cTn id="34" dur="1000"/>
                                        <p:tgtEl>
                                          <p:spTgt spid="2651"/>
                                        </p:tgtEl>
                                        <p:attrNameLst>
                                          <p:attrName>ppt_w</p:attrName>
                                        </p:attrNameLst>
                                      </p:cBhvr>
                                      <p:tavLst>
                                        <p:tav tm="0">
                                          <p:val>
                                            <p:strVal val="0"/>
                                          </p:val>
                                        </p:tav>
                                        <p:tav tm="100000">
                                          <p:val>
                                            <p:strVal val="#ppt_w"/>
                                          </p:val>
                                        </p:tav>
                                      </p:tavLst>
                                    </p:anim>
                                    <p:anim calcmode="lin" valueType="num">
                                      <p:cBhvr additive="base">
                                        <p:cTn id="35" dur="1000"/>
                                        <p:tgtEl>
                                          <p:spTgt spid="2651"/>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2652"/>
                                        </p:tgtEl>
                                        <p:attrNameLst>
                                          <p:attrName>style.visibility</p:attrName>
                                        </p:attrNameLst>
                                      </p:cBhvr>
                                      <p:to>
                                        <p:strVal val="visible"/>
                                      </p:to>
                                    </p:set>
                                    <p:anim calcmode="lin" valueType="num">
                                      <p:cBhvr additive="base">
                                        <p:cTn id="38" dur="1000"/>
                                        <p:tgtEl>
                                          <p:spTgt spid="2652"/>
                                        </p:tgtEl>
                                        <p:attrNameLst>
                                          <p:attrName>ppt_w</p:attrName>
                                        </p:attrNameLst>
                                      </p:cBhvr>
                                      <p:tavLst>
                                        <p:tav tm="0">
                                          <p:val>
                                            <p:strVal val="0"/>
                                          </p:val>
                                        </p:tav>
                                        <p:tav tm="100000">
                                          <p:val>
                                            <p:strVal val="#ppt_w"/>
                                          </p:val>
                                        </p:tav>
                                      </p:tavLst>
                                    </p:anim>
                                    <p:anim calcmode="lin" valueType="num">
                                      <p:cBhvr additive="base">
                                        <p:cTn id="39" dur="1000"/>
                                        <p:tgtEl>
                                          <p:spTgt spid="2652"/>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2653"/>
                                        </p:tgtEl>
                                        <p:attrNameLst>
                                          <p:attrName>style.visibility</p:attrName>
                                        </p:attrNameLst>
                                      </p:cBhvr>
                                      <p:to>
                                        <p:strVal val="visible"/>
                                      </p:to>
                                    </p:set>
                                    <p:anim calcmode="lin" valueType="num">
                                      <p:cBhvr additive="base">
                                        <p:cTn id="42" dur="1000"/>
                                        <p:tgtEl>
                                          <p:spTgt spid="2653"/>
                                        </p:tgtEl>
                                        <p:attrNameLst>
                                          <p:attrName>ppt_w</p:attrName>
                                        </p:attrNameLst>
                                      </p:cBhvr>
                                      <p:tavLst>
                                        <p:tav tm="0">
                                          <p:val>
                                            <p:strVal val="0"/>
                                          </p:val>
                                        </p:tav>
                                        <p:tav tm="100000">
                                          <p:val>
                                            <p:strVal val="#ppt_w"/>
                                          </p:val>
                                        </p:tav>
                                      </p:tavLst>
                                    </p:anim>
                                    <p:anim calcmode="lin" valueType="num">
                                      <p:cBhvr additive="base">
                                        <p:cTn id="43" dur="1000"/>
                                        <p:tgtEl>
                                          <p:spTgt spid="2653"/>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2654"/>
                                        </p:tgtEl>
                                        <p:attrNameLst>
                                          <p:attrName>style.visibility</p:attrName>
                                        </p:attrNameLst>
                                      </p:cBhvr>
                                      <p:to>
                                        <p:strVal val="visible"/>
                                      </p:to>
                                    </p:set>
                                    <p:anim calcmode="lin" valueType="num">
                                      <p:cBhvr additive="base">
                                        <p:cTn id="46" dur="1000"/>
                                        <p:tgtEl>
                                          <p:spTgt spid="2654"/>
                                        </p:tgtEl>
                                        <p:attrNameLst>
                                          <p:attrName>ppt_w</p:attrName>
                                        </p:attrNameLst>
                                      </p:cBhvr>
                                      <p:tavLst>
                                        <p:tav tm="0">
                                          <p:val>
                                            <p:strVal val="0"/>
                                          </p:val>
                                        </p:tav>
                                        <p:tav tm="100000">
                                          <p:val>
                                            <p:strVal val="#ppt_w"/>
                                          </p:val>
                                        </p:tav>
                                      </p:tavLst>
                                    </p:anim>
                                    <p:anim calcmode="lin" valueType="num">
                                      <p:cBhvr additive="base">
                                        <p:cTn id="47" dur="1000"/>
                                        <p:tgtEl>
                                          <p:spTgt spid="2654"/>
                                        </p:tgtEl>
                                        <p:attrNameLst>
                                          <p:attrName>ppt_h</p:attrName>
                                        </p:attrNameLst>
                                      </p:cBhvr>
                                      <p:tavLst>
                                        <p:tav tm="0">
                                          <p:val>
                                            <p:strVal val="0"/>
                                          </p:val>
                                        </p:tav>
                                        <p:tav tm="100000">
                                          <p:val>
                                            <p:strVal val="#ppt_h"/>
                                          </p:val>
                                        </p:tav>
                                      </p:tavLst>
                                    </p:anim>
                                  </p:childTnLst>
                                </p:cTn>
                              </p:par>
                              <p:par>
                                <p:cTn id="48" presetID="10" presetClass="entr" presetSubtype="0" fill="hold" nodeType="withEffect">
                                  <p:stCondLst>
                                    <p:cond delay="0"/>
                                  </p:stCondLst>
                                  <p:childTnLst>
                                    <p:set>
                                      <p:cBhvr>
                                        <p:cTn id="49" dur="1" fill="hold">
                                          <p:stCondLst>
                                            <p:cond delay="0"/>
                                          </p:stCondLst>
                                        </p:cTn>
                                        <p:tgtEl>
                                          <p:spTgt spid="2677"/>
                                        </p:tgtEl>
                                        <p:attrNameLst>
                                          <p:attrName>style.visibility</p:attrName>
                                        </p:attrNameLst>
                                      </p:cBhvr>
                                      <p:to>
                                        <p:strVal val="visible"/>
                                      </p:to>
                                    </p:set>
                                    <p:animEffect transition="in" filter="fade">
                                      <p:cBhvr>
                                        <p:cTn id="50" dur="1000"/>
                                        <p:tgtEl>
                                          <p:spTgt spid="2677"/>
                                        </p:tgtEl>
                                      </p:cBhvr>
                                    </p:animEffect>
                                  </p:childTnLst>
                                </p:cTn>
                              </p:par>
                              <p:par>
                                <p:cTn id="51" presetID="10" presetClass="entr" presetSubtype="0" fill="hold" nodeType="withEffect">
                                  <p:stCondLst>
                                    <p:cond delay="0"/>
                                  </p:stCondLst>
                                  <p:childTnLst>
                                    <p:set>
                                      <p:cBhvr>
                                        <p:cTn id="52" dur="1" fill="hold">
                                          <p:stCondLst>
                                            <p:cond delay="0"/>
                                          </p:stCondLst>
                                        </p:cTn>
                                        <p:tgtEl>
                                          <p:spTgt spid="2678"/>
                                        </p:tgtEl>
                                        <p:attrNameLst>
                                          <p:attrName>style.visibility</p:attrName>
                                        </p:attrNameLst>
                                      </p:cBhvr>
                                      <p:to>
                                        <p:strVal val="visible"/>
                                      </p:to>
                                    </p:set>
                                    <p:animEffect transition="in" filter="fade">
                                      <p:cBhvr>
                                        <p:cTn id="53" dur="1000"/>
                                        <p:tgtEl>
                                          <p:spTgt spid="2678"/>
                                        </p:tgtEl>
                                      </p:cBhvr>
                                    </p:animEffect>
                                  </p:childTnLst>
                                </p:cTn>
                              </p:par>
                              <p:par>
                                <p:cTn id="54" presetID="10" presetClass="entr" presetSubtype="0" fill="hold" nodeType="withEffect">
                                  <p:stCondLst>
                                    <p:cond delay="0"/>
                                  </p:stCondLst>
                                  <p:childTnLst>
                                    <p:set>
                                      <p:cBhvr>
                                        <p:cTn id="55" dur="1" fill="hold">
                                          <p:stCondLst>
                                            <p:cond delay="0"/>
                                          </p:stCondLst>
                                        </p:cTn>
                                        <p:tgtEl>
                                          <p:spTgt spid="2679"/>
                                        </p:tgtEl>
                                        <p:attrNameLst>
                                          <p:attrName>style.visibility</p:attrName>
                                        </p:attrNameLst>
                                      </p:cBhvr>
                                      <p:to>
                                        <p:strVal val="visible"/>
                                      </p:to>
                                    </p:set>
                                    <p:animEffect transition="in" filter="fade">
                                      <p:cBhvr>
                                        <p:cTn id="56" dur="1000"/>
                                        <p:tgtEl>
                                          <p:spTgt spid="2679"/>
                                        </p:tgtEl>
                                      </p:cBhvr>
                                    </p:animEffect>
                                  </p:childTnLst>
                                </p:cTn>
                              </p:par>
                              <p:par>
                                <p:cTn id="57" presetID="10" presetClass="entr" presetSubtype="0" fill="hold" nodeType="withEffect">
                                  <p:stCondLst>
                                    <p:cond delay="0"/>
                                  </p:stCondLst>
                                  <p:childTnLst>
                                    <p:set>
                                      <p:cBhvr>
                                        <p:cTn id="58" dur="1" fill="hold">
                                          <p:stCondLst>
                                            <p:cond delay="0"/>
                                          </p:stCondLst>
                                        </p:cTn>
                                        <p:tgtEl>
                                          <p:spTgt spid="2680"/>
                                        </p:tgtEl>
                                        <p:attrNameLst>
                                          <p:attrName>style.visibility</p:attrName>
                                        </p:attrNameLst>
                                      </p:cBhvr>
                                      <p:to>
                                        <p:strVal val="visible"/>
                                      </p:to>
                                    </p:set>
                                    <p:animEffect transition="in" filter="fade">
                                      <p:cBhvr>
                                        <p:cTn id="59" dur="1000"/>
                                        <p:tgtEl>
                                          <p:spTgt spid="2680"/>
                                        </p:tgtEl>
                                      </p:cBhvr>
                                    </p:animEffect>
                                  </p:childTnLst>
                                </p:cTn>
                              </p:par>
                              <p:par>
                                <p:cTn id="60" presetID="10" presetClass="entr" presetSubtype="0" fill="hold" nodeType="withEffect">
                                  <p:stCondLst>
                                    <p:cond delay="0"/>
                                  </p:stCondLst>
                                  <p:childTnLst>
                                    <p:set>
                                      <p:cBhvr>
                                        <p:cTn id="61" dur="1" fill="hold">
                                          <p:stCondLst>
                                            <p:cond delay="0"/>
                                          </p:stCondLst>
                                        </p:cTn>
                                        <p:tgtEl>
                                          <p:spTgt spid="2681"/>
                                        </p:tgtEl>
                                        <p:attrNameLst>
                                          <p:attrName>style.visibility</p:attrName>
                                        </p:attrNameLst>
                                      </p:cBhvr>
                                      <p:to>
                                        <p:strVal val="visible"/>
                                      </p:to>
                                    </p:set>
                                    <p:animEffect transition="in" filter="fade">
                                      <p:cBhvr>
                                        <p:cTn id="62" dur="1000"/>
                                        <p:tgtEl>
                                          <p:spTgt spid="2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89"/>
          <p:cNvSpPr txBox="1">
            <a:spLocks noGrp="1"/>
          </p:cNvSpPr>
          <p:nvPr>
            <p:ph type="title"/>
          </p:nvPr>
        </p:nvSpPr>
        <p:spPr>
          <a:xfrm>
            <a:off x="841594" y="241938"/>
            <a:ext cx="6765000" cy="347356"/>
          </a:xfrm>
          <a:prstGeom prst="rect">
            <a:avLst/>
          </a:prstGeom>
        </p:spPr>
        <p:txBody>
          <a:bodyPr spcFirstLastPara="1" wrap="square" lIns="91425" tIns="0" rIns="91425" bIns="91425" anchor="t" anchorCtr="0">
            <a:noAutofit/>
          </a:bodyPr>
          <a:lstStyle/>
          <a:p>
            <a:r>
              <a:rPr lang="fr-FR" sz="1600" dirty="0"/>
              <a:t>Importation des données csv dans Python</a:t>
            </a:r>
            <a:br>
              <a:rPr lang="fr-FR" sz="1600" dirty="0"/>
            </a:br>
            <a:endParaRPr sz="1600" dirty="0"/>
          </a:p>
        </p:txBody>
      </p:sp>
      <p:sp>
        <p:nvSpPr>
          <p:cNvPr id="3668" name="Google Shape;3668;p89"/>
          <p:cNvSpPr txBox="1">
            <a:spLocks noGrp="1"/>
          </p:cNvSpPr>
          <p:nvPr>
            <p:ph type="subTitle" idx="1"/>
          </p:nvPr>
        </p:nvSpPr>
        <p:spPr>
          <a:xfrm>
            <a:off x="424034" y="1429643"/>
            <a:ext cx="7852920" cy="348300"/>
          </a:xfrm>
          <a:prstGeom prst="rect">
            <a:avLst/>
          </a:prstGeom>
        </p:spPr>
        <p:txBody>
          <a:bodyPr spcFirstLastPara="1" wrap="square" lIns="91425" tIns="91425" rIns="91425" bIns="91425" anchor="t" anchorCtr="0">
            <a:noAutofit/>
          </a:bodyPr>
          <a:lstStyle/>
          <a:p>
            <a:pPr marL="0" lvl="0" indent="0"/>
            <a:r>
              <a:rPr lang="fr-FR" i="1" u="sng" dirty="0"/>
              <a:t>Afficher les informations de chaque variable (utilisation de la commande </a:t>
            </a:r>
            <a:r>
              <a:rPr lang="fr-FR" b="1" i="1" u="sng" dirty="0"/>
              <a:t>df.info ()): </a:t>
            </a:r>
            <a:endParaRPr i="1" u="sng" dirty="0"/>
          </a:p>
        </p:txBody>
      </p:sp>
      <p:cxnSp>
        <p:nvCxnSpPr>
          <p:cNvPr id="3669" name="Google Shape;3669;p89"/>
          <p:cNvCxnSpPr/>
          <p:nvPr/>
        </p:nvCxnSpPr>
        <p:spPr>
          <a:xfrm>
            <a:off x="1758386" y="1432279"/>
            <a:ext cx="5742900" cy="0"/>
          </a:xfrm>
          <a:prstGeom prst="straightConnector1">
            <a:avLst/>
          </a:prstGeom>
          <a:noFill/>
          <a:ln w="9525" cap="flat" cmpd="sng">
            <a:solidFill>
              <a:schemeClr val="lt1"/>
            </a:solidFill>
            <a:prstDash val="solid"/>
            <a:round/>
            <a:headEnd type="none" w="med" len="med"/>
            <a:tailEnd type="none" w="med" len="med"/>
          </a:ln>
        </p:spPr>
      </p:cxnSp>
      <p:sp>
        <p:nvSpPr>
          <p:cNvPr id="3670" name="Google Shape;3670;p89"/>
          <p:cNvSpPr/>
          <p:nvPr/>
        </p:nvSpPr>
        <p:spPr>
          <a:xfrm flipH="1">
            <a:off x="7065361" y="346944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89"/>
          <p:cNvGrpSpPr/>
          <p:nvPr/>
        </p:nvGrpSpPr>
        <p:grpSpPr>
          <a:xfrm flipH="1">
            <a:off x="8276954" y="454410"/>
            <a:ext cx="793256" cy="182899"/>
            <a:chOff x="2685575" y="2835950"/>
            <a:chExt cx="433000" cy="99825"/>
          </a:xfrm>
        </p:grpSpPr>
        <p:sp>
          <p:nvSpPr>
            <p:cNvPr id="3672" name="Google Shape;3672;p8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9"/>
          <p:cNvGrpSpPr/>
          <p:nvPr/>
        </p:nvGrpSpPr>
        <p:grpSpPr>
          <a:xfrm flipH="1">
            <a:off x="6181013" y="-1308553"/>
            <a:ext cx="2019176" cy="2019176"/>
            <a:chOff x="1943325" y="-220375"/>
            <a:chExt cx="1298672" cy="1298672"/>
          </a:xfrm>
        </p:grpSpPr>
        <p:sp>
          <p:nvSpPr>
            <p:cNvPr id="3677" name="Google Shape;3677;p8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5" name="Google Shape;3725;p89"/>
          <p:cNvPicPr preferRelativeResize="0"/>
          <p:nvPr/>
        </p:nvPicPr>
        <p:blipFill>
          <a:blip r:embed="rId3">
            <a:alphaModFix/>
          </a:blip>
          <a:stretch>
            <a:fillRect/>
          </a:stretch>
        </p:blipFill>
        <p:spPr>
          <a:xfrm flipH="1">
            <a:off x="-477236" y="-955750"/>
            <a:ext cx="2527512" cy="2681250"/>
          </a:xfrm>
          <a:prstGeom prst="rect">
            <a:avLst/>
          </a:prstGeom>
          <a:noFill/>
          <a:ln>
            <a:noFill/>
          </a:ln>
        </p:spPr>
      </p:pic>
      <p:sp>
        <p:nvSpPr>
          <p:cNvPr id="3726" name="Google Shape;3726;p89"/>
          <p:cNvSpPr/>
          <p:nvPr/>
        </p:nvSpPr>
        <p:spPr>
          <a:xfrm flipH="1">
            <a:off x="505591" y="27170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a:extLst>
              <a:ext uri="{FF2B5EF4-FFF2-40B4-BE49-F238E27FC236}">
                <a16:creationId xmlns:a16="http://schemas.microsoft.com/office/drawing/2014/main" id="{B0D737C9-1C36-40B6-F7BD-514A70AF2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981" y="610146"/>
            <a:ext cx="5093970" cy="230505"/>
          </a:xfrm>
          <a:prstGeom prst="rect">
            <a:avLst/>
          </a:prstGeom>
        </p:spPr>
      </p:pic>
      <p:pic>
        <p:nvPicPr>
          <p:cNvPr id="3" name="Image 2">
            <a:extLst>
              <a:ext uri="{FF2B5EF4-FFF2-40B4-BE49-F238E27FC236}">
                <a16:creationId xmlns:a16="http://schemas.microsoft.com/office/drawing/2014/main" id="{EC914556-5243-7B46-0FA8-2E1E6945C6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870" y="889238"/>
            <a:ext cx="5933604" cy="475958"/>
          </a:xfrm>
          <a:prstGeom prst="rect">
            <a:avLst/>
          </a:prstGeom>
        </p:spPr>
      </p:pic>
      <p:pic>
        <p:nvPicPr>
          <p:cNvPr id="4" name="Image 3">
            <a:extLst>
              <a:ext uri="{FF2B5EF4-FFF2-40B4-BE49-F238E27FC236}">
                <a16:creationId xmlns:a16="http://schemas.microsoft.com/office/drawing/2014/main" id="{8AA9728B-6345-CA2B-2613-6B1EF165B2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0498" y="1799166"/>
            <a:ext cx="3940516" cy="2152615"/>
          </a:xfrm>
          <a:prstGeom prst="rect">
            <a:avLst/>
          </a:prstGeom>
        </p:spPr>
      </p:pic>
      <p:sp>
        <p:nvSpPr>
          <p:cNvPr id="6" name="ZoneTexte 5">
            <a:extLst>
              <a:ext uri="{FF2B5EF4-FFF2-40B4-BE49-F238E27FC236}">
                <a16:creationId xmlns:a16="http://schemas.microsoft.com/office/drawing/2014/main" id="{907A2DD6-F60C-0D08-CF91-FEC41A030CC3}"/>
              </a:ext>
            </a:extLst>
          </p:cNvPr>
          <p:cNvSpPr txBox="1"/>
          <p:nvPr/>
        </p:nvSpPr>
        <p:spPr>
          <a:xfrm>
            <a:off x="6173351" y="1831585"/>
            <a:ext cx="2490832" cy="1384995"/>
          </a:xfrm>
          <a:prstGeom prst="rect">
            <a:avLst/>
          </a:prstGeom>
          <a:noFill/>
        </p:spPr>
        <p:txBody>
          <a:bodyPr wrap="square">
            <a:spAutoFit/>
          </a:bodyPr>
          <a:lstStyle/>
          <a:p>
            <a:r>
              <a:rPr lang="fr-FR" b="1" i="1" dirty="0">
                <a:solidFill>
                  <a:schemeClr val="lt1"/>
                </a:solidFill>
                <a:latin typeface="Bai Jamjuree"/>
                <a:cs typeface="Bai Jamjuree"/>
                <a:sym typeface="Bai Jamjuree"/>
              </a:rPr>
              <a:t>L'encodage ISO-8859-1</a:t>
            </a:r>
            <a:r>
              <a:rPr lang="fr-FR" dirty="0">
                <a:solidFill>
                  <a:schemeClr val="lt1"/>
                </a:solidFill>
                <a:latin typeface="Bai Jamjuree"/>
                <a:cs typeface="Bai Jamjuree"/>
                <a:sym typeface="Bai Jamjuree"/>
              </a:rPr>
              <a:t>, également connu sous le nom de Latin-1, est une norme qui représente les caractères de la plupart des langues occidentales.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76"/>
                                        </p:tgtEl>
                                        <p:attrNameLst>
                                          <p:attrName>r</p:attrName>
                                        </p:attrNameLst>
                                      </p:cBhvr>
                                    </p:animRot>
                                  </p:childTnLst>
                                </p:cTn>
                              </p:par>
                              <p:par>
                                <p:cTn id="7" presetID="23" presetClass="entr" presetSubtype="16" fill="hold" nodeType="withEffect">
                                  <p:stCondLst>
                                    <p:cond delay="0"/>
                                  </p:stCondLst>
                                  <p:childTnLst>
                                    <p:set>
                                      <p:cBhvr>
                                        <p:cTn id="8" dur="1" fill="hold">
                                          <p:stCondLst>
                                            <p:cond delay="0"/>
                                          </p:stCondLst>
                                        </p:cTn>
                                        <p:tgtEl>
                                          <p:spTgt spid="3670"/>
                                        </p:tgtEl>
                                        <p:attrNameLst>
                                          <p:attrName>style.visibility</p:attrName>
                                        </p:attrNameLst>
                                      </p:cBhvr>
                                      <p:to>
                                        <p:strVal val="visible"/>
                                      </p:to>
                                    </p:set>
                                    <p:anim calcmode="lin" valueType="num">
                                      <p:cBhvr additive="base">
                                        <p:cTn id="9" dur="1000"/>
                                        <p:tgtEl>
                                          <p:spTgt spid="3670"/>
                                        </p:tgtEl>
                                        <p:attrNameLst>
                                          <p:attrName>ppt_w</p:attrName>
                                        </p:attrNameLst>
                                      </p:cBhvr>
                                      <p:tavLst>
                                        <p:tav tm="0">
                                          <p:val>
                                            <p:strVal val="0"/>
                                          </p:val>
                                        </p:tav>
                                        <p:tav tm="100000">
                                          <p:val>
                                            <p:strVal val="#ppt_w"/>
                                          </p:val>
                                        </p:tav>
                                      </p:tavLst>
                                    </p:anim>
                                    <p:anim calcmode="lin" valueType="num">
                                      <p:cBhvr additive="base">
                                        <p:cTn id="10" dur="1000"/>
                                        <p:tgtEl>
                                          <p:spTgt spid="3670"/>
                                        </p:tgtEl>
                                        <p:attrNameLst>
                                          <p:attrName>ppt_h</p:attrName>
                                        </p:attrNameLst>
                                      </p:cBhvr>
                                      <p:tavLst>
                                        <p:tav tm="0">
                                          <p:val>
                                            <p:strVal val="0"/>
                                          </p:val>
                                        </p:tav>
                                        <p:tav tm="100000">
                                          <p:val>
                                            <p:strVal val="#ppt_h"/>
                                          </p:val>
                                        </p:tav>
                                      </p:tavLst>
                                    </p:anim>
                                  </p:childTnLst>
                                </p:cTn>
                              </p:par>
                              <p:par>
                                <p:cTn id="11" presetID="2" presetClass="entr" presetSubtype="2" fill="hold" nodeType="withEffect">
                                  <p:stCondLst>
                                    <p:cond delay="0"/>
                                  </p:stCondLst>
                                  <p:childTnLst>
                                    <p:set>
                                      <p:cBhvr>
                                        <p:cTn id="12" dur="1" fill="hold">
                                          <p:stCondLst>
                                            <p:cond delay="0"/>
                                          </p:stCondLst>
                                        </p:cTn>
                                        <p:tgtEl>
                                          <p:spTgt spid="3669"/>
                                        </p:tgtEl>
                                        <p:attrNameLst>
                                          <p:attrName>style.visibility</p:attrName>
                                        </p:attrNameLst>
                                      </p:cBhvr>
                                      <p:to>
                                        <p:strVal val="visible"/>
                                      </p:to>
                                    </p:set>
                                    <p:anim calcmode="lin" valueType="num">
                                      <p:cBhvr additive="base">
                                        <p:cTn id="13" dur="1000"/>
                                        <p:tgtEl>
                                          <p:spTgt spid="3669"/>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3668"/>
                                        </p:tgtEl>
                                        <p:attrNameLst>
                                          <p:attrName>style.visibility</p:attrName>
                                        </p:attrNameLst>
                                      </p:cBhvr>
                                      <p:to>
                                        <p:strVal val="visible"/>
                                      </p:to>
                                    </p:set>
                                    <p:animEffect transition="in" filter="fade">
                                      <p:cBhvr>
                                        <p:cTn id="16" dur="1000"/>
                                        <p:tgtEl>
                                          <p:spTgt spid="3668"/>
                                        </p:tgtEl>
                                      </p:cBhvr>
                                    </p:animEffect>
                                  </p:childTnLst>
                                </p:cTn>
                              </p:par>
                              <p:par>
                                <p:cTn id="17" presetID="2" presetClass="entr" presetSubtype="1" fill="hold" nodeType="withEffect">
                                  <p:stCondLst>
                                    <p:cond delay="0"/>
                                  </p:stCondLst>
                                  <p:childTnLst>
                                    <p:set>
                                      <p:cBhvr>
                                        <p:cTn id="18" dur="1" fill="hold">
                                          <p:stCondLst>
                                            <p:cond delay="0"/>
                                          </p:stCondLst>
                                        </p:cTn>
                                        <p:tgtEl>
                                          <p:spTgt spid="3667"/>
                                        </p:tgtEl>
                                        <p:attrNameLst>
                                          <p:attrName>style.visibility</p:attrName>
                                        </p:attrNameLst>
                                      </p:cBhvr>
                                      <p:to>
                                        <p:strVal val="visible"/>
                                      </p:to>
                                    </p:set>
                                    <p:anim calcmode="lin" valueType="num">
                                      <p:cBhvr additive="base">
                                        <p:cTn id="19" dur="1000"/>
                                        <p:tgtEl>
                                          <p:spTgt spid="3667"/>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671"/>
                                        </p:tgtEl>
                                        <p:attrNameLst>
                                          <p:attrName>style.visibility</p:attrName>
                                        </p:attrNameLst>
                                      </p:cBhvr>
                                      <p:to>
                                        <p:strVal val="visible"/>
                                      </p:to>
                                    </p:set>
                                    <p:anim calcmode="lin" valueType="num">
                                      <p:cBhvr additive="base">
                                        <p:cTn id="22" dur="1000"/>
                                        <p:tgtEl>
                                          <p:spTgt spid="3671"/>
                                        </p:tgtEl>
                                        <p:attrNameLst>
                                          <p:attrName>ppt_x</p:attrName>
                                        </p:attrNameLst>
                                      </p:cBhvr>
                                      <p:tavLst>
                                        <p:tav tm="0">
                                          <p:val>
                                            <p:strVal val="#ppt_x-1"/>
                                          </p:val>
                                        </p:tav>
                                        <p:tav tm="100000">
                                          <p:val>
                                            <p:strVal val="#ppt_x"/>
                                          </p:val>
                                        </p:tav>
                                      </p:tavLst>
                                    </p:anim>
                                  </p:childTnLst>
                                </p:cTn>
                              </p:par>
                              <p:par>
                                <p:cTn id="23" presetID="8" presetClass="emph" presetSubtype="0" fill="hold" nodeType="withEffect">
                                  <p:stCondLst>
                                    <p:cond delay="0"/>
                                  </p:stCondLst>
                                  <p:childTnLst>
                                    <p:animRot by="-21600000">
                                      <p:cBhvr>
                                        <p:cTn id="24" dur="1000" fill="hold"/>
                                        <p:tgtEl>
                                          <p:spTgt spid="3726"/>
                                        </p:tgtEl>
                                        <p:attrNameLst>
                                          <p:attrName>r</p:attrName>
                                        </p:attrNameLst>
                                      </p:cBhvr>
                                    </p:animRot>
                                  </p:childTnLst>
                                </p:cTn>
                              </p:par>
                              <p:par>
                                <p:cTn id="25" presetID="10" presetClass="entr" presetSubtype="0" fill="hold" nodeType="withEffect">
                                  <p:stCondLst>
                                    <p:cond delay="0"/>
                                  </p:stCondLst>
                                  <p:childTnLst>
                                    <p:set>
                                      <p:cBhvr>
                                        <p:cTn id="26" dur="1" fill="hold">
                                          <p:stCondLst>
                                            <p:cond delay="0"/>
                                          </p:stCondLst>
                                        </p:cTn>
                                        <p:tgtEl>
                                          <p:spTgt spid="3727"/>
                                        </p:tgtEl>
                                        <p:attrNameLst>
                                          <p:attrName>style.visibility</p:attrName>
                                        </p:attrNameLst>
                                      </p:cBhvr>
                                      <p:to>
                                        <p:strVal val="visible"/>
                                      </p:to>
                                    </p:set>
                                    <p:animEffect transition="in" filter="fade">
                                      <p:cBhvr>
                                        <p:cTn id="27" dur="1000"/>
                                        <p:tgtEl>
                                          <p:spTgt spid="3727"/>
                                        </p:tgtEl>
                                      </p:cBhvr>
                                    </p:animEffect>
                                  </p:childTnLst>
                                </p:cTn>
                              </p:par>
                              <p:par>
                                <p:cTn id="28" presetID="10" presetClass="entr" presetSubtype="0" fill="hold" nodeType="withEffect">
                                  <p:stCondLst>
                                    <p:cond delay="0"/>
                                  </p:stCondLst>
                                  <p:childTnLst>
                                    <p:set>
                                      <p:cBhvr>
                                        <p:cTn id="29" dur="1" fill="hold">
                                          <p:stCondLst>
                                            <p:cond delay="0"/>
                                          </p:stCondLst>
                                        </p:cTn>
                                        <p:tgtEl>
                                          <p:spTgt spid="3728"/>
                                        </p:tgtEl>
                                        <p:attrNameLst>
                                          <p:attrName>style.visibility</p:attrName>
                                        </p:attrNameLst>
                                      </p:cBhvr>
                                      <p:to>
                                        <p:strVal val="visible"/>
                                      </p:to>
                                    </p:set>
                                    <p:animEffect transition="in" filter="fade">
                                      <p:cBhvr>
                                        <p:cTn id="30" dur="1000"/>
                                        <p:tgtEl>
                                          <p:spTgt spid="3728"/>
                                        </p:tgtEl>
                                      </p:cBhvr>
                                    </p:animEffect>
                                  </p:childTnLst>
                                </p:cTn>
                              </p:par>
                              <p:par>
                                <p:cTn id="31" presetID="10" presetClass="entr" presetSubtype="0" fill="hold" nodeType="withEffect">
                                  <p:stCondLst>
                                    <p:cond delay="0"/>
                                  </p:stCondLst>
                                  <p:childTnLst>
                                    <p:set>
                                      <p:cBhvr>
                                        <p:cTn id="32" dur="1" fill="hold">
                                          <p:stCondLst>
                                            <p:cond delay="0"/>
                                          </p:stCondLst>
                                        </p:cTn>
                                        <p:tgtEl>
                                          <p:spTgt spid="3729"/>
                                        </p:tgtEl>
                                        <p:attrNameLst>
                                          <p:attrName>style.visibility</p:attrName>
                                        </p:attrNameLst>
                                      </p:cBhvr>
                                      <p:to>
                                        <p:strVal val="visible"/>
                                      </p:to>
                                    </p:set>
                                    <p:animEffect transition="in" filter="fade">
                                      <p:cBhvr>
                                        <p:cTn id="33" dur="1000"/>
                                        <p:tgtEl>
                                          <p:spTgt spid="3729"/>
                                        </p:tgtEl>
                                      </p:cBhvr>
                                    </p:animEffect>
                                  </p:childTnLst>
                                </p:cTn>
                              </p:par>
                              <p:par>
                                <p:cTn id="34" presetID="10" presetClass="entr" presetSubtype="0" fill="hold" nodeType="withEffect">
                                  <p:stCondLst>
                                    <p:cond delay="0"/>
                                  </p:stCondLst>
                                  <p:childTnLst>
                                    <p:set>
                                      <p:cBhvr>
                                        <p:cTn id="35" dur="1" fill="hold">
                                          <p:stCondLst>
                                            <p:cond delay="0"/>
                                          </p:stCondLst>
                                        </p:cTn>
                                        <p:tgtEl>
                                          <p:spTgt spid="3730"/>
                                        </p:tgtEl>
                                        <p:attrNameLst>
                                          <p:attrName>style.visibility</p:attrName>
                                        </p:attrNameLst>
                                      </p:cBhvr>
                                      <p:to>
                                        <p:strVal val="visible"/>
                                      </p:to>
                                    </p:set>
                                    <p:animEffect transition="in" filter="fade">
                                      <p:cBhvr>
                                        <p:cTn id="36" dur="1000"/>
                                        <p:tgtEl>
                                          <p:spTgt spid="3730"/>
                                        </p:tgtEl>
                                      </p:cBhvr>
                                    </p:animEffect>
                                  </p:childTnLst>
                                </p:cTn>
                              </p:par>
                              <p:par>
                                <p:cTn id="37" presetID="10" presetClass="entr" presetSubtype="0" fill="hold" nodeType="withEffect">
                                  <p:stCondLst>
                                    <p:cond delay="0"/>
                                  </p:stCondLst>
                                  <p:childTnLst>
                                    <p:set>
                                      <p:cBhvr>
                                        <p:cTn id="38" dur="1" fill="hold">
                                          <p:stCondLst>
                                            <p:cond delay="0"/>
                                          </p:stCondLst>
                                        </p:cTn>
                                        <p:tgtEl>
                                          <p:spTgt spid="3731"/>
                                        </p:tgtEl>
                                        <p:attrNameLst>
                                          <p:attrName>style.visibility</p:attrName>
                                        </p:attrNameLst>
                                      </p:cBhvr>
                                      <p:to>
                                        <p:strVal val="visible"/>
                                      </p:to>
                                    </p:set>
                                    <p:animEffect transition="in" filter="fade">
                                      <p:cBhvr>
                                        <p:cTn id="39" dur="1000"/>
                                        <p:tgtEl>
                                          <p:spTgt spid="373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0-#ppt_w/2"/>
                                          </p:val>
                                        </p:tav>
                                        <p:tav tm="100000">
                                          <p:val>
                                            <p:strVal val="#ppt_x"/>
                                          </p:val>
                                        </p:tav>
                                      </p:tavLst>
                                    </p:anim>
                                    <p:anim calcmode="lin" valueType="num">
                                      <p:cBhvr additive="base">
                                        <p:cTn id="45" dur="500" fill="hold"/>
                                        <p:tgtEl>
                                          <p:spTgt spid="4"/>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0-#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0-#ppt_w/2"/>
                                          </p:val>
                                        </p:tav>
                                        <p:tav tm="100000">
                                          <p:val>
                                            <p:strVal val="#ppt_x"/>
                                          </p:val>
                                        </p:tav>
                                      </p:tavLst>
                                    </p:anim>
                                    <p:anim calcmode="lin" valueType="num">
                                      <p:cBhvr additive="base">
                                        <p:cTn id="5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0-#ppt_w/2"/>
                                          </p:val>
                                        </p:tav>
                                        <p:tav tm="100000">
                                          <p:val>
                                            <p:strVal val="#ppt_x"/>
                                          </p:val>
                                        </p:tav>
                                      </p:tavLst>
                                    </p:anim>
                                    <p:anim calcmode="lin" valueType="num">
                                      <p:cBhvr additive="base">
                                        <p:cTn id="5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89"/>
          <p:cNvSpPr txBox="1">
            <a:spLocks noGrp="1"/>
          </p:cNvSpPr>
          <p:nvPr>
            <p:ph type="title"/>
          </p:nvPr>
        </p:nvSpPr>
        <p:spPr>
          <a:xfrm>
            <a:off x="1469974" y="709748"/>
            <a:ext cx="6765000" cy="347356"/>
          </a:xfrm>
          <a:prstGeom prst="rect">
            <a:avLst/>
          </a:prstGeom>
        </p:spPr>
        <p:txBody>
          <a:bodyPr spcFirstLastPara="1" wrap="square" lIns="91425" tIns="0" rIns="91425" bIns="91425" anchor="t" anchorCtr="0">
            <a:noAutofit/>
          </a:bodyPr>
          <a:lstStyle/>
          <a:p>
            <a:r>
              <a:rPr lang="fr-FR" sz="1600" dirty="0"/>
              <a:t>les statistiques des variables qualitatifs et quantitatifs</a:t>
            </a:r>
            <a:br>
              <a:rPr lang="fr-FR" sz="1600" dirty="0"/>
            </a:br>
            <a:br>
              <a:rPr lang="fr-FR" sz="1600" dirty="0"/>
            </a:br>
            <a:endParaRPr sz="1600" dirty="0"/>
          </a:p>
        </p:txBody>
      </p:sp>
      <p:cxnSp>
        <p:nvCxnSpPr>
          <p:cNvPr id="3669" name="Google Shape;3669;p89"/>
          <p:cNvCxnSpPr/>
          <p:nvPr/>
        </p:nvCxnSpPr>
        <p:spPr>
          <a:xfrm>
            <a:off x="2003776" y="1016248"/>
            <a:ext cx="5742900" cy="0"/>
          </a:xfrm>
          <a:prstGeom prst="straightConnector1">
            <a:avLst/>
          </a:prstGeom>
          <a:noFill/>
          <a:ln w="9525" cap="flat" cmpd="sng">
            <a:solidFill>
              <a:schemeClr val="lt1"/>
            </a:solidFill>
            <a:prstDash val="solid"/>
            <a:round/>
            <a:headEnd type="none" w="med" len="med"/>
            <a:tailEnd type="none" w="med" len="med"/>
          </a:ln>
        </p:spPr>
      </p:cxnSp>
      <p:sp>
        <p:nvSpPr>
          <p:cNvPr id="3670" name="Google Shape;3670;p89"/>
          <p:cNvSpPr/>
          <p:nvPr/>
        </p:nvSpPr>
        <p:spPr>
          <a:xfrm flipH="1">
            <a:off x="7065361" y="346944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89"/>
          <p:cNvGrpSpPr/>
          <p:nvPr/>
        </p:nvGrpSpPr>
        <p:grpSpPr>
          <a:xfrm flipH="1">
            <a:off x="8276954" y="454410"/>
            <a:ext cx="793256" cy="182899"/>
            <a:chOff x="2685575" y="2835950"/>
            <a:chExt cx="433000" cy="99825"/>
          </a:xfrm>
        </p:grpSpPr>
        <p:sp>
          <p:nvSpPr>
            <p:cNvPr id="3672" name="Google Shape;3672;p8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9"/>
          <p:cNvGrpSpPr/>
          <p:nvPr/>
        </p:nvGrpSpPr>
        <p:grpSpPr>
          <a:xfrm flipH="1">
            <a:off x="6181013" y="-1308553"/>
            <a:ext cx="2019176" cy="2019176"/>
            <a:chOff x="1943325" y="-220375"/>
            <a:chExt cx="1298672" cy="1298672"/>
          </a:xfrm>
        </p:grpSpPr>
        <p:sp>
          <p:nvSpPr>
            <p:cNvPr id="3677" name="Google Shape;3677;p8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5" name="Google Shape;3725;p89"/>
          <p:cNvPicPr preferRelativeResize="0"/>
          <p:nvPr/>
        </p:nvPicPr>
        <p:blipFill>
          <a:blip r:embed="rId3">
            <a:alphaModFix/>
          </a:blip>
          <a:stretch>
            <a:fillRect/>
          </a:stretch>
        </p:blipFill>
        <p:spPr>
          <a:xfrm flipH="1">
            <a:off x="-477236" y="-955750"/>
            <a:ext cx="2527512" cy="2681250"/>
          </a:xfrm>
          <a:prstGeom prst="rect">
            <a:avLst/>
          </a:prstGeom>
          <a:noFill/>
          <a:ln>
            <a:noFill/>
          </a:ln>
        </p:spPr>
      </p:pic>
      <p:sp>
        <p:nvSpPr>
          <p:cNvPr id="3726" name="Google Shape;3726;p89"/>
          <p:cNvSpPr/>
          <p:nvPr/>
        </p:nvSpPr>
        <p:spPr>
          <a:xfrm flipH="1">
            <a:off x="505591" y="27170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 7">
            <a:extLst>
              <a:ext uri="{FF2B5EF4-FFF2-40B4-BE49-F238E27FC236}">
                <a16:creationId xmlns:a16="http://schemas.microsoft.com/office/drawing/2014/main" id="{D3586D59-B313-D63D-3B47-DF4FCAA093F5}"/>
              </a:ext>
            </a:extLst>
          </p:cNvPr>
          <p:cNvPicPr>
            <a:picLocks noChangeAspect="1"/>
          </p:cNvPicPr>
          <p:nvPr/>
        </p:nvPicPr>
        <p:blipFill>
          <a:blip r:embed="rId5"/>
          <a:stretch>
            <a:fillRect/>
          </a:stretch>
        </p:blipFill>
        <p:spPr>
          <a:xfrm>
            <a:off x="1704178" y="1091474"/>
            <a:ext cx="6457950" cy="2114550"/>
          </a:xfrm>
          <a:prstGeom prst="rect">
            <a:avLst/>
          </a:prstGeom>
        </p:spPr>
      </p:pic>
      <p:sp>
        <p:nvSpPr>
          <p:cNvPr id="10" name="ZoneTexte 9">
            <a:extLst>
              <a:ext uri="{FF2B5EF4-FFF2-40B4-BE49-F238E27FC236}">
                <a16:creationId xmlns:a16="http://schemas.microsoft.com/office/drawing/2014/main" id="{9AEBD10E-471F-9E3B-C022-F03EAC4816A3}"/>
              </a:ext>
            </a:extLst>
          </p:cNvPr>
          <p:cNvSpPr txBox="1"/>
          <p:nvPr/>
        </p:nvSpPr>
        <p:spPr>
          <a:xfrm>
            <a:off x="1320202" y="3330201"/>
            <a:ext cx="6719322" cy="523220"/>
          </a:xfrm>
          <a:prstGeom prst="rect">
            <a:avLst/>
          </a:prstGeom>
          <a:noFill/>
        </p:spPr>
        <p:txBody>
          <a:bodyPr wrap="square">
            <a:spAutoFit/>
          </a:bodyPr>
          <a:lstStyle/>
          <a:p>
            <a:r>
              <a:rPr lang="fr-FR" b="1" dirty="0" err="1">
                <a:solidFill>
                  <a:schemeClr val="bg1"/>
                </a:solidFill>
              </a:rPr>
              <a:t>Df.types</a:t>
            </a:r>
            <a:r>
              <a:rPr lang="fr-FR" b="1" dirty="0">
                <a:solidFill>
                  <a:schemeClr val="bg1"/>
                </a:solidFill>
              </a:rPr>
              <a:t> :affichera les types de données de chaque colonne dans le DataFrame df.</a:t>
            </a:r>
          </a:p>
        </p:txBody>
      </p:sp>
    </p:spTree>
    <p:extLst>
      <p:ext uri="{BB962C8B-B14F-4D97-AF65-F5344CB8AC3E}">
        <p14:creationId xmlns:p14="http://schemas.microsoft.com/office/powerpoint/2010/main" val="220352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76"/>
                                        </p:tgtEl>
                                        <p:attrNameLst>
                                          <p:attrName>r</p:attrName>
                                        </p:attrNameLst>
                                      </p:cBhvr>
                                    </p:animRot>
                                  </p:childTnLst>
                                </p:cTn>
                              </p:par>
                              <p:par>
                                <p:cTn id="7" presetID="23" presetClass="entr" presetSubtype="16" fill="hold" nodeType="withEffect">
                                  <p:stCondLst>
                                    <p:cond delay="0"/>
                                  </p:stCondLst>
                                  <p:childTnLst>
                                    <p:set>
                                      <p:cBhvr>
                                        <p:cTn id="8" dur="1" fill="hold">
                                          <p:stCondLst>
                                            <p:cond delay="0"/>
                                          </p:stCondLst>
                                        </p:cTn>
                                        <p:tgtEl>
                                          <p:spTgt spid="3670"/>
                                        </p:tgtEl>
                                        <p:attrNameLst>
                                          <p:attrName>style.visibility</p:attrName>
                                        </p:attrNameLst>
                                      </p:cBhvr>
                                      <p:to>
                                        <p:strVal val="visible"/>
                                      </p:to>
                                    </p:set>
                                    <p:anim calcmode="lin" valueType="num">
                                      <p:cBhvr additive="base">
                                        <p:cTn id="9" dur="1000"/>
                                        <p:tgtEl>
                                          <p:spTgt spid="3670"/>
                                        </p:tgtEl>
                                        <p:attrNameLst>
                                          <p:attrName>ppt_w</p:attrName>
                                        </p:attrNameLst>
                                      </p:cBhvr>
                                      <p:tavLst>
                                        <p:tav tm="0">
                                          <p:val>
                                            <p:strVal val="0"/>
                                          </p:val>
                                        </p:tav>
                                        <p:tav tm="100000">
                                          <p:val>
                                            <p:strVal val="#ppt_w"/>
                                          </p:val>
                                        </p:tav>
                                      </p:tavLst>
                                    </p:anim>
                                    <p:anim calcmode="lin" valueType="num">
                                      <p:cBhvr additive="base">
                                        <p:cTn id="10" dur="1000"/>
                                        <p:tgtEl>
                                          <p:spTgt spid="3670"/>
                                        </p:tgtEl>
                                        <p:attrNameLst>
                                          <p:attrName>ppt_h</p:attrName>
                                        </p:attrNameLst>
                                      </p:cBhvr>
                                      <p:tavLst>
                                        <p:tav tm="0">
                                          <p:val>
                                            <p:strVal val="0"/>
                                          </p:val>
                                        </p:tav>
                                        <p:tav tm="100000">
                                          <p:val>
                                            <p:strVal val="#ppt_h"/>
                                          </p:val>
                                        </p:tav>
                                      </p:tavLst>
                                    </p:anim>
                                  </p:childTnLst>
                                </p:cTn>
                              </p:par>
                              <p:par>
                                <p:cTn id="11" presetID="2" presetClass="entr" presetSubtype="2" fill="hold" nodeType="withEffect">
                                  <p:stCondLst>
                                    <p:cond delay="0"/>
                                  </p:stCondLst>
                                  <p:childTnLst>
                                    <p:set>
                                      <p:cBhvr>
                                        <p:cTn id="12" dur="1" fill="hold">
                                          <p:stCondLst>
                                            <p:cond delay="0"/>
                                          </p:stCondLst>
                                        </p:cTn>
                                        <p:tgtEl>
                                          <p:spTgt spid="3669"/>
                                        </p:tgtEl>
                                        <p:attrNameLst>
                                          <p:attrName>style.visibility</p:attrName>
                                        </p:attrNameLst>
                                      </p:cBhvr>
                                      <p:to>
                                        <p:strVal val="visible"/>
                                      </p:to>
                                    </p:set>
                                    <p:anim calcmode="lin" valueType="num">
                                      <p:cBhvr additive="base">
                                        <p:cTn id="13" dur="1000"/>
                                        <p:tgtEl>
                                          <p:spTgt spid="3669"/>
                                        </p:tgtEl>
                                        <p:attrNameLst>
                                          <p:attrName>ppt_x</p:attrName>
                                        </p:attrNameLst>
                                      </p:cBhvr>
                                      <p:tavLst>
                                        <p:tav tm="0">
                                          <p:val>
                                            <p:strVal val="#ppt_x+1"/>
                                          </p:val>
                                        </p:tav>
                                        <p:tav tm="100000">
                                          <p:val>
                                            <p:strVal val="#ppt_x"/>
                                          </p:val>
                                        </p:tav>
                                      </p:tavLst>
                                    </p:anim>
                                  </p:childTnLst>
                                </p:cTn>
                              </p:par>
                              <p:par>
                                <p:cTn id="14" presetID="2" presetClass="entr" presetSubtype="1" fill="hold" nodeType="withEffect">
                                  <p:stCondLst>
                                    <p:cond delay="0"/>
                                  </p:stCondLst>
                                  <p:childTnLst>
                                    <p:set>
                                      <p:cBhvr>
                                        <p:cTn id="15" dur="1" fill="hold">
                                          <p:stCondLst>
                                            <p:cond delay="0"/>
                                          </p:stCondLst>
                                        </p:cTn>
                                        <p:tgtEl>
                                          <p:spTgt spid="3667"/>
                                        </p:tgtEl>
                                        <p:attrNameLst>
                                          <p:attrName>style.visibility</p:attrName>
                                        </p:attrNameLst>
                                      </p:cBhvr>
                                      <p:to>
                                        <p:strVal val="visible"/>
                                      </p:to>
                                    </p:set>
                                    <p:anim calcmode="lin" valueType="num">
                                      <p:cBhvr additive="base">
                                        <p:cTn id="16" dur="1000"/>
                                        <p:tgtEl>
                                          <p:spTgt spid="3667"/>
                                        </p:tgtEl>
                                        <p:attrNameLst>
                                          <p:attrName>ppt_y</p:attrName>
                                        </p:attrNameLst>
                                      </p:cBhvr>
                                      <p:tavLst>
                                        <p:tav tm="0">
                                          <p:val>
                                            <p:strVal val="#ppt_y-1"/>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671"/>
                                        </p:tgtEl>
                                        <p:attrNameLst>
                                          <p:attrName>style.visibility</p:attrName>
                                        </p:attrNameLst>
                                      </p:cBhvr>
                                      <p:to>
                                        <p:strVal val="visible"/>
                                      </p:to>
                                    </p:set>
                                    <p:anim calcmode="lin" valueType="num">
                                      <p:cBhvr additive="base">
                                        <p:cTn id="19" dur="1000"/>
                                        <p:tgtEl>
                                          <p:spTgt spid="3671"/>
                                        </p:tgtEl>
                                        <p:attrNameLst>
                                          <p:attrName>ppt_x</p:attrName>
                                        </p:attrNameLst>
                                      </p:cBhvr>
                                      <p:tavLst>
                                        <p:tav tm="0">
                                          <p:val>
                                            <p:strVal val="#ppt_x-1"/>
                                          </p:val>
                                        </p:tav>
                                        <p:tav tm="100000">
                                          <p:val>
                                            <p:strVal val="#ppt_x"/>
                                          </p:val>
                                        </p:tav>
                                      </p:tavLst>
                                    </p:anim>
                                  </p:childTnLst>
                                </p:cTn>
                              </p:par>
                              <p:par>
                                <p:cTn id="20" presetID="8" presetClass="emph" presetSubtype="0" fill="hold" nodeType="withEffect">
                                  <p:stCondLst>
                                    <p:cond delay="0"/>
                                  </p:stCondLst>
                                  <p:childTnLst>
                                    <p:animRot by="-21600000">
                                      <p:cBhvr>
                                        <p:cTn id="21" dur="1000" fill="hold"/>
                                        <p:tgtEl>
                                          <p:spTgt spid="3726"/>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727"/>
                                        </p:tgtEl>
                                        <p:attrNameLst>
                                          <p:attrName>style.visibility</p:attrName>
                                        </p:attrNameLst>
                                      </p:cBhvr>
                                      <p:to>
                                        <p:strVal val="visible"/>
                                      </p:to>
                                    </p:set>
                                    <p:animEffect transition="in" filter="fade">
                                      <p:cBhvr>
                                        <p:cTn id="24" dur="1000"/>
                                        <p:tgtEl>
                                          <p:spTgt spid="3727"/>
                                        </p:tgtEl>
                                      </p:cBhvr>
                                    </p:animEffect>
                                  </p:childTnLst>
                                </p:cTn>
                              </p:par>
                              <p:par>
                                <p:cTn id="25" presetID="10" presetClass="entr" presetSubtype="0" fill="hold" nodeType="withEffect">
                                  <p:stCondLst>
                                    <p:cond delay="0"/>
                                  </p:stCondLst>
                                  <p:childTnLst>
                                    <p:set>
                                      <p:cBhvr>
                                        <p:cTn id="26" dur="1" fill="hold">
                                          <p:stCondLst>
                                            <p:cond delay="0"/>
                                          </p:stCondLst>
                                        </p:cTn>
                                        <p:tgtEl>
                                          <p:spTgt spid="3728"/>
                                        </p:tgtEl>
                                        <p:attrNameLst>
                                          <p:attrName>style.visibility</p:attrName>
                                        </p:attrNameLst>
                                      </p:cBhvr>
                                      <p:to>
                                        <p:strVal val="visible"/>
                                      </p:to>
                                    </p:set>
                                    <p:animEffect transition="in" filter="fade">
                                      <p:cBhvr>
                                        <p:cTn id="27" dur="1000"/>
                                        <p:tgtEl>
                                          <p:spTgt spid="3728"/>
                                        </p:tgtEl>
                                      </p:cBhvr>
                                    </p:animEffect>
                                  </p:childTnLst>
                                </p:cTn>
                              </p:par>
                              <p:par>
                                <p:cTn id="28" presetID="10" presetClass="entr" presetSubtype="0" fill="hold" nodeType="withEffect">
                                  <p:stCondLst>
                                    <p:cond delay="0"/>
                                  </p:stCondLst>
                                  <p:childTnLst>
                                    <p:set>
                                      <p:cBhvr>
                                        <p:cTn id="29" dur="1" fill="hold">
                                          <p:stCondLst>
                                            <p:cond delay="0"/>
                                          </p:stCondLst>
                                        </p:cTn>
                                        <p:tgtEl>
                                          <p:spTgt spid="3729"/>
                                        </p:tgtEl>
                                        <p:attrNameLst>
                                          <p:attrName>style.visibility</p:attrName>
                                        </p:attrNameLst>
                                      </p:cBhvr>
                                      <p:to>
                                        <p:strVal val="visible"/>
                                      </p:to>
                                    </p:set>
                                    <p:animEffect transition="in" filter="fade">
                                      <p:cBhvr>
                                        <p:cTn id="30" dur="1000"/>
                                        <p:tgtEl>
                                          <p:spTgt spid="3729"/>
                                        </p:tgtEl>
                                      </p:cBhvr>
                                    </p:animEffect>
                                  </p:childTnLst>
                                </p:cTn>
                              </p:par>
                              <p:par>
                                <p:cTn id="31" presetID="10" presetClass="entr" presetSubtype="0" fill="hold" nodeType="withEffect">
                                  <p:stCondLst>
                                    <p:cond delay="0"/>
                                  </p:stCondLst>
                                  <p:childTnLst>
                                    <p:set>
                                      <p:cBhvr>
                                        <p:cTn id="32" dur="1" fill="hold">
                                          <p:stCondLst>
                                            <p:cond delay="0"/>
                                          </p:stCondLst>
                                        </p:cTn>
                                        <p:tgtEl>
                                          <p:spTgt spid="3730"/>
                                        </p:tgtEl>
                                        <p:attrNameLst>
                                          <p:attrName>style.visibility</p:attrName>
                                        </p:attrNameLst>
                                      </p:cBhvr>
                                      <p:to>
                                        <p:strVal val="visible"/>
                                      </p:to>
                                    </p:set>
                                    <p:animEffect transition="in" filter="fade">
                                      <p:cBhvr>
                                        <p:cTn id="33" dur="1000"/>
                                        <p:tgtEl>
                                          <p:spTgt spid="3730"/>
                                        </p:tgtEl>
                                      </p:cBhvr>
                                    </p:animEffect>
                                  </p:childTnLst>
                                </p:cTn>
                              </p:par>
                              <p:par>
                                <p:cTn id="34" presetID="10" presetClass="entr" presetSubtype="0" fill="hold" nodeType="withEffect">
                                  <p:stCondLst>
                                    <p:cond delay="0"/>
                                  </p:stCondLst>
                                  <p:childTnLst>
                                    <p:set>
                                      <p:cBhvr>
                                        <p:cTn id="35" dur="1" fill="hold">
                                          <p:stCondLst>
                                            <p:cond delay="0"/>
                                          </p:stCondLst>
                                        </p:cTn>
                                        <p:tgtEl>
                                          <p:spTgt spid="3731"/>
                                        </p:tgtEl>
                                        <p:attrNameLst>
                                          <p:attrName>style.visibility</p:attrName>
                                        </p:attrNameLst>
                                      </p:cBhvr>
                                      <p:to>
                                        <p:strVal val="visible"/>
                                      </p:to>
                                    </p:set>
                                    <p:animEffect transition="in" filter="fade">
                                      <p:cBhvr>
                                        <p:cTn id="36" dur="1000"/>
                                        <p:tgtEl>
                                          <p:spTgt spid="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89"/>
          <p:cNvSpPr txBox="1">
            <a:spLocks noGrp="1"/>
          </p:cNvSpPr>
          <p:nvPr>
            <p:ph type="title"/>
          </p:nvPr>
        </p:nvSpPr>
        <p:spPr>
          <a:xfrm>
            <a:off x="1962859" y="683186"/>
            <a:ext cx="6265542" cy="347356"/>
          </a:xfrm>
          <a:prstGeom prst="rect">
            <a:avLst/>
          </a:prstGeom>
        </p:spPr>
        <p:txBody>
          <a:bodyPr spcFirstLastPara="1" wrap="square" lIns="91425" tIns="0" rIns="91425" bIns="91425" anchor="t" anchorCtr="0">
            <a:noAutofit/>
          </a:bodyPr>
          <a:lstStyle/>
          <a:p>
            <a:r>
              <a:rPr lang="fr-FR" sz="1600" dirty="0"/>
              <a:t>Les statistiques qualitatifs </a:t>
            </a:r>
            <a:br>
              <a:rPr lang="fr-FR" sz="1600" dirty="0"/>
            </a:br>
            <a:br>
              <a:rPr lang="fr-FR" sz="1600" dirty="0"/>
            </a:br>
            <a:endParaRPr sz="1600" dirty="0"/>
          </a:p>
        </p:txBody>
      </p:sp>
      <p:cxnSp>
        <p:nvCxnSpPr>
          <p:cNvPr id="3669" name="Google Shape;3669;p89"/>
          <p:cNvCxnSpPr/>
          <p:nvPr/>
        </p:nvCxnSpPr>
        <p:spPr>
          <a:xfrm>
            <a:off x="2091676" y="1030542"/>
            <a:ext cx="5742900" cy="0"/>
          </a:xfrm>
          <a:prstGeom prst="straightConnector1">
            <a:avLst/>
          </a:prstGeom>
          <a:noFill/>
          <a:ln w="9525" cap="flat" cmpd="sng">
            <a:solidFill>
              <a:schemeClr val="lt1"/>
            </a:solidFill>
            <a:prstDash val="solid"/>
            <a:round/>
            <a:headEnd type="none" w="med" len="med"/>
            <a:tailEnd type="none" w="med" len="med"/>
          </a:ln>
        </p:spPr>
      </p:cxnSp>
      <p:sp>
        <p:nvSpPr>
          <p:cNvPr id="3670" name="Google Shape;3670;p89"/>
          <p:cNvSpPr/>
          <p:nvPr/>
        </p:nvSpPr>
        <p:spPr>
          <a:xfrm flipH="1">
            <a:off x="7065361" y="346944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89"/>
          <p:cNvGrpSpPr/>
          <p:nvPr/>
        </p:nvGrpSpPr>
        <p:grpSpPr>
          <a:xfrm flipH="1">
            <a:off x="8276954" y="454410"/>
            <a:ext cx="793256" cy="182899"/>
            <a:chOff x="2685575" y="2835950"/>
            <a:chExt cx="433000" cy="99825"/>
          </a:xfrm>
        </p:grpSpPr>
        <p:sp>
          <p:nvSpPr>
            <p:cNvPr id="3672" name="Google Shape;3672;p8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9"/>
          <p:cNvGrpSpPr/>
          <p:nvPr/>
        </p:nvGrpSpPr>
        <p:grpSpPr>
          <a:xfrm flipH="1">
            <a:off x="6181013" y="-1308553"/>
            <a:ext cx="2019176" cy="2019176"/>
            <a:chOff x="1943325" y="-220375"/>
            <a:chExt cx="1298672" cy="1298672"/>
          </a:xfrm>
        </p:grpSpPr>
        <p:sp>
          <p:nvSpPr>
            <p:cNvPr id="3677" name="Google Shape;3677;p8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5" name="Google Shape;3725;p89"/>
          <p:cNvPicPr preferRelativeResize="0"/>
          <p:nvPr/>
        </p:nvPicPr>
        <p:blipFill>
          <a:blip r:embed="rId3">
            <a:alphaModFix/>
          </a:blip>
          <a:stretch>
            <a:fillRect/>
          </a:stretch>
        </p:blipFill>
        <p:spPr>
          <a:xfrm flipH="1">
            <a:off x="-477236" y="-955750"/>
            <a:ext cx="2527512" cy="2681250"/>
          </a:xfrm>
          <a:prstGeom prst="rect">
            <a:avLst/>
          </a:prstGeom>
          <a:noFill/>
          <a:ln>
            <a:noFill/>
          </a:ln>
        </p:spPr>
      </p:pic>
      <p:sp>
        <p:nvSpPr>
          <p:cNvPr id="3726" name="Google Shape;3726;p89"/>
          <p:cNvSpPr/>
          <p:nvPr/>
        </p:nvSpPr>
        <p:spPr>
          <a:xfrm flipH="1">
            <a:off x="505591" y="27170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a:extLst>
              <a:ext uri="{FF2B5EF4-FFF2-40B4-BE49-F238E27FC236}">
                <a16:creationId xmlns:a16="http://schemas.microsoft.com/office/drawing/2014/main" id="{5AE1347B-38C0-5C05-ECDA-A044772F40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7426" y="1218616"/>
            <a:ext cx="5429250" cy="1371600"/>
          </a:xfrm>
          <a:prstGeom prst="rect">
            <a:avLst/>
          </a:prstGeom>
        </p:spPr>
      </p:pic>
      <p:pic>
        <p:nvPicPr>
          <p:cNvPr id="3" name="Image 2">
            <a:extLst>
              <a:ext uri="{FF2B5EF4-FFF2-40B4-BE49-F238E27FC236}">
                <a16:creationId xmlns:a16="http://schemas.microsoft.com/office/drawing/2014/main" id="{ACA2F0E5-4623-44FB-E1B1-E00767FA94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9096" y="2691542"/>
            <a:ext cx="2647950" cy="1828800"/>
          </a:xfrm>
          <a:prstGeom prst="rect">
            <a:avLst/>
          </a:prstGeom>
        </p:spPr>
      </p:pic>
      <p:sp>
        <p:nvSpPr>
          <p:cNvPr id="4" name="ZoneTexte 3">
            <a:extLst>
              <a:ext uri="{FF2B5EF4-FFF2-40B4-BE49-F238E27FC236}">
                <a16:creationId xmlns:a16="http://schemas.microsoft.com/office/drawing/2014/main" id="{FC59C315-7817-9F3E-F067-7B2210E9BD83}"/>
              </a:ext>
            </a:extLst>
          </p:cNvPr>
          <p:cNvSpPr txBox="1"/>
          <p:nvPr/>
        </p:nvSpPr>
        <p:spPr>
          <a:xfrm>
            <a:off x="4007046" y="2655055"/>
            <a:ext cx="4433323" cy="1169551"/>
          </a:xfrm>
          <a:prstGeom prst="rect">
            <a:avLst/>
          </a:prstGeom>
          <a:noFill/>
        </p:spPr>
        <p:txBody>
          <a:bodyPr wrap="square" rtlCol="0">
            <a:spAutoFit/>
          </a:bodyPr>
          <a:lstStyle/>
          <a:p>
            <a:r>
              <a:rPr lang="fr-FR" dirty="0">
                <a:solidFill>
                  <a:schemeClr val="bg1"/>
                </a:solidFill>
              </a:rPr>
              <a:t>-</a:t>
            </a:r>
            <a:r>
              <a:rPr lang="fr-FR" b="1" i="1" u="sng" dirty="0">
                <a:solidFill>
                  <a:schemeClr val="bg1"/>
                </a:solidFill>
              </a:rPr>
              <a:t>include</a:t>
            </a:r>
            <a:r>
              <a:rPr lang="fr-FR" dirty="0">
                <a:solidFill>
                  <a:schemeClr val="bg1"/>
                </a:solidFill>
              </a:rPr>
              <a:t> : pour afficher les variables catégorique.</a:t>
            </a:r>
          </a:p>
          <a:p>
            <a:r>
              <a:rPr lang="fr-FR" dirty="0">
                <a:solidFill>
                  <a:schemeClr val="bg1"/>
                </a:solidFill>
              </a:rPr>
              <a:t>-</a:t>
            </a:r>
            <a:r>
              <a:rPr lang="fr-FR" b="1" u="sng" dirty="0">
                <a:solidFill>
                  <a:schemeClr val="bg1"/>
                </a:solidFill>
              </a:rPr>
              <a:t>sort_values(ascending=False) :</a:t>
            </a:r>
            <a:r>
              <a:rPr lang="fr-FR" dirty="0">
                <a:solidFill>
                  <a:schemeClr val="bg1"/>
                </a:solidFill>
              </a:rPr>
              <a:t>trie ces résultats par ordre décroissant, de sorte que la colonne avec le nombre le plus élevé de valeurs manquantes soit affichée en premier.</a:t>
            </a:r>
          </a:p>
        </p:txBody>
      </p:sp>
    </p:spTree>
    <p:extLst>
      <p:ext uri="{BB962C8B-B14F-4D97-AF65-F5344CB8AC3E}">
        <p14:creationId xmlns:p14="http://schemas.microsoft.com/office/powerpoint/2010/main" val="23673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76"/>
                                        </p:tgtEl>
                                        <p:attrNameLst>
                                          <p:attrName>r</p:attrName>
                                        </p:attrNameLst>
                                      </p:cBhvr>
                                    </p:animRot>
                                  </p:childTnLst>
                                </p:cTn>
                              </p:par>
                              <p:par>
                                <p:cTn id="7" presetID="23" presetClass="entr" presetSubtype="16" fill="hold" nodeType="withEffect">
                                  <p:stCondLst>
                                    <p:cond delay="0"/>
                                  </p:stCondLst>
                                  <p:childTnLst>
                                    <p:set>
                                      <p:cBhvr>
                                        <p:cTn id="8" dur="1" fill="hold">
                                          <p:stCondLst>
                                            <p:cond delay="0"/>
                                          </p:stCondLst>
                                        </p:cTn>
                                        <p:tgtEl>
                                          <p:spTgt spid="3670"/>
                                        </p:tgtEl>
                                        <p:attrNameLst>
                                          <p:attrName>style.visibility</p:attrName>
                                        </p:attrNameLst>
                                      </p:cBhvr>
                                      <p:to>
                                        <p:strVal val="visible"/>
                                      </p:to>
                                    </p:set>
                                    <p:anim calcmode="lin" valueType="num">
                                      <p:cBhvr additive="base">
                                        <p:cTn id="9" dur="1000"/>
                                        <p:tgtEl>
                                          <p:spTgt spid="3670"/>
                                        </p:tgtEl>
                                        <p:attrNameLst>
                                          <p:attrName>ppt_w</p:attrName>
                                        </p:attrNameLst>
                                      </p:cBhvr>
                                      <p:tavLst>
                                        <p:tav tm="0">
                                          <p:val>
                                            <p:strVal val="0"/>
                                          </p:val>
                                        </p:tav>
                                        <p:tav tm="100000">
                                          <p:val>
                                            <p:strVal val="#ppt_w"/>
                                          </p:val>
                                        </p:tav>
                                      </p:tavLst>
                                    </p:anim>
                                    <p:anim calcmode="lin" valueType="num">
                                      <p:cBhvr additive="base">
                                        <p:cTn id="10" dur="1000"/>
                                        <p:tgtEl>
                                          <p:spTgt spid="3670"/>
                                        </p:tgtEl>
                                        <p:attrNameLst>
                                          <p:attrName>ppt_h</p:attrName>
                                        </p:attrNameLst>
                                      </p:cBhvr>
                                      <p:tavLst>
                                        <p:tav tm="0">
                                          <p:val>
                                            <p:strVal val="0"/>
                                          </p:val>
                                        </p:tav>
                                        <p:tav tm="100000">
                                          <p:val>
                                            <p:strVal val="#ppt_h"/>
                                          </p:val>
                                        </p:tav>
                                      </p:tavLst>
                                    </p:anim>
                                  </p:childTnLst>
                                </p:cTn>
                              </p:par>
                              <p:par>
                                <p:cTn id="11" presetID="2" presetClass="entr" presetSubtype="2" fill="hold" nodeType="withEffect">
                                  <p:stCondLst>
                                    <p:cond delay="0"/>
                                  </p:stCondLst>
                                  <p:childTnLst>
                                    <p:set>
                                      <p:cBhvr>
                                        <p:cTn id="12" dur="1" fill="hold">
                                          <p:stCondLst>
                                            <p:cond delay="0"/>
                                          </p:stCondLst>
                                        </p:cTn>
                                        <p:tgtEl>
                                          <p:spTgt spid="3669"/>
                                        </p:tgtEl>
                                        <p:attrNameLst>
                                          <p:attrName>style.visibility</p:attrName>
                                        </p:attrNameLst>
                                      </p:cBhvr>
                                      <p:to>
                                        <p:strVal val="visible"/>
                                      </p:to>
                                    </p:set>
                                    <p:anim calcmode="lin" valueType="num">
                                      <p:cBhvr additive="base">
                                        <p:cTn id="13" dur="1000"/>
                                        <p:tgtEl>
                                          <p:spTgt spid="3669"/>
                                        </p:tgtEl>
                                        <p:attrNameLst>
                                          <p:attrName>ppt_x</p:attrName>
                                        </p:attrNameLst>
                                      </p:cBhvr>
                                      <p:tavLst>
                                        <p:tav tm="0">
                                          <p:val>
                                            <p:strVal val="#ppt_x+1"/>
                                          </p:val>
                                        </p:tav>
                                        <p:tav tm="100000">
                                          <p:val>
                                            <p:strVal val="#ppt_x"/>
                                          </p:val>
                                        </p:tav>
                                      </p:tavLst>
                                    </p:anim>
                                  </p:childTnLst>
                                </p:cTn>
                              </p:par>
                              <p:par>
                                <p:cTn id="14" presetID="2" presetClass="entr" presetSubtype="1" fill="hold" nodeType="withEffect">
                                  <p:stCondLst>
                                    <p:cond delay="0"/>
                                  </p:stCondLst>
                                  <p:childTnLst>
                                    <p:set>
                                      <p:cBhvr>
                                        <p:cTn id="15" dur="1" fill="hold">
                                          <p:stCondLst>
                                            <p:cond delay="0"/>
                                          </p:stCondLst>
                                        </p:cTn>
                                        <p:tgtEl>
                                          <p:spTgt spid="3667"/>
                                        </p:tgtEl>
                                        <p:attrNameLst>
                                          <p:attrName>style.visibility</p:attrName>
                                        </p:attrNameLst>
                                      </p:cBhvr>
                                      <p:to>
                                        <p:strVal val="visible"/>
                                      </p:to>
                                    </p:set>
                                    <p:anim calcmode="lin" valueType="num">
                                      <p:cBhvr additive="base">
                                        <p:cTn id="16" dur="1000"/>
                                        <p:tgtEl>
                                          <p:spTgt spid="3667"/>
                                        </p:tgtEl>
                                        <p:attrNameLst>
                                          <p:attrName>ppt_y</p:attrName>
                                        </p:attrNameLst>
                                      </p:cBhvr>
                                      <p:tavLst>
                                        <p:tav tm="0">
                                          <p:val>
                                            <p:strVal val="#ppt_y-1"/>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671"/>
                                        </p:tgtEl>
                                        <p:attrNameLst>
                                          <p:attrName>style.visibility</p:attrName>
                                        </p:attrNameLst>
                                      </p:cBhvr>
                                      <p:to>
                                        <p:strVal val="visible"/>
                                      </p:to>
                                    </p:set>
                                    <p:anim calcmode="lin" valueType="num">
                                      <p:cBhvr additive="base">
                                        <p:cTn id="19" dur="1000"/>
                                        <p:tgtEl>
                                          <p:spTgt spid="3671"/>
                                        </p:tgtEl>
                                        <p:attrNameLst>
                                          <p:attrName>ppt_x</p:attrName>
                                        </p:attrNameLst>
                                      </p:cBhvr>
                                      <p:tavLst>
                                        <p:tav tm="0">
                                          <p:val>
                                            <p:strVal val="#ppt_x-1"/>
                                          </p:val>
                                        </p:tav>
                                        <p:tav tm="100000">
                                          <p:val>
                                            <p:strVal val="#ppt_x"/>
                                          </p:val>
                                        </p:tav>
                                      </p:tavLst>
                                    </p:anim>
                                  </p:childTnLst>
                                </p:cTn>
                              </p:par>
                              <p:par>
                                <p:cTn id="20" presetID="8" presetClass="emph" presetSubtype="0" fill="hold" nodeType="withEffect">
                                  <p:stCondLst>
                                    <p:cond delay="0"/>
                                  </p:stCondLst>
                                  <p:childTnLst>
                                    <p:animRot by="-21600000">
                                      <p:cBhvr>
                                        <p:cTn id="21" dur="1000" fill="hold"/>
                                        <p:tgtEl>
                                          <p:spTgt spid="3726"/>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727"/>
                                        </p:tgtEl>
                                        <p:attrNameLst>
                                          <p:attrName>style.visibility</p:attrName>
                                        </p:attrNameLst>
                                      </p:cBhvr>
                                      <p:to>
                                        <p:strVal val="visible"/>
                                      </p:to>
                                    </p:set>
                                    <p:animEffect transition="in" filter="fade">
                                      <p:cBhvr>
                                        <p:cTn id="24" dur="1000"/>
                                        <p:tgtEl>
                                          <p:spTgt spid="3727"/>
                                        </p:tgtEl>
                                      </p:cBhvr>
                                    </p:animEffect>
                                  </p:childTnLst>
                                </p:cTn>
                              </p:par>
                              <p:par>
                                <p:cTn id="25" presetID="10" presetClass="entr" presetSubtype="0" fill="hold" nodeType="withEffect">
                                  <p:stCondLst>
                                    <p:cond delay="0"/>
                                  </p:stCondLst>
                                  <p:childTnLst>
                                    <p:set>
                                      <p:cBhvr>
                                        <p:cTn id="26" dur="1" fill="hold">
                                          <p:stCondLst>
                                            <p:cond delay="0"/>
                                          </p:stCondLst>
                                        </p:cTn>
                                        <p:tgtEl>
                                          <p:spTgt spid="3728"/>
                                        </p:tgtEl>
                                        <p:attrNameLst>
                                          <p:attrName>style.visibility</p:attrName>
                                        </p:attrNameLst>
                                      </p:cBhvr>
                                      <p:to>
                                        <p:strVal val="visible"/>
                                      </p:to>
                                    </p:set>
                                    <p:animEffect transition="in" filter="fade">
                                      <p:cBhvr>
                                        <p:cTn id="27" dur="1000"/>
                                        <p:tgtEl>
                                          <p:spTgt spid="3728"/>
                                        </p:tgtEl>
                                      </p:cBhvr>
                                    </p:animEffect>
                                  </p:childTnLst>
                                </p:cTn>
                              </p:par>
                              <p:par>
                                <p:cTn id="28" presetID="10" presetClass="entr" presetSubtype="0" fill="hold" nodeType="withEffect">
                                  <p:stCondLst>
                                    <p:cond delay="0"/>
                                  </p:stCondLst>
                                  <p:childTnLst>
                                    <p:set>
                                      <p:cBhvr>
                                        <p:cTn id="29" dur="1" fill="hold">
                                          <p:stCondLst>
                                            <p:cond delay="0"/>
                                          </p:stCondLst>
                                        </p:cTn>
                                        <p:tgtEl>
                                          <p:spTgt spid="3729"/>
                                        </p:tgtEl>
                                        <p:attrNameLst>
                                          <p:attrName>style.visibility</p:attrName>
                                        </p:attrNameLst>
                                      </p:cBhvr>
                                      <p:to>
                                        <p:strVal val="visible"/>
                                      </p:to>
                                    </p:set>
                                    <p:animEffect transition="in" filter="fade">
                                      <p:cBhvr>
                                        <p:cTn id="30" dur="1000"/>
                                        <p:tgtEl>
                                          <p:spTgt spid="3729"/>
                                        </p:tgtEl>
                                      </p:cBhvr>
                                    </p:animEffect>
                                  </p:childTnLst>
                                </p:cTn>
                              </p:par>
                              <p:par>
                                <p:cTn id="31" presetID="10" presetClass="entr" presetSubtype="0" fill="hold" nodeType="withEffect">
                                  <p:stCondLst>
                                    <p:cond delay="0"/>
                                  </p:stCondLst>
                                  <p:childTnLst>
                                    <p:set>
                                      <p:cBhvr>
                                        <p:cTn id="32" dur="1" fill="hold">
                                          <p:stCondLst>
                                            <p:cond delay="0"/>
                                          </p:stCondLst>
                                        </p:cTn>
                                        <p:tgtEl>
                                          <p:spTgt spid="3730"/>
                                        </p:tgtEl>
                                        <p:attrNameLst>
                                          <p:attrName>style.visibility</p:attrName>
                                        </p:attrNameLst>
                                      </p:cBhvr>
                                      <p:to>
                                        <p:strVal val="visible"/>
                                      </p:to>
                                    </p:set>
                                    <p:animEffect transition="in" filter="fade">
                                      <p:cBhvr>
                                        <p:cTn id="33" dur="1000"/>
                                        <p:tgtEl>
                                          <p:spTgt spid="3730"/>
                                        </p:tgtEl>
                                      </p:cBhvr>
                                    </p:animEffect>
                                  </p:childTnLst>
                                </p:cTn>
                              </p:par>
                              <p:par>
                                <p:cTn id="34" presetID="10" presetClass="entr" presetSubtype="0" fill="hold" nodeType="withEffect">
                                  <p:stCondLst>
                                    <p:cond delay="0"/>
                                  </p:stCondLst>
                                  <p:childTnLst>
                                    <p:set>
                                      <p:cBhvr>
                                        <p:cTn id="35" dur="1" fill="hold">
                                          <p:stCondLst>
                                            <p:cond delay="0"/>
                                          </p:stCondLst>
                                        </p:cTn>
                                        <p:tgtEl>
                                          <p:spTgt spid="3731"/>
                                        </p:tgtEl>
                                        <p:attrNameLst>
                                          <p:attrName>style.visibility</p:attrName>
                                        </p:attrNameLst>
                                      </p:cBhvr>
                                      <p:to>
                                        <p:strVal val="visible"/>
                                      </p:to>
                                    </p:set>
                                    <p:animEffect transition="in" filter="fade">
                                      <p:cBhvr>
                                        <p:cTn id="36" dur="1000"/>
                                        <p:tgtEl>
                                          <p:spTgt spid="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89"/>
          <p:cNvSpPr txBox="1">
            <a:spLocks noGrp="1"/>
          </p:cNvSpPr>
          <p:nvPr>
            <p:ph type="title"/>
          </p:nvPr>
        </p:nvSpPr>
        <p:spPr>
          <a:xfrm>
            <a:off x="1962859" y="683186"/>
            <a:ext cx="6265542" cy="347356"/>
          </a:xfrm>
          <a:prstGeom prst="rect">
            <a:avLst/>
          </a:prstGeom>
        </p:spPr>
        <p:txBody>
          <a:bodyPr spcFirstLastPara="1" wrap="square" lIns="91425" tIns="0" rIns="91425" bIns="91425" anchor="t" anchorCtr="0">
            <a:noAutofit/>
          </a:bodyPr>
          <a:lstStyle/>
          <a:p>
            <a:r>
              <a:rPr lang="fr-FR" sz="1600" dirty="0"/>
              <a:t>Les statistiques quantitatifs</a:t>
            </a:r>
            <a:br>
              <a:rPr lang="fr-FR" sz="1600" dirty="0"/>
            </a:br>
            <a:endParaRPr sz="1600" dirty="0"/>
          </a:p>
        </p:txBody>
      </p:sp>
      <p:cxnSp>
        <p:nvCxnSpPr>
          <p:cNvPr id="3669" name="Google Shape;3669;p89"/>
          <p:cNvCxnSpPr/>
          <p:nvPr/>
        </p:nvCxnSpPr>
        <p:spPr>
          <a:xfrm>
            <a:off x="2006049" y="1030542"/>
            <a:ext cx="5742900" cy="0"/>
          </a:xfrm>
          <a:prstGeom prst="straightConnector1">
            <a:avLst/>
          </a:prstGeom>
          <a:noFill/>
          <a:ln w="9525" cap="flat" cmpd="sng">
            <a:solidFill>
              <a:schemeClr val="lt1"/>
            </a:solidFill>
            <a:prstDash val="solid"/>
            <a:round/>
            <a:headEnd type="none" w="med" len="med"/>
            <a:tailEnd type="none" w="med" len="med"/>
          </a:ln>
        </p:spPr>
      </p:cxnSp>
      <p:sp>
        <p:nvSpPr>
          <p:cNvPr id="3670" name="Google Shape;3670;p89"/>
          <p:cNvSpPr/>
          <p:nvPr/>
        </p:nvSpPr>
        <p:spPr>
          <a:xfrm flipH="1">
            <a:off x="7065361" y="346944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89"/>
          <p:cNvGrpSpPr/>
          <p:nvPr/>
        </p:nvGrpSpPr>
        <p:grpSpPr>
          <a:xfrm flipH="1">
            <a:off x="8276954" y="454410"/>
            <a:ext cx="793256" cy="182899"/>
            <a:chOff x="2685575" y="2835950"/>
            <a:chExt cx="433000" cy="99825"/>
          </a:xfrm>
        </p:grpSpPr>
        <p:sp>
          <p:nvSpPr>
            <p:cNvPr id="3672" name="Google Shape;3672;p8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9"/>
          <p:cNvGrpSpPr/>
          <p:nvPr/>
        </p:nvGrpSpPr>
        <p:grpSpPr>
          <a:xfrm flipH="1">
            <a:off x="6181013" y="-1308553"/>
            <a:ext cx="2019176" cy="2019176"/>
            <a:chOff x="1943325" y="-220375"/>
            <a:chExt cx="1298672" cy="1298672"/>
          </a:xfrm>
        </p:grpSpPr>
        <p:sp>
          <p:nvSpPr>
            <p:cNvPr id="3677" name="Google Shape;3677;p8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5" name="Google Shape;3725;p89"/>
          <p:cNvPicPr preferRelativeResize="0"/>
          <p:nvPr/>
        </p:nvPicPr>
        <p:blipFill>
          <a:blip r:embed="rId3">
            <a:alphaModFix/>
          </a:blip>
          <a:stretch>
            <a:fillRect/>
          </a:stretch>
        </p:blipFill>
        <p:spPr>
          <a:xfrm flipH="1">
            <a:off x="-477236" y="-955750"/>
            <a:ext cx="2527512" cy="2681250"/>
          </a:xfrm>
          <a:prstGeom prst="rect">
            <a:avLst/>
          </a:prstGeom>
          <a:noFill/>
          <a:ln>
            <a:noFill/>
          </a:ln>
        </p:spPr>
      </p:pic>
      <p:sp>
        <p:nvSpPr>
          <p:cNvPr id="3726" name="Google Shape;3726;p89"/>
          <p:cNvSpPr/>
          <p:nvPr/>
        </p:nvSpPr>
        <p:spPr>
          <a:xfrm flipH="1">
            <a:off x="505591" y="27170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984A11F0-0852-173C-85DD-DE4C6FD841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0345" y="1508086"/>
            <a:ext cx="6774180" cy="1861820"/>
          </a:xfrm>
          <a:prstGeom prst="rect">
            <a:avLst/>
          </a:prstGeom>
        </p:spPr>
      </p:pic>
    </p:spTree>
    <p:extLst>
      <p:ext uri="{BB962C8B-B14F-4D97-AF65-F5344CB8AC3E}">
        <p14:creationId xmlns:p14="http://schemas.microsoft.com/office/powerpoint/2010/main" val="124027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76"/>
                                        </p:tgtEl>
                                        <p:attrNameLst>
                                          <p:attrName>r</p:attrName>
                                        </p:attrNameLst>
                                      </p:cBhvr>
                                    </p:animRot>
                                  </p:childTnLst>
                                </p:cTn>
                              </p:par>
                              <p:par>
                                <p:cTn id="7" presetID="23" presetClass="entr" presetSubtype="16" fill="hold" nodeType="withEffect">
                                  <p:stCondLst>
                                    <p:cond delay="0"/>
                                  </p:stCondLst>
                                  <p:childTnLst>
                                    <p:set>
                                      <p:cBhvr>
                                        <p:cTn id="8" dur="1" fill="hold">
                                          <p:stCondLst>
                                            <p:cond delay="0"/>
                                          </p:stCondLst>
                                        </p:cTn>
                                        <p:tgtEl>
                                          <p:spTgt spid="3670"/>
                                        </p:tgtEl>
                                        <p:attrNameLst>
                                          <p:attrName>style.visibility</p:attrName>
                                        </p:attrNameLst>
                                      </p:cBhvr>
                                      <p:to>
                                        <p:strVal val="visible"/>
                                      </p:to>
                                    </p:set>
                                    <p:anim calcmode="lin" valueType="num">
                                      <p:cBhvr additive="base">
                                        <p:cTn id="9" dur="1000"/>
                                        <p:tgtEl>
                                          <p:spTgt spid="3670"/>
                                        </p:tgtEl>
                                        <p:attrNameLst>
                                          <p:attrName>ppt_w</p:attrName>
                                        </p:attrNameLst>
                                      </p:cBhvr>
                                      <p:tavLst>
                                        <p:tav tm="0">
                                          <p:val>
                                            <p:strVal val="0"/>
                                          </p:val>
                                        </p:tav>
                                        <p:tav tm="100000">
                                          <p:val>
                                            <p:strVal val="#ppt_w"/>
                                          </p:val>
                                        </p:tav>
                                      </p:tavLst>
                                    </p:anim>
                                    <p:anim calcmode="lin" valueType="num">
                                      <p:cBhvr additive="base">
                                        <p:cTn id="10" dur="1000"/>
                                        <p:tgtEl>
                                          <p:spTgt spid="3670"/>
                                        </p:tgtEl>
                                        <p:attrNameLst>
                                          <p:attrName>ppt_h</p:attrName>
                                        </p:attrNameLst>
                                      </p:cBhvr>
                                      <p:tavLst>
                                        <p:tav tm="0">
                                          <p:val>
                                            <p:strVal val="0"/>
                                          </p:val>
                                        </p:tav>
                                        <p:tav tm="100000">
                                          <p:val>
                                            <p:strVal val="#ppt_h"/>
                                          </p:val>
                                        </p:tav>
                                      </p:tavLst>
                                    </p:anim>
                                  </p:childTnLst>
                                </p:cTn>
                              </p:par>
                              <p:par>
                                <p:cTn id="11" presetID="2" presetClass="entr" presetSubtype="2" fill="hold" nodeType="withEffect">
                                  <p:stCondLst>
                                    <p:cond delay="0"/>
                                  </p:stCondLst>
                                  <p:childTnLst>
                                    <p:set>
                                      <p:cBhvr>
                                        <p:cTn id="12" dur="1" fill="hold">
                                          <p:stCondLst>
                                            <p:cond delay="0"/>
                                          </p:stCondLst>
                                        </p:cTn>
                                        <p:tgtEl>
                                          <p:spTgt spid="3669"/>
                                        </p:tgtEl>
                                        <p:attrNameLst>
                                          <p:attrName>style.visibility</p:attrName>
                                        </p:attrNameLst>
                                      </p:cBhvr>
                                      <p:to>
                                        <p:strVal val="visible"/>
                                      </p:to>
                                    </p:set>
                                    <p:anim calcmode="lin" valueType="num">
                                      <p:cBhvr additive="base">
                                        <p:cTn id="13" dur="1000"/>
                                        <p:tgtEl>
                                          <p:spTgt spid="3669"/>
                                        </p:tgtEl>
                                        <p:attrNameLst>
                                          <p:attrName>ppt_x</p:attrName>
                                        </p:attrNameLst>
                                      </p:cBhvr>
                                      <p:tavLst>
                                        <p:tav tm="0">
                                          <p:val>
                                            <p:strVal val="#ppt_x+1"/>
                                          </p:val>
                                        </p:tav>
                                        <p:tav tm="100000">
                                          <p:val>
                                            <p:strVal val="#ppt_x"/>
                                          </p:val>
                                        </p:tav>
                                      </p:tavLst>
                                    </p:anim>
                                  </p:childTnLst>
                                </p:cTn>
                              </p:par>
                              <p:par>
                                <p:cTn id="14" presetID="2" presetClass="entr" presetSubtype="1" fill="hold" nodeType="withEffect">
                                  <p:stCondLst>
                                    <p:cond delay="0"/>
                                  </p:stCondLst>
                                  <p:childTnLst>
                                    <p:set>
                                      <p:cBhvr>
                                        <p:cTn id="15" dur="1" fill="hold">
                                          <p:stCondLst>
                                            <p:cond delay="0"/>
                                          </p:stCondLst>
                                        </p:cTn>
                                        <p:tgtEl>
                                          <p:spTgt spid="3667"/>
                                        </p:tgtEl>
                                        <p:attrNameLst>
                                          <p:attrName>style.visibility</p:attrName>
                                        </p:attrNameLst>
                                      </p:cBhvr>
                                      <p:to>
                                        <p:strVal val="visible"/>
                                      </p:to>
                                    </p:set>
                                    <p:anim calcmode="lin" valueType="num">
                                      <p:cBhvr additive="base">
                                        <p:cTn id="16" dur="1000"/>
                                        <p:tgtEl>
                                          <p:spTgt spid="3667"/>
                                        </p:tgtEl>
                                        <p:attrNameLst>
                                          <p:attrName>ppt_y</p:attrName>
                                        </p:attrNameLst>
                                      </p:cBhvr>
                                      <p:tavLst>
                                        <p:tav tm="0">
                                          <p:val>
                                            <p:strVal val="#ppt_y-1"/>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671"/>
                                        </p:tgtEl>
                                        <p:attrNameLst>
                                          <p:attrName>style.visibility</p:attrName>
                                        </p:attrNameLst>
                                      </p:cBhvr>
                                      <p:to>
                                        <p:strVal val="visible"/>
                                      </p:to>
                                    </p:set>
                                    <p:anim calcmode="lin" valueType="num">
                                      <p:cBhvr additive="base">
                                        <p:cTn id="19" dur="1000"/>
                                        <p:tgtEl>
                                          <p:spTgt spid="3671"/>
                                        </p:tgtEl>
                                        <p:attrNameLst>
                                          <p:attrName>ppt_x</p:attrName>
                                        </p:attrNameLst>
                                      </p:cBhvr>
                                      <p:tavLst>
                                        <p:tav tm="0">
                                          <p:val>
                                            <p:strVal val="#ppt_x-1"/>
                                          </p:val>
                                        </p:tav>
                                        <p:tav tm="100000">
                                          <p:val>
                                            <p:strVal val="#ppt_x"/>
                                          </p:val>
                                        </p:tav>
                                      </p:tavLst>
                                    </p:anim>
                                  </p:childTnLst>
                                </p:cTn>
                              </p:par>
                              <p:par>
                                <p:cTn id="20" presetID="8" presetClass="emph" presetSubtype="0" fill="hold" nodeType="withEffect">
                                  <p:stCondLst>
                                    <p:cond delay="0"/>
                                  </p:stCondLst>
                                  <p:childTnLst>
                                    <p:animRot by="-21600000">
                                      <p:cBhvr>
                                        <p:cTn id="21" dur="1000" fill="hold"/>
                                        <p:tgtEl>
                                          <p:spTgt spid="3726"/>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727"/>
                                        </p:tgtEl>
                                        <p:attrNameLst>
                                          <p:attrName>style.visibility</p:attrName>
                                        </p:attrNameLst>
                                      </p:cBhvr>
                                      <p:to>
                                        <p:strVal val="visible"/>
                                      </p:to>
                                    </p:set>
                                    <p:animEffect transition="in" filter="fade">
                                      <p:cBhvr>
                                        <p:cTn id="24" dur="1000"/>
                                        <p:tgtEl>
                                          <p:spTgt spid="3727"/>
                                        </p:tgtEl>
                                      </p:cBhvr>
                                    </p:animEffect>
                                  </p:childTnLst>
                                </p:cTn>
                              </p:par>
                              <p:par>
                                <p:cTn id="25" presetID="10" presetClass="entr" presetSubtype="0" fill="hold" nodeType="withEffect">
                                  <p:stCondLst>
                                    <p:cond delay="0"/>
                                  </p:stCondLst>
                                  <p:childTnLst>
                                    <p:set>
                                      <p:cBhvr>
                                        <p:cTn id="26" dur="1" fill="hold">
                                          <p:stCondLst>
                                            <p:cond delay="0"/>
                                          </p:stCondLst>
                                        </p:cTn>
                                        <p:tgtEl>
                                          <p:spTgt spid="3728"/>
                                        </p:tgtEl>
                                        <p:attrNameLst>
                                          <p:attrName>style.visibility</p:attrName>
                                        </p:attrNameLst>
                                      </p:cBhvr>
                                      <p:to>
                                        <p:strVal val="visible"/>
                                      </p:to>
                                    </p:set>
                                    <p:animEffect transition="in" filter="fade">
                                      <p:cBhvr>
                                        <p:cTn id="27" dur="1000"/>
                                        <p:tgtEl>
                                          <p:spTgt spid="3728"/>
                                        </p:tgtEl>
                                      </p:cBhvr>
                                    </p:animEffect>
                                  </p:childTnLst>
                                </p:cTn>
                              </p:par>
                              <p:par>
                                <p:cTn id="28" presetID="10" presetClass="entr" presetSubtype="0" fill="hold" nodeType="withEffect">
                                  <p:stCondLst>
                                    <p:cond delay="0"/>
                                  </p:stCondLst>
                                  <p:childTnLst>
                                    <p:set>
                                      <p:cBhvr>
                                        <p:cTn id="29" dur="1" fill="hold">
                                          <p:stCondLst>
                                            <p:cond delay="0"/>
                                          </p:stCondLst>
                                        </p:cTn>
                                        <p:tgtEl>
                                          <p:spTgt spid="3729"/>
                                        </p:tgtEl>
                                        <p:attrNameLst>
                                          <p:attrName>style.visibility</p:attrName>
                                        </p:attrNameLst>
                                      </p:cBhvr>
                                      <p:to>
                                        <p:strVal val="visible"/>
                                      </p:to>
                                    </p:set>
                                    <p:animEffect transition="in" filter="fade">
                                      <p:cBhvr>
                                        <p:cTn id="30" dur="1000"/>
                                        <p:tgtEl>
                                          <p:spTgt spid="3729"/>
                                        </p:tgtEl>
                                      </p:cBhvr>
                                    </p:animEffect>
                                  </p:childTnLst>
                                </p:cTn>
                              </p:par>
                              <p:par>
                                <p:cTn id="31" presetID="10" presetClass="entr" presetSubtype="0" fill="hold" nodeType="withEffect">
                                  <p:stCondLst>
                                    <p:cond delay="0"/>
                                  </p:stCondLst>
                                  <p:childTnLst>
                                    <p:set>
                                      <p:cBhvr>
                                        <p:cTn id="32" dur="1" fill="hold">
                                          <p:stCondLst>
                                            <p:cond delay="0"/>
                                          </p:stCondLst>
                                        </p:cTn>
                                        <p:tgtEl>
                                          <p:spTgt spid="3730"/>
                                        </p:tgtEl>
                                        <p:attrNameLst>
                                          <p:attrName>style.visibility</p:attrName>
                                        </p:attrNameLst>
                                      </p:cBhvr>
                                      <p:to>
                                        <p:strVal val="visible"/>
                                      </p:to>
                                    </p:set>
                                    <p:animEffect transition="in" filter="fade">
                                      <p:cBhvr>
                                        <p:cTn id="33" dur="1000"/>
                                        <p:tgtEl>
                                          <p:spTgt spid="3730"/>
                                        </p:tgtEl>
                                      </p:cBhvr>
                                    </p:animEffect>
                                  </p:childTnLst>
                                </p:cTn>
                              </p:par>
                              <p:par>
                                <p:cTn id="34" presetID="10" presetClass="entr" presetSubtype="0" fill="hold" nodeType="withEffect">
                                  <p:stCondLst>
                                    <p:cond delay="0"/>
                                  </p:stCondLst>
                                  <p:childTnLst>
                                    <p:set>
                                      <p:cBhvr>
                                        <p:cTn id="35" dur="1" fill="hold">
                                          <p:stCondLst>
                                            <p:cond delay="0"/>
                                          </p:stCondLst>
                                        </p:cTn>
                                        <p:tgtEl>
                                          <p:spTgt spid="3731"/>
                                        </p:tgtEl>
                                        <p:attrNameLst>
                                          <p:attrName>style.visibility</p:attrName>
                                        </p:attrNameLst>
                                      </p:cBhvr>
                                      <p:to>
                                        <p:strVal val="visible"/>
                                      </p:to>
                                    </p:set>
                                    <p:animEffect transition="in" filter="fade">
                                      <p:cBhvr>
                                        <p:cTn id="36" dur="1000"/>
                                        <p:tgtEl>
                                          <p:spTgt spid="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89"/>
          <p:cNvSpPr txBox="1">
            <a:spLocks noGrp="1"/>
          </p:cNvSpPr>
          <p:nvPr>
            <p:ph type="title"/>
          </p:nvPr>
        </p:nvSpPr>
        <p:spPr>
          <a:xfrm>
            <a:off x="1962859" y="683186"/>
            <a:ext cx="6265542" cy="347356"/>
          </a:xfrm>
          <a:prstGeom prst="rect">
            <a:avLst/>
          </a:prstGeom>
        </p:spPr>
        <p:txBody>
          <a:bodyPr spcFirstLastPara="1" wrap="square" lIns="91425" tIns="0" rIns="91425" bIns="91425" anchor="t" anchorCtr="0">
            <a:noAutofit/>
          </a:bodyPr>
          <a:lstStyle/>
          <a:p>
            <a:r>
              <a:rPr lang="fr-FR" sz="1600" dirty="0"/>
              <a:t>Le nombre des valeurs manquantes de chaque variable :</a:t>
            </a:r>
            <a:br>
              <a:rPr lang="fr-FR" sz="1600" dirty="0"/>
            </a:br>
            <a:endParaRPr sz="1600" dirty="0"/>
          </a:p>
        </p:txBody>
      </p:sp>
      <p:cxnSp>
        <p:nvCxnSpPr>
          <p:cNvPr id="3669" name="Google Shape;3669;p89"/>
          <p:cNvCxnSpPr/>
          <p:nvPr/>
        </p:nvCxnSpPr>
        <p:spPr>
          <a:xfrm>
            <a:off x="2006049" y="1030542"/>
            <a:ext cx="5742900" cy="0"/>
          </a:xfrm>
          <a:prstGeom prst="straightConnector1">
            <a:avLst/>
          </a:prstGeom>
          <a:noFill/>
          <a:ln w="9525" cap="flat" cmpd="sng">
            <a:solidFill>
              <a:schemeClr val="lt1"/>
            </a:solidFill>
            <a:prstDash val="solid"/>
            <a:round/>
            <a:headEnd type="none" w="med" len="med"/>
            <a:tailEnd type="none" w="med" len="med"/>
          </a:ln>
        </p:spPr>
      </p:cxnSp>
      <p:sp>
        <p:nvSpPr>
          <p:cNvPr id="3670" name="Google Shape;3670;p89"/>
          <p:cNvSpPr/>
          <p:nvPr/>
        </p:nvSpPr>
        <p:spPr>
          <a:xfrm flipH="1">
            <a:off x="7065361" y="346944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89"/>
          <p:cNvGrpSpPr/>
          <p:nvPr/>
        </p:nvGrpSpPr>
        <p:grpSpPr>
          <a:xfrm flipH="1">
            <a:off x="8276954" y="454410"/>
            <a:ext cx="793256" cy="182899"/>
            <a:chOff x="2685575" y="2835950"/>
            <a:chExt cx="433000" cy="99825"/>
          </a:xfrm>
        </p:grpSpPr>
        <p:sp>
          <p:nvSpPr>
            <p:cNvPr id="3672" name="Google Shape;3672;p8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9"/>
          <p:cNvGrpSpPr/>
          <p:nvPr/>
        </p:nvGrpSpPr>
        <p:grpSpPr>
          <a:xfrm flipH="1">
            <a:off x="6181013" y="-1308553"/>
            <a:ext cx="2019176" cy="2019176"/>
            <a:chOff x="1943325" y="-220375"/>
            <a:chExt cx="1298672" cy="1298672"/>
          </a:xfrm>
        </p:grpSpPr>
        <p:sp>
          <p:nvSpPr>
            <p:cNvPr id="3677" name="Google Shape;3677;p8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5" name="Google Shape;3725;p89"/>
          <p:cNvPicPr preferRelativeResize="0"/>
          <p:nvPr/>
        </p:nvPicPr>
        <p:blipFill>
          <a:blip r:embed="rId3">
            <a:alphaModFix/>
          </a:blip>
          <a:stretch>
            <a:fillRect/>
          </a:stretch>
        </p:blipFill>
        <p:spPr>
          <a:xfrm flipH="1">
            <a:off x="-477236" y="-955750"/>
            <a:ext cx="2527512" cy="2681250"/>
          </a:xfrm>
          <a:prstGeom prst="rect">
            <a:avLst/>
          </a:prstGeom>
          <a:noFill/>
          <a:ln>
            <a:noFill/>
          </a:ln>
        </p:spPr>
      </p:pic>
      <p:sp>
        <p:nvSpPr>
          <p:cNvPr id="3726" name="Google Shape;3726;p89"/>
          <p:cNvSpPr/>
          <p:nvPr/>
        </p:nvSpPr>
        <p:spPr>
          <a:xfrm flipH="1">
            <a:off x="505591" y="27170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a:extLst>
              <a:ext uri="{FF2B5EF4-FFF2-40B4-BE49-F238E27FC236}">
                <a16:creationId xmlns:a16="http://schemas.microsoft.com/office/drawing/2014/main" id="{73D34C83-4E8B-1FEA-5F4B-2FD16694CA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042" y="1096286"/>
            <a:ext cx="1767969" cy="3599253"/>
          </a:xfrm>
          <a:prstGeom prst="rect">
            <a:avLst/>
          </a:prstGeom>
        </p:spPr>
      </p:pic>
    </p:spTree>
    <p:extLst>
      <p:ext uri="{BB962C8B-B14F-4D97-AF65-F5344CB8AC3E}">
        <p14:creationId xmlns:p14="http://schemas.microsoft.com/office/powerpoint/2010/main" val="103605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76"/>
                                        </p:tgtEl>
                                        <p:attrNameLst>
                                          <p:attrName>r</p:attrName>
                                        </p:attrNameLst>
                                      </p:cBhvr>
                                    </p:animRot>
                                  </p:childTnLst>
                                </p:cTn>
                              </p:par>
                              <p:par>
                                <p:cTn id="7" presetID="23" presetClass="entr" presetSubtype="16" fill="hold" nodeType="withEffect">
                                  <p:stCondLst>
                                    <p:cond delay="0"/>
                                  </p:stCondLst>
                                  <p:childTnLst>
                                    <p:set>
                                      <p:cBhvr>
                                        <p:cTn id="8" dur="1" fill="hold">
                                          <p:stCondLst>
                                            <p:cond delay="0"/>
                                          </p:stCondLst>
                                        </p:cTn>
                                        <p:tgtEl>
                                          <p:spTgt spid="3670"/>
                                        </p:tgtEl>
                                        <p:attrNameLst>
                                          <p:attrName>style.visibility</p:attrName>
                                        </p:attrNameLst>
                                      </p:cBhvr>
                                      <p:to>
                                        <p:strVal val="visible"/>
                                      </p:to>
                                    </p:set>
                                    <p:anim calcmode="lin" valueType="num">
                                      <p:cBhvr additive="base">
                                        <p:cTn id="9" dur="1000"/>
                                        <p:tgtEl>
                                          <p:spTgt spid="3670"/>
                                        </p:tgtEl>
                                        <p:attrNameLst>
                                          <p:attrName>ppt_w</p:attrName>
                                        </p:attrNameLst>
                                      </p:cBhvr>
                                      <p:tavLst>
                                        <p:tav tm="0">
                                          <p:val>
                                            <p:strVal val="0"/>
                                          </p:val>
                                        </p:tav>
                                        <p:tav tm="100000">
                                          <p:val>
                                            <p:strVal val="#ppt_w"/>
                                          </p:val>
                                        </p:tav>
                                      </p:tavLst>
                                    </p:anim>
                                    <p:anim calcmode="lin" valueType="num">
                                      <p:cBhvr additive="base">
                                        <p:cTn id="10" dur="1000"/>
                                        <p:tgtEl>
                                          <p:spTgt spid="3670"/>
                                        </p:tgtEl>
                                        <p:attrNameLst>
                                          <p:attrName>ppt_h</p:attrName>
                                        </p:attrNameLst>
                                      </p:cBhvr>
                                      <p:tavLst>
                                        <p:tav tm="0">
                                          <p:val>
                                            <p:strVal val="0"/>
                                          </p:val>
                                        </p:tav>
                                        <p:tav tm="100000">
                                          <p:val>
                                            <p:strVal val="#ppt_h"/>
                                          </p:val>
                                        </p:tav>
                                      </p:tavLst>
                                    </p:anim>
                                  </p:childTnLst>
                                </p:cTn>
                              </p:par>
                              <p:par>
                                <p:cTn id="11" presetID="2" presetClass="entr" presetSubtype="2" fill="hold" nodeType="withEffect">
                                  <p:stCondLst>
                                    <p:cond delay="0"/>
                                  </p:stCondLst>
                                  <p:childTnLst>
                                    <p:set>
                                      <p:cBhvr>
                                        <p:cTn id="12" dur="1" fill="hold">
                                          <p:stCondLst>
                                            <p:cond delay="0"/>
                                          </p:stCondLst>
                                        </p:cTn>
                                        <p:tgtEl>
                                          <p:spTgt spid="3669"/>
                                        </p:tgtEl>
                                        <p:attrNameLst>
                                          <p:attrName>style.visibility</p:attrName>
                                        </p:attrNameLst>
                                      </p:cBhvr>
                                      <p:to>
                                        <p:strVal val="visible"/>
                                      </p:to>
                                    </p:set>
                                    <p:anim calcmode="lin" valueType="num">
                                      <p:cBhvr additive="base">
                                        <p:cTn id="13" dur="1000"/>
                                        <p:tgtEl>
                                          <p:spTgt spid="3669"/>
                                        </p:tgtEl>
                                        <p:attrNameLst>
                                          <p:attrName>ppt_x</p:attrName>
                                        </p:attrNameLst>
                                      </p:cBhvr>
                                      <p:tavLst>
                                        <p:tav tm="0">
                                          <p:val>
                                            <p:strVal val="#ppt_x+1"/>
                                          </p:val>
                                        </p:tav>
                                        <p:tav tm="100000">
                                          <p:val>
                                            <p:strVal val="#ppt_x"/>
                                          </p:val>
                                        </p:tav>
                                      </p:tavLst>
                                    </p:anim>
                                  </p:childTnLst>
                                </p:cTn>
                              </p:par>
                              <p:par>
                                <p:cTn id="14" presetID="2" presetClass="entr" presetSubtype="1" fill="hold" nodeType="withEffect">
                                  <p:stCondLst>
                                    <p:cond delay="0"/>
                                  </p:stCondLst>
                                  <p:childTnLst>
                                    <p:set>
                                      <p:cBhvr>
                                        <p:cTn id="15" dur="1" fill="hold">
                                          <p:stCondLst>
                                            <p:cond delay="0"/>
                                          </p:stCondLst>
                                        </p:cTn>
                                        <p:tgtEl>
                                          <p:spTgt spid="3667"/>
                                        </p:tgtEl>
                                        <p:attrNameLst>
                                          <p:attrName>style.visibility</p:attrName>
                                        </p:attrNameLst>
                                      </p:cBhvr>
                                      <p:to>
                                        <p:strVal val="visible"/>
                                      </p:to>
                                    </p:set>
                                    <p:anim calcmode="lin" valueType="num">
                                      <p:cBhvr additive="base">
                                        <p:cTn id="16" dur="1000"/>
                                        <p:tgtEl>
                                          <p:spTgt spid="3667"/>
                                        </p:tgtEl>
                                        <p:attrNameLst>
                                          <p:attrName>ppt_y</p:attrName>
                                        </p:attrNameLst>
                                      </p:cBhvr>
                                      <p:tavLst>
                                        <p:tav tm="0">
                                          <p:val>
                                            <p:strVal val="#ppt_y-1"/>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671"/>
                                        </p:tgtEl>
                                        <p:attrNameLst>
                                          <p:attrName>style.visibility</p:attrName>
                                        </p:attrNameLst>
                                      </p:cBhvr>
                                      <p:to>
                                        <p:strVal val="visible"/>
                                      </p:to>
                                    </p:set>
                                    <p:anim calcmode="lin" valueType="num">
                                      <p:cBhvr additive="base">
                                        <p:cTn id="19" dur="1000"/>
                                        <p:tgtEl>
                                          <p:spTgt spid="3671"/>
                                        </p:tgtEl>
                                        <p:attrNameLst>
                                          <p:attrName>ppt_x</p:attrName>
                                        </p:attrNameLst>
                                      </p:cBhvr>
                                      <p:tavLst>
                                        <p:tav tm="0">
                                          <p:val>
                                            <p:strVal val="#ppt_x-1"/>
                                          </p:val>
                                        </p:tav>
                                        <p:tav tm="100000">
                                          <p:val>
                                            <p:strVal val="#ppt_x"/>
                                          </p:val>
                                        </p:tav>
                                      </p:tavLst>
                                    </p:anim>
                                  </p:childTnLst>
                                </p:cTn>
                              </p:par>
                              <p:par>
                                <p:cTn id="20" presetID="8" presetClass="emph" presetSubtype="0" fill="hold" nodeType="withEffect">
                                  <p:stCondLst>
                                    <p:cond delay="0"/>
                                  </p:stCondLst>
                                  <p:childTnLst>
                                    <p:animRot by="-21600000">
                                      <p:cBhvr>
                                        <p:cTn id="21" dur="1000" fill="hold"/>
                                        <p:tgtEl>
                                          <p:spTgt spid="3726"/>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727"/>
                                        </p:tgtEl>
                                        <p:attrNameLst>
                                          <p:attrName>style.visibility</p:attrName>
                                        </p:attrNameLst>
                                      </p:cBhvr>
                                      <p:to>
                                        <p:strVal val="visible"/>
                                      </p:to>
                                    </p:set>
                                    <p:animEffect transition="in" filter="fade">
                                      <p:cBhvr>
                                        <p:cTn id="24" dur="1000"/>
                                        <p:tgtEl>
                                          <p:spTgt spid="3727"/>
                                        </p:tgtEl>
                                      </p:cBhvr>
                                    </p:animEffect>
                                  </p:childTnLst>
                                </p:cTn>
                              </p:par>
                              <p:par>
                                <p:cTn id="25" presetID="10" presetClass="entr" presetSubtype="0" fill="hold" nodeType="withEffect">
                                  <p:stCondLst>
                                    <p:cond delay="0"/>
                                  </p:stCondLst>
                                  <p:childTnLst>
                                    <p:set>
                                      <p:cBhvr>
                                        <p:cTn id="26" dur="1" fill="hold">
                                          <p:stCondLst>
                                            <p:cond delay="0"/>
                                          </p:stCondLst>
                                        </p:cTn>
                                        <p:tgtEl>
                                          <p:spTgt spid="3728"/>
                                        </p:tgtEl>
                                        <p:attrNameLst>
                                          <p:attrName>style.visibility</p:attrName>
                                        </p:attrNameLst>
                                      </p:cBhvr>
                                      <p:to>
                                        <p:strVal val="visible"/>
                                      </p:to>
                                    </p:set>
                                    <p:animEffect transition="in" filter="fade">
                                      <p:cBhvr>
                                        <p:cTn id="27" dur="1000"/>
                                        <p:tgtEl>
                                          <p:spTgt spid="3728"/>
                                        </p:tgtEl>
                                      </p:cBhvr>
                                    </p:animEffect>
                                  </p:childTnLst>
                                </p:cTn>
                              </p:par>
                              <p:par>
                                <p:cTn id="28" presetID="10" presetClass="entr" presetSubtype="0" fill="hold" nodeType="withEffect">
                                  <p:stCondLst>
                                    <p:cond delay="0"/>
                                  </p:stCondLst>
                                  <p:childTnLst>
                                    <p:set>
                                      <p:cBhvr>
                                        <p:cTn id="29" dur="1" fill="hold">
                                          <p:stCondLst>
                                            <p:cond delay="0"/>
                                          </p:stCondLst>
                                        </p:cTn>
                                        <p:tgtEl>
                                          <p:spTgt spid="3729"/>
                                        </p:tgtEl>
                                        <p:attrNameLst>
                                          <p:attrName>style.visibility</p:attrName>
                                        </p:attrNameLst>
                                      </p:cBhvr>
                                      <p:to>
                                        <p:strVal val="visible"/>
                                      </p:to>
                                    </p:set>
                                    <p:animEffect transition="in" filter="fade">
                                      <p:cBhvr>
                                        <p:cTn id="30" dur="1000"/>
                                        <p:tgtEl>
                                          <p:spTgt spid="3729"/>
                                        </p:tgtEl>
                                      </p:cBhvr>
                                    </p:animEffect>
                                  </p:childTnLst>
                                </p:cTn>
                              </p:par>
                              <p:par>
                                <p:cTn id="31" presetID="10" presetClass="entr" presetSubtype="0" fill="hold" nodeType="withEffect">
                                  <p:stCondLst>
                                    <p:cond delay="0"/>
                                  </p:stCondLst>
                                  <p:childTnLst>
                                    <p:set>
                                      <p:cBhvr>
                                        <p:cTn id="32" dur="1" fill="hold">
                                          <p:stCondLst>
                                            <p:cond delay="0"/>
                                          </p:stCondLst>
                                        </p:cTn>
                                        <p:tgtEl>
                                          <p:spTgt spid="3730"/>
                                        </p:tgtEl>
                                        <p:attrNameLst>
                                          <p:attrName>style.visibility</p:attrName>
                                        </p:attrNameLst>
                                      </p:cBhvr>
                                      <p:to>
                                        <p:strVal val="visible"/>
                                      </p:to>
                                    </p:set>
                                    <p:animEffect transition="in" filter="fade">
                                      <p:cBhvr>
                                        <p:cTn id="33" dur="1000"/>
                                        <p:tgtEl>
                                          <p:spTgt spid="3730"/>
                                        </p:tgtEl>
                                      </p:cBhvr>
                                    </p:animEffect>
                                  </p:childTnLst>
                                </p:cTn>
                              </p:par>
                              <p:par>
                                <p:cTn id="34" presetID="10" presetClass="entr" presetSubtype="0" fill="hold" nodeType="withEffect">
                                  <p:stCondLst>
                                    <p:cond delay="0"/>
                                  </p:stCondLst>
                                  <p:childTnLst>
                                    <p:set>
                                      <p:cBhvr>
                                        <p:cTn id="35" dur="1" fill="hold">
                                          <p:stCondLst>
                                            <p:cond delay="0"/>
                                          </p:stCondLst>
                                        </p:cTn>
                                        <p:tgtEl>
                                          <p:spTgt spid="3731"/>
                                        </p:tgtEl>
                                        <p:attrNameLst>
                                          <p:attrName>style.visibility</p:attrName>
                                        </p:attrNameLst>
                                      </p:cBhvr>
                                      <p:to>
                                        <p:strVal val="visible"/>
                                      </p:to>
                                    </p:set>
                                    <p:animEffect transition="in" filter="fade">
                                      <p:cBhvr>
                                        <p:cTn id="36" dur="1000"/>
                                        <p:tgtEl>
                                          <p:spTgt spid="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60"/>
          <p:cNvSpPr/>
          <p:nvPr/>
        </p:nvSpPr>
        <p:spPr>
          <a:xfrm>
            <a:off x="951017" y="364212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0"/>
          <p:cNvSpPr/>
          <p:nvPr/>
        </p:nvSpPr>
        <p:spPr>
          <a:xfrm>
            <a:off x="4840804" y="364212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0"/>
          <p:cNvSpPr/>
          <p:nvPr/>
        </p:nvSpPr>
        <p:spPr>
          <a:xfrm>
            <a:off x="4840804" y="261725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0"/>
          <p:cNvSpPr/>
          <p:nvPr/>
        </p:nvSpPr>
        <p:spPr>
          <a:xfrm>
            <a:off x="951017" y="263197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0"/>
          <p:cNvSpPr/>
          <p:nvPr/>
        </p:nvSpPr>
        <p:spPr>
          <a:xfrm>
            <a:off x="4840804" y="16132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0"/>
          <p:cNvSpPr/>
          <p:nvPr/>
        </p:nvSpPr>
        <p:spPr>
          <a:xfrm>
            <a:off x="951017" y="16132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0"/>
          <p:cNvSpPr txBox="1">
            <a:spLocks noGrp="1"/>
          </p:cNvSpPr>
          <p:nvPr>
            <p:ph type="title" idx="21"/>
          </p:nvPr>
        </p:nvSpPr>
        <p:spPr>
          <a:xfrm>
            <a:off x="642592" y="24201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sz="4400" dirty="0"/>
              <a:t>L</a:t>
            </a:r>
            <a:r>
              <a:rPr lang="en" sz="4400" dirty="0"/>
              <a:t>e plan</a:t>
            </a:r>
            <a:endParaRPr sz="3600" dirty="0"/>
          </a:p>
        </p:txBody>
      </p:sp>
      <p:sp>
        <p:nvSpPr>
          <p:cNvPr id="2619" name="Google Shape;2619;p60"/>
          <p:cNvSpPr txBox="1">
            <a:spLocks noGrp="1"/>
          </p:cNvSpPr>
          <p:nvPr>
            <p:ph type="title"/>
          </p:nvPr>
        </p:nvSpPr>
        <p:spPr>
          <a:xfrm>
            <a:off x="817925" y="15350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2620" name="Google Shape;2620;p60"/>
          <p:cNvSpPr txBox="1">
            <a:spLocks noGrp="1"/>
          </p:cNvSpPr>
          <p:nvPr>
            <p:ph type="subTitle" idx="1"/>
          </p:nvPr>
        </p:nvSpPr>
        <p:spPr>
          <a:xfrm>
            <a:off x="1618108" y="150909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sz="1600" dirty="0"/>
              <a:t>Introduction </a:t>
            </a:r>
            <a:endParaRPr sz="1600" dirty="0"/>
          </a:p>
        </p:txBody>
      </p:sp>
      <p:sp>
        <p:nvSpPr>
          <p:cNvPr id="2621" name="Google Shape;2621;p60"/>
          <p:cNvSpPr txBox="1">
            <a:spLocks noGrp="1"/>
          </p:cNvSpPr>
          <p:nvPr>
            <p:ph type="subTitle" idx="2"/>
          </p:nvPr>
        </p:nvSpPr>
        <p:spPr>
          <a:xfrm>
            <a:off x="1639674" y="1838040"/>
            <a:ext cx="2663229"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fr-FR" sz="1200" dirty="0"/>
              <a:t>D</a:t>
            </a:r>
            <a:r>
              <a:rPr lang="en" sz="1200" dirty="0"/>
              <a:t>escription générale de projet</a:t>
            </a:r>
          </a:p>
          <a:p>
            <a:pPr marL="0" lvl="0" indent="0">
              <a:buClr>
                <a:schemeClr val="dk1"/>
              </a:buClr>
              <a:buSzPts val="1100"/>
            </a:pPr>
            <a:r>
              <a:rPr lang="fr-FR" sz="1200" dirty="0"/>
              <a:t>Les résultats attendus.</a:t>
            </a:r>
            <a:endParaRPr sz="1200" dirty="0"/>
          </a:p>
        </p:txBody>
      </p:sp>
      <p:sp>
        <p:nvSpPr>
          <p:cNvPr id="2622" name="Google Shape;2622;p60"/>
          <p:cNvSpPr txBox="1">
            <a:spLocks noGrp="1"/>
          </p:cNvSpPr>
          <p:nvPr>
            <p:ph type="title" idx="3"/>
          </p:nvPr>
        </p:nvSpPr>
        <p:spPr>
          <a:xfrm>
            <a:off x="817925" y="25472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2623" name="Google Shape;2623;p60"/>
          <p:cNvSpPr txBox="1">
            <a:spLocks noGrp="1"/>
          </p:cNvSpPr>
          <p:nvPr>
            <p:ph type="subTitle" idx="4"/>
          </p:nvPr>
        </p:nvSpPr>
        <p:spPr>
          <a:xfrm>
            <a:off x="1360310" y="2454676"/>
            <a:ext cx="3351839" cy="354600"/>
          </a:xfrm>
          <a:prstGeom prst="rect">
            <a:avLst/>
          </a:prstGeom>
        </p:spPr>
        <p:txBody>
          <a:bodyPr spcFirstLastPara="1" wrap="square" lIns="91425" tIns="0" rIns="91425" bIns="91425" anchor="t" anchorCtr="0">
            <a:noAutofit/>
          </a:bodyPr>
          <a:lstStyle/>
          <a:p>
            <a:pPr marL="0" lvl="0" indent="0">
              <a:spcAft>
                <a:spcPts val="1200"/>
              </a:spcAft>
            </a:pPr>
            <a:r>
              <a:rPr lang="en" dirty="0"/>
              <a:t> </a:t>
            </a:r>
            <a:r>
              <a:rPr lang="fr-FR" sz="1600" dirty="0"/>
              <a:t>Compréhension des Données </a:t>
            </a:r>
            <a:endParaRPr dirty="0"/>
          </a:p>
        </p:txBody>
      </p:sp>
      <p:sp>
        <p:nvSpPr>
          <p:cNvPr id="2624" name="Google Shape;2624;p60"/>
          <p:cNvSpPr txBox="1">
            <a:spLocks noGrp="1"/>
          </p:cNvSpPr>
          <p:nvPr>
            <p:ph type="subTitle" idx="5"/>
          </p:nvPr>
        </p:nvSpPr>
        <p:spPr>
          <a:xfrm>
            <a:off x="1618108" y="2839721"/>
            <a:ext cx="2349300" cy="547200"/>
          </a:xfrm>
          <a:prstGeom prst="rect">
            <a:avLst/>
          </a:prstGeom>
        </p:spPr>
        <p:txBody>
          <a:bodyPr spcFirstLastPara="1" wrap="square" lIns="91425" tIns="0" rIns="91425" bIns="91425" anchor="t" anchorCtr="0">
            <a:noAutofit/>
          </a:bodyPr>
          <a:lstStyle/>
          <a:p>
            <a:pPr marL="0" lvl="0" indent="0">
              <a:buClr>
                <a:schemeClr val="dk1"/>
              </a:buClr>
              <a:buSzPts val="1100"/>
            </a:pPr>
            <a:r>
              <a:rPr lang="fr-FR" sz="1200" dirty="0"/>
              <a:t>Définition des données et de la base de données.</a:t>
            </a:r>
            <a:endParaRPr sz="1200" dirty="0"/>
          </a:p>
        </p:txBody>
      </p:sp>
      <p:sp>
        <p:nvSpPr>
          <p:cNvPr id="2625" name="Google Shape;2625;p60"/>
          <p:cNvSpPr txBox="1">
            <a:spLocks noGrp="1"/>
          </p:cNvSpPr>
          <p:nvPr>
            <p:ph type="title" idx="6"/>
          </p:nvPr>
        </p:nvSpPr>
        <p:spPr>
          <a:xfrm>
            <a:off x="817925" y="355951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2626" name="Google Shape;2626;p60"/>
          <p:cNvSpPr txBox="1">
            <a:spLocks noGrp="1"/>
          </p:cNvSpPr>
          <p:nvPr>
            <p:ph type="subTitle" idx="7"/>
          </p:nvPr>
        </p:nvSpPr>
        <p:spPr>
          <a:xfrm>
            <a:off x="1420464" y="3511390"/>
            <a:ext cx="3253015" cy="354600"/>
          </a:xfrm>
          <a:prstGeom prst="rect">
            <a:avLst/>
          </a:prstGeom>
        </p:spPr>
        <p:txBody>
          <a:bodyPr spcFirstLastPara="1" wrap="square" lIns="91425" tIns="0" rIns="91425" bIns="91425" anchor="t" anchorCtr="0">
            <a:noAutofit/>
          </a:bodyPr>
          <a:lstStyle/>
          <a:p>
            <a:pPr marL="0" lvl="0" indent="0">
              <a:spcAft>
                <a:spcPts val="1200"/>
              </a:spcAft>
            </a:pPr>
            <a:r>
              <a:rPr lang="fr-FR" sz="1600" dirty="0"/>
              <a:t>Prétraitement des données </a:t>
            </a:r>
            <a:endParaRPr sz="1600" dirty="0"/>
          </a:p>
        </p:txBody>
      </p:sp>
      <p:sp>
        <p:nvSpPr>
          <p:cNvPr id="2627" name="Google Shape;2627;p60"/>
          <p:cNvSpPr txBox="1">
            <a:spLocks noGrp="1"/>
          </p:cNvSpPr>
          <p:nvPr>
            <p:ph type="subTitle" idx="8"/>
          </p:nvPr>
        </p:nvSpPr>
        <p:spPr>
          <a:xfrm>
            <a:off x="1618108" y="3803813"/>
            <a:ext cx="2586118" cy="547200"/>
          </a:xfrm>
          <a:prstGeom prst="rect">
            <a:avLst/>
          </a:prstGeom>
        </p:spPr>
        <p:txBody>
          <a:bodyPr spcFirstLastPara="1" wrap="square" lIns="91425" tIns="0" rIns="91425" bIns="91425" anchor="t" anchorCtr="0">
            <a:noAutofit/>
          </a:bodyPr>
          <a:lstStyle/>
          <a:p>
            <a:pPr marL="0" lvl="0" indent="0">
              <a:buClr>
                <a:schemeClr val="dk1"/>
              </a:buClr>
              <a:buSzPts val="1100"/>
            </a:pPr>
            <a:r>
              <a:rPr lang="fr-FR" sz="1200" dirty="0"/>
              <a:t>Importation, nettoyage et normalisation des données dans la base de données.</a:t>
            </a:r>
            <a:endParaRPr sz="1200" dirty="0"/>
          </a:p>
        </p:txBody>
      </p:sp>
      <p:sp>
        <p:nvSpPr>
          <p:cNvPr id="2628" name="Google Shape;2628;p60"/>
          <p:cNvSpPr txBox="1">
            <a:spLocks noGrp="1"/>
          </p:cNvSpPr>
          <p:nvPr>
            <p:ph type="title" idx="9"/>
          </p:nvPr>
        </p:nvSpPr>
        <p:spPr>
          <a:xfrm>
            <a:off x="4707713" y="15350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2629" name="Google Shape;2629;p60"/>
          <p:cNvSpPr txBox="1">
            <a:spLocks noGrp="1"/>
          </p:cNvSpPr>
          <p:nvPr>
            <p:ph type="subTitle" idx="13"/>
          </p:nvPr>
        </p:nvSpPr>
        <p:spPr>
          <a:xfrm>
            <a:off x="5389754" y="1472842"/>
            <a:ext cx="2887200" cy="354600"/>
          </a:xfrm>
          <a:prstGeom prst="rect">
            <a:avLst/>
          </a:prstGeom>
        </p:spPr>
        <p:txBody>
          <a:bodyPr spcFirstLastPara="1" wrap="square" lIns="91425" tIns="0" rIns="91425" bIns="91425" anchor="t" anchorCtr="0">
            <a:noAutofit/>
          </a:bodyPr>
          <a:lstStyle/>
          <a:p>
            <a:pPr marL="0" indent="0">
              <a:spcAft>
                <a:spcPts val="1200"/>
              </a:spcAft>
            </a:pPr>
            <a:r>
              <a:rPr lang="fr-FR" sz="1600" dirty="0"/>
              <a:t>Analyse exploratoire</a:t>
            </a:r>
            <a:endParaRPr sz="1600" dirty="0"/>
          </a:p>
        </p:txBody>
      </p:sp>
      <p:sp>
        <p:nvSpPr>
          <p:cNvPr id="2630" name="Google Shape;2630;p60"/>
          <p:cNvSpPr txBox="1">
            <a:spLocks noGrp="1"/>
          </p:cNvSpPr>
          <p:nvPr>
            <p:ph type="subTitle" idx="14"/>
          </p:nvPr>
        </p:nvSpPr>
        <p:spPr>
          <a:xfrm>
            <a:off x="5529413" y="1736441"/>
            <a:ext cx="2349300" cy="547200"/>
          </a:xfrm>
          <a:prstGeom prst="rect">
            <a:avLst/>
          </a:prstGeom>
        </p:spPr>
        <p:txBody>
          <a:bodyPr spcFirstLastPara="1" wrap="square" lIns="91425" tIns="0" rIns="91425" bIns="91425" anchor="t" anchorCtr="0">
            <a:noAutofit/>
          </a:bodyPr>
          <a:lstStyle/>
          <a:p>
            <a:pPr marL="0" indent="0">
              <a:buClr>
                <a:schemeClr val="dk1"/>
              </a:buClr>
              <a:buSzPts val="1100"/>
            </a:pPr>
            <a:r>
              <a:rPr lang="fr-FR" sz="1200" dirty="0"/>
              <a:t>La visualisation des données pour identifier les relations entre les variables.</a:t>
            </a:r>
            <a:endParaRPr sz="1200" dirty="0"/>
          </a:p>
        </p:txBody>
      </p:sp>
      <p:sp>
        <p:nvSpPr>
          <p:cNvPr id="2631" name="Google Shape;2631;p60"/>
          <p:cNvSpPr txBox="1">
            <a:spLocks noGrp="1"/>
          </p:cNvSpPr>
          <p:nvPr>
            <p:ph type="title" idx="15"/>
          </p:nvPr>
        </p:nvSpPr>
        <p:spPr>
          <a:xfrm>
            <a:off x="4707713" y="25472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05</a:t>
            </a:r>
            <a:endParaRPr>
              <a:solidFill>
                <a:schemeClr val="dk1"/>
              </a:solidFill>
            </a:endParaRPr>
          </a:p>
        </p:txBody>
      </p:sp>
      <p:sp>
        <p:nvSpPr>
          <p:cNvPr id="2632" name="Google Shape;2632;p60"/>
          <p:cNvSpPr txBox="1">
            <a:spLocks noGrp="1"/>
          </p:cNvSpPr>
          <p:nvPr>
            <p:ph type="subTitle" idx="16"/>
          </p:nvPr>
        </p:nvSpPr>
        <p:spPr>
          <a:xfrm>
            <a:off x="5389754" y="2492121"/>
            <a:ext cx="3124885" cy="354600"/>
          </a:xfrm>
          <a:prstGeom prst="rect">
            <a:avLst/>
          </a:prstGeom>
        </p:spPr>
        <p:txBody>
          <a:bodyPr spcFirstLastPara="1" wrap="square" lIns="91425" tIns="0" rIns="91425" bIns="91425" anchor="t" anchorCtr="0">
            <a:noAutofit/>
          </a:bodyPr>
          <a:lstStyle/>
          <a:p>
            <a:pPr marL="0" lvl="0" indent="0">
              <a:spcAft>
                <a:spcPts val="1200"/>
              </a:spcAft>
            </a:pPr>
            <a:r>
              <a:rPr lang="fr-FR" sz="1600" dirty="0"/>
              <a:t>Entraînement des modèles</a:t>
            </a:r>
            <a:endParaRPr sz="1600" dirty="0"/>
          </a:p>
        </p:txBody>
      </p:sp>
      <p:sp>
        <p:nvSpPr>
          <p:cNvPr id="2633" name="Google Shape;2633;p60"/>
          <p:cNvSpPr txBox="1">
            <a:spLocks noGrp="1"/>
          </p:cNvSpPr>
          <p:nvPr>
            <p:ph type="subTitle" idx="17"/>
          </p:nvPr>
        </p:nvSpPr>
        <p:spPr>
          <a:xfrm>
            <a:off x="5529413" y="2818157"/>
            <a:ext cx="2349300" cy="547200"/>
          </a:xfrm>
          <a:prstGeom prst="rect">
            <a:avLst/>
          </a:prstGeom>
        </p:spPr>
        <p:txBody>
          <a:bodyPr spcFirstLastPara="1" wrap="square" lIns="91425" tIns="0" rIns="91425" bIns="91425" anchor="t" anchorCtr="0">
            <a:noAutofit/>
          </a:bodyPr>
          <a:lstStyle/>
          <a:p>
            <a:pPr marL="0" lvl="0" indent="0">
              <a:buClr>
                <a:schemeClr val="dk1"/>
              </a:buClr>
              <a:buSzPts val="1100"/>
            </a:pPr>
            <a:r>
              <a:rPr lang="fr-FR" sz="1200" dirty="0"/>
              <a:t>Le choix des modèles et la comparaison entre eux.</a:t>
            </a:r>
            <a:endParaRPr sz="1200" dirty="0"/>
          </a:p>
        </p:txBody>
      </p:sp>
      <p:sp>
        <p:nvSpPr>
          <p:cNvPr id="2634" name="Google Shape;2634;p60"/>
          <p:cNvSpPr txBox="1">
            <a:spLocks noGrp="1"/>
          </p:cNvSpPr>
          <p:nvPr>
            <p:ph type="title" idx="18"/>
          </p:nvPr>
        </p:nvSpPr>
        <p:spPr>
          <a:xfrm>
            <a:off x="4707713" y="355951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06</a:t>
            </a:r>
            <a:endParaRPr>
              <a:solidFill>
                <a:schemeClr val="dk1"/>
              </a:solidFill>
            </a:endParaRPr>
          </a:p>
        </p:txBody>
      </p:sp>
      <p:sp>
        <p:nvSpPr>
          <p:cNvPr id="2635" name="Google Shape;2635;p60"/>
          <p:cNvSpPr txBox="1">
            <a:spLocks noGrp="1"/>
          </p:cNvSpPr>
          <p:nvPr>
            <p:ph type="subTitle" idx="19"/>
          </p:nvPr>
        </p:nvSpPr>
        <p:spPr>
          <a:xfrm>
            <a:off x="5422792" y="3494528"/>
            <a:ext cx="3721208" cy="354600"/>
          </a:xfrm>
          <a:prstGeom prst="rect">
            <a:avLst/>
          </a:prstGeom>
        </p:spPr>
        <p:txBody>
          <a:bodyPr spcFirstLastPara="1" wrap="square" lIns="91425" tIns="0" rIns="91425" bIns="91425" anchor="t" anchorCtr="0">
            <a:noAutofit/>
          </a:bodyPr>
          <a:lstStyle/>
          <a:p>
            <a:pPr marL="0" lvl="0" indent="0">
              <a:spcAft>
                <a:spcPts val="1200"/>
              </a:spcAft>
            </a:pPr>
            <a:r>
              <a:rPr lang="fr-FR" sz="1600" dirty="0"/>
              <a:t>Le déploiement du modèle</a:t>
            </a:r>
            <a:endParaRPr sz="1600" dirty="0"/>
          </a:p>
        </p:txBody>
      </p:sp>
      <p:sp>
        <p:nvSpPr>
          <p:cNvPr id="2636" name="Google Shape;2636;p60"/>
          <p:cNvSpPr txBox="1">
            <a:spLocks noGrp="1"/>
          </p:cNvSpPr>
          <p:nvPr>
            <p:ph type="subTitle" idx="20"/>
          </p:nvPr>
        </p:nvSpPr>
        <p:spPr>
          <a:xfrm>
            <a:off x="5529412" y="3865990"/>
            <a:ext cx="2713189" cy="547200"/>
          </a:xfrm>
          <a:prstGeom prst="rect">
            <a:avLst/>
          </a:prstGeom>
        </p:spPr>
        <p:txBody>
          <a:bodyPr spcFirstLastPara="1" wrap="square" lIns="91425" tIns="0" rIns="91425" bIns="91425" anchor="t" anchorCtr="0">
            <a:noAutofit/>
          </a:bodyPr>
          <a:lstStyle/>
          <a:p>
            <a:pPr marL="0" lvl="0" indent="0">
              <a:buClr>
                <a:schemeClr val="dk1"/>
              </a:buClr>
              <a:buSzPts val="1100"/>
            </a:pPr>
            <a:r>
              <a:rPr lang="fr-FR" dirty="0"/>
              <a:t>Présentation du modèle choisi dans une application </a:t>
            </a:r>
            <a:r>
              <a:rPr lang="fr-FR" dirty="0" err="1"/>
              <a:t>web,la</a:t>
            </a:r>
            <a:r>
              <a:rPr lang="fr-FR" dirty="0"/>
              <a:t> prédiction de ESP de vie au Maroc (2023).</a:t>
            </a:r>
            <a:endParaRPr dirty="0"/>
          </a:p>
        </p:txBody>
      </p:sp>
      <p:grpSp>
        <p:nvGrpSpPr>
          <p:cNvPr id="2637" name="Google Shape;2637;p60"/>
          <p:cNvGrpSpPr/>
          <p:nvPr/>
        </p:nvGrpSpPr>
        <p:grpSpPr>
          <a:xfrm>
            <a:off x="7373796" y="524687"/>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2" name="Google Shape;2642;p6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0">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20"/>
                                        </p:tgtEl>
                                        <p:attrNameLst>
                                          <p:attrName>style.visibility</p:attrName>
                                        </p:attrNameLst>
                                      </p:cBhvr>
                                      <p:to>
                                        <p:strVal val="visible"/>
                                      </p:to>
                                    </p:set>
                                    <p:animEffect transition="in" filter="fade">
                                      <p:cBhvr>
                                        <p:cTn id="7" dur="1000"/>
                                        <p:tgtEl>
                                          <p:spTgt spid="2620"/>
                                        </p:tgtEl>
                                      </p:cBhvr>
                                    </p:animEffect>
                                  </p:childTnLst>
                                </p:cTn>
                              </p:par>
                              <p:par>
                                <p:cTn id="8" presetID="10" presetClass="entr" presetSubtype="0" fill="hold" nodeType="withEffect">
                                  <p:stCondLst>
                                    <p:cond delay="0"/>
                                  </p:stCondLst>
                                  <p:childTnLst>
                                    <p:set>
                                      <p:cBhvr>
                                        <p:cTn id="9" dur="1" fill="hold">
                                          <p:stCondLst>
                                            <p:cond delay="0"/>
                                          </p:stCondLst>
                                        </p:cTn>
                                        <p:tgtEl>
                                          <p:spTgt spid="2621"/>
                                        </p:tgtEl>
                                        <p:attrNameLst>
                                          <p:attrName>style.visibility</p:attrName>
                                        </p:attrNameLst>
                                      </p:cBhvr>
                                      <p:to>
                                        <p:strVal val="visible"/>
                                      </p:to>
                                    </p:set>
                                    <p:animEffect transition="in" filter="fade">
                                      <p:cBhvr>
                                        <p:cTn id="10" dur="1000"/>
                                        <p:tgtEl>
                                          <p:spTgt spid="2621"/>
                                        </p:tgtEl>
                                      </p:cBhvr>
                                    </p:animEffect>
                                  </p:childTnLst>
                                </p:cTn>
                              </p:par>
                              <p:par>
                                <p:cTn id="11" presetID="10" presetClass="entr" presetSubtype="0" fill="hold" nodeType="withEffect">
                                  <p:stCondLst>
                                    <p:cond delay="0"/>
                                  </p:stCondLst>
                                  <p:childTnLst>
                                    <p:set>
                                      <p:cBhvr>
                                        <p:cTn id="12" dur="1" fill="hold">
                                          <p:stCondLst>
                                            <p:cond delay="0"/>
                                          </p:stCondLst>
                                        </p:cTn>
                                        <p:tgtEl>
                                          <p:spTgt spid="2623"/>
                                        </p:tgtEl>
                                        <p:attrNameLst>
                                          <p:attrName>style.visibility</p:attrName>
                                        </p:attrNameLst>
                                      </p:cBhvr>
                                      <p:to>
                                        <p:strVal val="visible"/>
                                      </p:to>
                                    </p:set>
                                    <p:animEffect transition="in" filter="fade">
                                      <p:cBhvr>
                                        <p:cTn id="13" dur="1000"/>
                                        <p:tgtEl>
                                          <p:spTgt spid="2623"/>
                                        </p:tgtEl>
                                      </p:cBhvr>
                                    </p:animEffect>
                                  </p:childTnLst>
                                </p:cTn>
                              </p:par>
                              <p:par>
                                <p:cTn id="14" presetID="10" presetClass="entr" presetSubtype="0" fill="hold" nodeType="withEffect">
                                  <p:stCondLst>
                                    <p:cond delay="0"/>
                                  </p:stCondLst>
                                  <p:childTnLst>
                                    <p:set>
                                      <p:cBhvr>
                                        <p:cTn id="15" dur="1" fill="hold">
                                          <p:stCondLst>
                                            <p:cond delay="0"/>
                                          </p:stCondLst>
                                        </p:cTn>
                                        <p:tgtEl>
                                          <p:spTgt spid="2624"/>
                                        </p:tgtEl>
                                        <p:attrNameLst>
                                          <p:attrName>style.visibility</p:attrName>
                                        </p:attrNameLst>
                                      </p:cBhvr>
                                      <p:to>
                                        <p:strVal val="visible"/>
                                      </p:to>
                                    </p:set>
                                    <p:animEffect transition="in" filter="fade">
                                      <p:cBhvr>
                                        <p:cTn id="16" dur="1000"/>
                                        <p:tgtEl>
                                          <p:spTgt spid="2624"/>
                                        </p:tgtEl>
                                      </p:cBhvr>
                                    </p:animEffect>
                                  </p:childTnLst>
                                </p:cTn>
                              </p:par>
                              <p:par>
                                <p:cTn id="17" presetID="10" presetClass="entr" presetSubtype="0" fill="hold" nodeType="withEffect">
                                  <p:stCondLst>
                                    <p:cond delay="0"/>
                                  </p:stCondLst>
                                  <p:childTnLst>
                                    <p:set>
                                      <p:cBhvr>
                                        <p:cTn id="18" dur="1" fill="hold">
                                          <p:stCondLst>
                                            <p:cond delay="0"/>
                                          </p:stCondLst>
                                        </p:cTn>
                                        <p:tgtEl>
                                          <p:spTgt spid="2626"/>
                                        </p:tgtEl>
                                        <p:attrNameLst>
                                          <p:attrName>style.visibility</p:attrName>
                                        </p:attrNameLst>
                                      </p:cBhvr>
                                      <p:to>
                                        <p:strVal val="visible"/>
                                      </p:to>
                                    </p:set>
                                    <p:animEffect transition="in" filter="fade">
                                      <p:cBhvr>
                                        <p:cTn id="19" dur="1000"/>
                                        <p:tgtEl>
                                          <p:spTgt spid="2626"/>
                                        </p:tgtEl>
                                      </p:cBhvr>
                                    </p:animEffect>
                                  </p:childTnLst>
                                </p:cTn>
                              </p:par>
                              <p:par>
                                <p:cTn id="20" presetID="10" presetClass="entr" presetSubtype="0" fill="hold" nodeType="withEffect">
                                  <p:stCondLst>
                                    <p:cond delay="0"/>
                                  </p:stCondLst>
                                  <p:childTnLst>
                                    <p:set>
                                      <p:cBhvr>
                                        <p:cTn id="21" dur="1" fill="hold">
                                          <p:stCondLst>
                                            <p:cond delay="0"/>
                                          </p:stCondLst>
                                        </p:cTn>
                                        <p:tgtEl>
                                          <p:spTgt spid="2627"/>
                                        </p:tgtEl>
                                        <p:attrNameLst>
                                          <p:attrName>style.visibility</p:attrName>
                                        </p:attrNameLst>
                                      </p:cBhvr>
                                      <p:to>
                                        <p:strVal val="visible"/>
                                      </p:to>
                                    </p:set>
                                    <p:animEffect transition="in" filter="fade">
                                      <p:cBhvr>
                                        <p:cTn id="22" dur="1000"/>
                                        <p:tgtEl>
                                          <p:spTgt spid="2627"/>
                                        </p:tgtEl>
                                      </p:cBhvr>
                                    </p:animEffect>
                                  </p:childTnLst>
                                </p:cTn>
                              </p:par>
                              <p:par>
                                <p:cTn id="23" presetID="10" presetClass="entr" presetSubtype="0" fill="hold" nodeType="withEffect">
                                  <p:stCondLst>
                                    <p:cond delay="0"/>
                                  </p:stCondLst>
                                  <p:childTnLst>
                                    <p:set>
                                      <p:cBhvr>
                                        <p:cTn id="24" dur="1" fill="hold">
                                          <p:stCondLst>
                                            <p:cond delay="0"/>
                                          </p:stCondLst>
                                        </p:cTn>
                                        <p:tgtEl>
                                          <p:spTgt spid="2629"/>
                                        </p:tgtEl>
                                        <p:attrNameLst>
                                          <p:attrName>style.visibility</p:attrName>
                                        </p:attrNameLst>
                                      </p:cBhvr>
                                      <p:to>
                                        <p:strVal val="visible"/>
                                      </p:to>
                                    </p:set>
                                    <p:animEffect transition="in" filter="fade">
                                      <p:cBhvr>
                                        <p:cTn id="25" dur="1000"/>
                                        <p:tgtEl>
                                          <p:spTgt spid="2629"/>
                                        </p:tgtEl>
                                      </p:cBhvr>
                                    </p:animEffect>
                                  </p:childTnLst>
                                </p:cTn>
                              </p:par>
                              <p:par>
                                <p:cTn id="26" presetID="10" presetClass="entr" presetSubtype="0" fill="hold" nodeType="withEffect">
                                  <p:stCondLst>
                                    <p:cond delay="0"/>
                                  </p:stCondLst>
                                  <p:childTnLst>
                                    <p:set>
                                      <p:cBhvr>
                                        <p:cTn id="27" dur="1" fill="hold">
                                          <p:stCondLst>
                                            <p:cond delay="0"/>
                                          </p:stCondLst>
                                        </p:cTn>
                                        <p:tgtEl>
                                          <p:spTgt spid="2630"/>
                                        </p:tgtEl>
                                        <p:attrNameLst>
                                          <p:attrName>style.visibility</p:attrName>
                                        </p:attrNameLst>
                                      </p:cBhvr>
                                      <p:to>
                                        <p:strVal val="visible"/>
                                      </p:to>
                                    </p:set>
                                    <p:animEffect transition="in" filter="fade">
                                      <p:cBhvr>
                                        <p:cTn id="28" dur="1000"/>
                                        <p:tgtEl>
                                          <p:spTgt spid="2630"/>
                                        </p:tgtEl>
                                      </p:cBhvr>
                                    </p:animEffect>
                                  </p:childTnLst>
                                </p:cTn>
                              </p:par>
                              <p:par>
                                <p:cTn id="29" presetID="10" presetClass="entr" presetSubtype="0" fill="hold" nodeType="withEffect">
                                  <p:stCondLst>
                                    <p:cond delay="0"/>
                                  </p:stCondLst>
                                  <p:childTnLst>
                                    <p:set>
                                      <p:cBhvr>
                                        <p:cTn id="30" dur="1" fill="hold">
                                          <p:stCondLst>
                                            <p:cond delay="0"/>
                                          </p:stCondLst>
                                        </p:cTn>
                                        <p:tgtEl>
                                          <p:spTgt spid="2632"/>
                                        </p:tgtEl>
                                        <p:attrNameLst>
                                          <p:attrName>style.visibility</p:attrName>
                                        </p:attrNameLst>
                                      </p:cBhvr>
                                      <p:to>
                                        <p:strVal val="visible"/>
                                      </p:to>
                                    </p:set>
                                    <p:animEffect transition="in" filter="fade">
                                      <p:cBhvr>
                                        <p:cTn id="31" dur="1000"/>
                                        <p:tgtEl>
                                          <p:spTgt spid="2632"/>
                                        </p:tgtEl>
                                      </p:cBhvr>
                                    </p:animEffect>
                                  </p:childTnLst>
                                </p:cTn>
                              </p:par>
                              <p:par>
                                <p:cTn id="32" presetID="10" presetClass="entr" presetSubtype="0" fill="hold" nodeType="withEffect">
                                  <p:stCondLst>
                                    <p:cond delay="0"/>
                                  </p:stCondLst>
                                  <p:childTnLst>
                                    <p:set>
                                      <p:cBhvr>
                                        <p:cTn id="33" dur="1" fill="hold">
                                          <p:stCondLst>
                                            <p:cond delay="0"/>
                                          </p:stCondLst>
                                        </p:cTn>
                                        <p:tgtEl>
                                          <p:spTgt spid="2633"/>
                                        </p:tgtEl>
                                        <p:attrNameLst>
                                          <p:attrName>style.visibility</p:attrName>
                                        </p:attrNameLst>
                                      </p:cBhvr>
                                      <p:to>
                                        <p:strVal val="visible"/>
                                      </p:to>
                                    </p:set>
                                    <p:animEffect transition="in" filter="fade">
                                      <p:cBhvr>
                                        <p:cTn id="34" dur="1000"/>
                                        <p:tgtEl>
                                          <p:spTgt spid="2633"/>
                                        </p:tgtEl>
                                      </p:cBhvr>
                                    </p:animEffect>
                                  </p:childTnLst>
                                </p:cTn>
                              </p:par>
                              <p:par>
                                <p:cTn id="35" presetID="10" presetClass="entr" presetSubtype="0" fill="hold" nodeType="withEffect">
                                  <p:stCondLst>
                                    <p:cond delay="0"/>
                                  </p:stCondLst>
                                  <p:childTnLst>
                                    <p:set>
                                      <p:cBhvr>
                                        <p:cTn id="36" dur="1" fill="hold">
                                          <p:stCondLst>
                                            <p:cond delay="0"/>
                                          </p:stCondLst>
                                        </p:cTn>
                                        <p:tgtEl>
                                          <p:spTgt spid="2635"/>
                                        </p:tgtEl>
                                        <p:attrNameLst>
                                          <p:attrName>style.visibility</p:attrName>
                                        </p:attrNameLst>
                                      </p:cBhvr>
                                      <p:to>
                                        <p:strVal val="visible"/>
                                      </p:to>
                                    </p:set>
                                    <p:animEffect transition="in" filter="fade">
                                      <p:cBhvr>
                                        <p:cTn id="37" dur="1000"/>
                                        <p:tgtEl>
                                          <p:spTgt spid="2635"/>
                                        </p:tgtEl>
                                      </p:cBhvr>
                                    </p:animEffect>
                                  </p:childTnLst>
                                </p:cTn>
                              </p:par>
                              <p:par>
                                <p:cTn id="38" presetID="10" presetClass="entr" presetSubtype="0" fill="hold" nodeType="withEffect">
                                  <p:stCondLst>
                                    <p:cond delay="0"/>
                                  </p:stCondLst>
                                  <p:childTnLst>
                                    <p:set>
                                      <p:cBhvr>
                                        <p:cTn id="39" dur="1" fill="hold">
                                          <p:stCondLst>
                                            <p:cond delay="0"/>
                                          </p:stCondLst>
                                        </p:cTn>
                                        <p:tgtEl>
                                          <p:spTgt spid="2636"/>
                                        </p:tgtEl>
                                        <p:attrNameLst>
                                          <p:attrName>style.visibility</p:attrName>
                                        </p:attrNameLst>
                                      </p:cBhvr>
                                      <p:to>
                                        <p:strVal val="visible"/>
                                      </p:to>
                                    </p:set>
                                    <p:animEffect transition="in" filter="fade">
                                      <p:cBhvr>
                                        <p:cTn id="40" dur="1000"/>
                                        <p:tgtEl>
                                          <p:spTgt spid="2636"/>
                                        </p:tgtEl>
                                      </p:cBhvr>
                                    </p:animEffect>
                                  </p:childTnLst>
                                </p:cTn>
                              </p:par>
                              <p:par>
                                <p:cTn id="41" presetID="23" presetClass="entr" presetSubtype="16" fill="hold" nodeType="withEffect">
                                  <p:stCondLst>
                                    <p:cond delay="0"/>
                                  </p:stCondLst>
                                  <p:childTnLst>
                                    <p:set>
                                      <p:cBhvr>
                                        <p:cTn id="42" dur="1" fill="hold">
                                          <p:stCondLst>
                                            <p:cond delay="0"/>
                                          </p:stCondLst>
                                        </p:cTn>
                                        <p:tgtEl>
                                          <p:spTgt spid="2612"/>
                                        </p:tgtEl>
                                        <p:attrNameLst>
                                          <p:attrName>style.visibility</p:attrName>
                                        </p:attrNameLst>
                                      </p:cBhvr>
                                      <p:to>
                                        <p:strVal val="visible"/>
                                      </p:to>
                                    </p:set>
                                    <p:anim calcmode="lin" valueType="num">
                                      <p:cBhvr additive="base">
                                        <p:cTn id="43" dur="1000"/>
                                        <p:tgtEl>
                                          <p:spTgt spid="2612"/>
                                        </p:tgtEl>
                                        <p:attrNameLst>
                                          <p:attrName>ppt_w</p:attrName>
                                        </p:attrNameLst>
                                      </p:cBhvr>
                                      <p:tavLst>
                                        <p:tav tm="0">
                                          <p:val>
                                            <p:strVal val="0"/>
                                          </p:val>
                                        </p:tav>
                                        <p:tav tm="100000">
                                          <p:val>
                                            <p:strVal val="#ppt_w"/>
                                          </p:val>
                                        </p:tav>
                                      </p:tavLst>
                                    </p:anim>
                                    <p:anim calcmode="lin" valueType="num">
                                      <p:cBhvr additive="base">
                                        <p:cTn id="44" dur="1000"/>
                                        <p:tgtEl>
                                          <p:spTgt spid="2612"/>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2613"/>
                                        </p:tgtEl>
                                        <p:attrNameLst>
                                          <p:attrName>style.visibility</p:attrName>
                                        </p:attrNameLst>
                                      </p:cBhvr>
                                      <p:to>
                                        <p:strVal val="visible"/>
                                      </p:to>
                                    </p:set>
                                    <p:anim calcmode="lin" valueType="num">
                                      <p:cBhvr additive="base">
                                        <p:cTn id="47" dur="1000"/>
                                        <p:tgtEl>
                                          <p:spTgt spid="2613"/>
                                        </p:tgtEl>
                                        <p:attrNameLst>
                                          <p:attrName>ppt_w</p:attrName>
                                        </p:attrNameLst>
                                      </p:cBhvr>
                                      <p:tavLst>
                                        <p:tav tm="0">
                                          <p:val>
                                            <p:strVal val="0"/>
                                          </p:val>
                                        </p:tav>
                                        <p:tav tm="100000">
                                          <p:val>
                                            <p:strVal val="#ppt_w"/>
                                          </p:val>
                                        </p:tav>
                                      </p:tavLst>
                                    </p:anim>
                                    <p:anim calcmode="lin" valueType="num">
                                      <p:cBhvr additive="base">
                                        <p:cTn id="48" dur="1000"/>
                                        <p:tgtEl>
                                          <p:spTgt spid="2613"/>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2614"/>
                                        </p:tgtEl>
                                        <p:attrNameLst>
                                          <p:attrName>style.visibility</p:attrName>
                                        </p:attrNameLst>
                                      </p:cBhvr>
                                      <p:to>
                                        <p:strVal val="visible"/>
                                      </p:to>
                                    </p:set>
                                    <p:anim calcmode="lin" valueType="num">
                                      <p:cBhvr additive="base">
                                        <p:cTn id="51" dur="1000"/>
                                        <p:tgtEl>
                                          <p:spTgt spid="2614"/>
                                        </p:tgtEl>
                                        <p:attrNameLst>
                                          <p:attrName>ppt_w</p:attrName>
                                        </p:attrNameLst>
                                      </p:cBhvr>
                                      <p:tavLst>
                                        <p:tav tm="0">
                                          <p:val>
                                            <p:strVal val="0"/>
                                          </p:val>
                                        </p:tav>
                                        <p:tav tm="100000">
                                          <p:val>
                                            <p:strVal val="#ppt_w"/>
                                          </p:val>
                                        </p:tav>
                                      </p:tavLst>
                                    </p:anim>
                                    <p:anim calcmode="lin" valueType="num">
                                      <p:cBhvr additive="base">
                                        <p:cTn id="52" dur="1000"/>
                                        <p:tgtEl>
                                          <p:spTgt spid="2614"/>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2615"/>
                                        </p:tgtEl>
                                        <p:attrNameLst>
                                          <p:attrName>style.visibility</p:attrName>
                                        </p:attrNameLst>
                                      </p:cBhvr>
                                      <p:to>
                                        <p:strVal val="visible"/>
                                      </p:to>
                                    </p:set>
                                    <p:anim calcmode="lin" valueType="num">
                                      <p:cBhvr additive="base">
                                        <p:cTn id="55" dur="1000"/>
                                        <p:tgtEl>
                                          <p:spTgt spid="2615"/>
                                        </p:tgtEl>
                                        <p:attrNameLst>
                                          <p:attrName>ppt_w</p:attrName>
                                        </p:attrNameLst>
                                      </p:cBhvr>
                                      <p:tavLst>
                                        <p:tav tm="0">
                                          <p:val>
                                            <p:strVal val="0"/>
                                          </p:val>
                                        </p:tav>
                                        <p:tav tm="100000">
                                          <p:val>
                                            <p:strVal val="#ppt_w"/>
                                          </p:val>
                                        </p:tav>
                                      </p:tavLst>
                                    </p:anim>
                                    <p:anim calcmode="lin" valueType="num">
                                      <p:cBhvr additive="base">
                                        <p:cTn id="56" dur="1000"/>
                                        <p:tgtEl>
                                          <p:spTgt spid="2615"/>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2617"/>
                                        </p:tgtEl>
                                        <p:attrNameLst>
                                          <p:attrName>style.visibility</p:attrName>
                                        </p:attrNameLst>
                                      </p:cBhvr>
                                      <p:to>
                                        <p:strVal val="visible"/>
                                      </p:to>
                                    </p:set>
                                    <p:anim calcmode="lin" valueType="num">
                                      <p:cBhvr additive="base">
                                        <p:cTn id="59" dur="1000"/>
                                        <p:tgtEl>
                                          <p:spTgt spid="2617"/>
                                        </p:tgtEl>
                                        <p:attrNameLst>
                                          <p:attrName>ppt_w</p:attrName>
                                        </p:attrNameLst>
                                      </p:cBhvr>
                                      <p:tavLst>
                                        <p:tav tm="0">
                                          <p:val>
                                            <p:strVal val="0"/>
                                          </p:val>
                                        </p:tav>
                                        <p:tav tm="100000">
                                          <p:val>
                                            <p:strVal val="#ppt_w"/>
                                          </p:val>
                                        </p:tav>
                                      </p:tavLst>
                                    </p:anim>
                                    <p:anim calcmode="lin" valueType="num">
                                      <p:cBhvr additive="base">
                                        <p:cTn id="60" dur="1000"/>
                                        <p:tgtEl>
                                          <p:spTgt spid="2617"/>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2616"/>
                                        </p:tgtEl>
                                        <p:attrNameLst>
                                          <p:attrName>style.visibility</p:attrName>
                                        </p:attrNameLst>
                                      </p:cBhvr>
                                      <p:to>
                                        <p:strVal val="visible"/>
                                      </p:to>
                                    </p:set>
                                    <p:anim calcmode="lin" valueType="num">
                                      <p:cBhvr additive="base">
                                        <p:cTn id="63" dur="1000"/>
                                        <p:tgtEl>
                                          <p:spTgt spid="2616"/>
                                        </p:tgtEl>
                                        <p:attrNameLst>
                                          <p:attrName>ppt_w</p:attrName>
                                        </p:attrNameLst>
                                      </p:cBhvr>
                                      <p:tavLst>
                                        <p:tav tm="0">
                                          <p:val>
                                            <p:strVal val="0"/>
                                          </p:val>
                                        </p:tav>
                                        <p:tav tm="100000">
                                          <p:val>
                                            <p:strVal val="#ppt_w"/>
                                          </p:val>
                                        </p:tav>
                                      </p:tavLst>
                                    </p:anim>
                                    <p:anim calcmode="lin" valueType="num">
                                      <p:cBhvr additive="base">
                                        <p:cTn id="64" dur="1000"/>
                                        <p:tgtEl>
                                          <p:spTgt spid="2616"/>
                                        </p:tgtEl>
                                        <p:attrNameLst>
                                          <p:attrName>ppt_h</p:attrName>
                                        </p:attrNameLst>
                                      </p:cBhvr>
                                      <p:tavLst>
                                        <p:tav tm="0">
                                          <p:val>
                                            <p:strVal val="0"/>
                                          </p:val>
                                        </p:tav>
                                        <p:tav tm="100000">
                                          <p:val>
                                            <p:strVal val="#ppt_h"/>
                                          </p:val>
                                        </p:tav>
                                      </p:tavLst>
                                    </p:anim>
                                  </p:childTnLst>
                                </p:cTn>
                              </p:par>
                              <p:par>
                                <p:cTn id="65" presetID="10" presetClass="entr" presetSubtype="0" fill="hold" nodeType="withEffect">
                                  <p:stCondLst>
                                    <p:cond delay="0"/>
                                  </p:stCondLst>
                                  <p:childTnLst>
                                    <p:set>
                                      <p:cBhvr>
                                        <p:cTn id="66" dur="1" fill="hold">
                                          <p:stCondLst>
                                            <p:cond delay="0"/>
                                          </p:stCondLst>
                                        </p:cTn>
                                        <p:tgtEl>
                                          <p:spTgt spid="2619"/>
                                        </p:tgtEl>
                                        <p:attrNameLst>
                                          <p:attrName>style.visibility</p:attrName>
                                        </p:attrNameLst>
                                      </p:cBhvr>
                                      <p:to>
                                        <p:strVal val="visible"/>
                                      </p:to>
                                    </p:set>
                                    <p:animEffect transition="in" filter="fade">
                                      <p:cBhvr>
                                        <p:cTn id="67" dur="1000"/>
                                        <p:tgtEl>
                                          <p:spTgt spid="2619"/>
                                        </p:tgtEl>
                                      </p:cBhvr>
                                    </p:animEffect>
                                  </p:childTnLst>
                                </p:cTn>
                              </p:par>
                              <p:par>
                                <p:cTn id="68" presetID="10" presetClass="entr" presetSubtype="0" fill="hold" nodeType="withEffect">
                                  <p:stCondLst>
                                    <p:cond delay="0"/>
                                  </p:stCondLst>
                                  <p:childTnLst>
                                    <p:set>
                                      <p:cBhvr>
                                        <p:cTn id="69" dur="1" fill="hold">
                                          <p:stCondLst>
                                            <p:cond delay="0"/>
                                          </p:stCondLst>
                                        </p:cTn>
                                        <p:tgtEl>
                                          <p:spTgt spid="2622"/>
                                        </p:tgtEl>
                                        <p:attrNameLst>
                                          <p:attrName>style.visibility</p:attrName>
                                        </p:attrNameLst>
                                      </p:cBhvr>
                                      <p:to>
                                        <p:strVal val="visible"/>
                                      </p:to>
                                    </p:set>
                                    <p:animEffect transition="in" filter="fade">
                                      <p:cBhvr>
                                        <p:cTn id="70" dur="1000"/>
                                        <p:tgtEl>
                                          <p:spTgt spid="2622"/>
                                        </p:tgtEl>
                                      </p:cBhvr>
                                    </p:animEffect>
                                  </p:childTnLst>
                                </p:cTn>
                              </p:par>
                              <p:par>
                                <p:cTn id="71" presetID="10" presetClass="entr" presetSubtype="0" fill="hold" nodeType="withEffect">
                                  <p:stCondLst>
                                    <p:cond delay="0"/>
                                  </p:stCondLst>
                                  <p:childTnLst>
                                    <p:set>
                                      <p:cBhvr>
                                        <p:cTn id="72" dur="1" fill="hold">
                                          <p:stCondLst>
                                            <p:cond delay="0"/>
                                          </p:stCondLst>
                                        </p:cTn>
                                        <p:tgtEl>
                                          <p:spTgt spid="2625"/>
                                        </p:tgtEl>
                                        <p:attrNameLst>
                                          <p:attrName>style.visibility</p:attrName>
                                        </p:attrNameLst>
                                      </p:cBhvr>
                                      <p:to>
                                        <p:strVal val="visible"/>
                                      </p:to>
                                    </p:set>
                                    <p:animEffect transition="in" filter="fade">
                                      <p:cBhvr>
                                        <p:cTn id="73" dur="1000"/>
                                        <p:tgtEl>
                                          <p:spTgt spid="2625"/>
                                        </p:tgtEl>
                                      </p:cBhvr>
                                    </p:animEffect>
                                  </p:childTnLst>
                                </p:cTn>
                              </p:par>
                              <p:par>
                                <p:cTn id="74" presetID="10" presetClass="entr" presetSubtype="0" fill="hold" nodeType="withEffect">
                                  <p:stCondLst>
                                    <p:cond delay="0"/>
                                  </p:stCondLst>
                                  <p:childTnLst>
                                    <p:set>
                                      <p:cBhvr>
                                        <p:cTn id="75" dur="1" fill="hold">
                                          <p:stCondLst>
                                            <p:cond delay="0"/>
                                          </p:stCondLst>
                                        </p:cTn>
                                        <p:tgtEl>
                                          <p:spTgt spid="2628"/>
                                        </p:tgtEl>
                                        <p:attrNameLst>
                                          <p:attrName>style.visibility</p:attrName>
                                        </p:attrNameLst>
                                      </p:cBhvr>
                                      <p:to>
                                        <p:strVal val="visible"/>
                                      </p:to>
                                    </p:set>
                                    <p:animEffect transition="in" filter="fade">
                                      <p:cBhvr>
                                        <p:cTn id="76" dur="1000"/>
                                        <p:tgtEl>
                                          <p:spTgt spid="2628"/>
                                        </p:tgtEl>
                                      </p:cBhvr>
                                    </p:animEffect>
                                  </p:childTnLst>
                                </p:cTn>
                              </p:par>
                              <p:par>
                                <p:cTn id="77" presetID="10" presetClass="entr" presetSubtype="0" fill="hold" nodeType="withEffect">
                                  <p:stCondLst>
                                    <p:cond delay="0"/>
                                  </p:stCondLst>
                                  <p:childTnLst>
                                    <p:set>
                                      <p:cBhvr>
                                        <p:cTn id="78" dur="1" fill="hold">
                                          <p:stCondLst>
                                            <p:cond delay="0"/>
                                          </p:stCondLst>
                                        </p:cTn>
                                        <p:tgtEl>
                                          <p:spTgt spid="2631"/>
                                        </p:tgtEl>
                                        <p:attrNameLst>
                                          <p:attrName>style.visibility</p:attrName>
                                        </p:attrNameLst>
                                      </p:cBhvr>
                                      <p:to>
                                        <p:strVal val="visible"/>
                                      </p:to>
                                    </p:set>
                                    <p:animEffect transition="in" filter="fade">
                                      <p:cBhvr>
                                        <p:cTn id="79" dur="1000"/>
                                        <p:tgtEl>
                                          <p:spTgt spid="2631"/>
                                        </p:tgtEl>
                                      </p:cBhvr>
                                    </p:animEffect>
                                  </p:childTnLst>
                                </p:cTn>
                              </p:par>
                              <p:par>
                                <p:cTn id="80" presetID="10" presetClass="entr" presetSubtype="0" fill="hold" nodeType="withEffect">
                                  <p:stCondLst>
                                    <p:cond delay="0"/>
                                  </p:stCondLst>
                                  <p:childTnLst>
                                    <p:set>
                                      <p:cBhvr>
                                        <p:cTn id="81" dur="1" fill="hold">
                                          <p:stCondLst>
                                            <p:cond delay="0"/>
                                          </p:stCondLst>
                                        </p:cTn>
                                        <p:tgtEl>
                                          <p:spTgt spid="2634"/>
                                        </p:tgtEl>
                                        <p:attrNameLst>
                                          <p:attrName>style.visibility</p:attrName>
                                        </p:attrNameLst>
                                      </p:cBhvr>
                                      <p:to>
                                        <p:strVal val="visible"/>
                                      </p:to>
                                    </p:set>
                                    <p:animEffect transition="in" filter="fade">
                                      <p:cBhvr>
                                        <p:cTn id="82" dur="1000"/>
                                        <p:tgtEl>
                                          <p:spTgt spid="2634"/>
                                        </p:tgtEl>
                                      </p:cBhvr>
                                    </p:animEffect>
                                  </p:childTnLst>
                                </p:cTn>
                              </p:par>
                              <p:par>
                                <p:cTn id="83" presetID="2" presetClass="entr" presetSubtype="8" fill="hold" nodeType="withEffect">
                                  <p:stCondLst>
                                    <p:cond delay="0"/>
                                  </p:stCondLst>
                                  <p:childTnLst>
                                    <p:set>
                                      <p:cBhvr>
                                        <p:cTn id="84" dur="1" fill="hold">
                                          <p:stCondLst>
                                            <p:cond delay="0"/>
                                          </p:stCondLst>
                                        </p:cTn>
                                        <p:tgtEl>
                                          <p:spTgt spid="2618"/>
                                        </p:tgtEl>
                                        <p:attrNameLst>
                                          <p:attrName>style.visibility</p:attrName>
                                        </p:attrNameLst>
                                      </p:cBhvr>
                                      <p:to>
                                        <p:strVal val="visible"/>
                                      </p:to>
                                    </p:set>
                                    <p:anim calcmode="lin" valueType="num">
                                      <p:cBhvr additive="base">
                                        <p:cTn id="85" dur="1000"/>
                                        <p:tgtEl>
                                          <p:spTgt spid="2618"/>
                                        </p:tgtEl>
                                        <p:attrNameLst>
                                          <p:attrName>ppt_x</p:attrName>
                                        </p:attrNameLst>
                                      </p:cBhvr>
                                      <p:tavLst>
                                        <p:tav tm="0">
                                          <p:val>
                                            <p:strVal val="#ppt_x-1"/>
                                          </p:val>
                                        </p:tav>
                                        <p:tav tm="100000">
                                          <p:val>
                                            <p:strVal val="#ppt_x"/>
                                          </p:val>
                                        </p:tav>
                                      </p:tavLst>
                                    </p:anim>
                                  </p:childTnLst>
                                </p:cTn>
                              </p:par>
                              <p:par>
                                <p:cTn id="86" presetID="10" presetClass="entr" presetSubtype="0" fill="hold" nodeType="withEffect">
                                  <p:stCondLst>
                                    <p:cond delay="0"/>
                                  </p:stCondLst>
                                  <p:childTnLst>
                                    <p:set>
                                      <p:cBhvr>
                                        <p:cTn id="87" dur="1" fill="hold">
                                          <p:stCondLst>
                                            <p:cond delay="0"/>
                                          </p:stCondLst>
                                        </p:cTn>
                                        <p:tgtEl>
                                          <p:spTgt spid="2642"/>
                                        </p:tgtEl>
                                        <p:attrNameLst>
                                          <p:attrName>style.visibility</p:attrName>
                                        </p:attrNameLst>
                                      </p:cBhvr>
                                      <p:to>
                                        <p:strVal val="visible"/>
                                      </p:to>
                                    </p:set>
                                    <p:animEffect transition="in" filter="fade">
                                      <p:cBhvr>
                                        <p:cTn id="88" dur="1000"/>
                                        <p:tgtEl>
                                          <p:spTgt spid="2642"/>
                                        </p:tgtEl>
                                      </p:cBhvr>
                                    </p:animEffect>
                                  </p:childTnLst>
                                </p:cTn>
                              </p:par>
                              <p:par>
                                <p:cTn id="89" presetID="10" presetClass="entr" presetSubtype="0" fill="hold" nodeType="withEffect">
                                  <p:stCondLst>
                                    <p:cond delay="0"/>
                                  </p:stCondLst>
                                  <p:childTnLst>
                                    <p:set>
                                      <p:cBhvr>
                                        <p:cTn id="90" dur="1" fill="hold">
                                          <p:stCondLst>
                                            <p:cond delay="0"/>
                                          </p:stCondLst>
                                        </p:cTn>
                                        <p:tgtEl>
                                          <p:spTgt spid="2643"/>
                                        </p:tgtEl>
                                        <p:attrNameLst>
                                          <p:attrName>style.visibility</p:attrName>
                                        </p:attrNameLst>
                                      </p:cBhvr>
                                      <p:to>
                                        <p:strVal val="visible"/>
                                      </p:to>
                                    </p:set>
                                    <p:animEffect transition="in" filter="fade">
                                      <p:cBhvr>
                                        <p:cTn id="91" dur="1000"/>
                                        <p:tgtEl>
                                          <p:spTgt spid="2643"/>
                                        </p:tgtEl>
                                      </p:cBhvr>
                                    </p:animEffect>
                                  </p:childTnLst>
                                </p:cTn>
                              </p:par>
                              <p:par>
                                <p:cTn id="92" presetID="10" presetClass="entr" presetSubtype="0" fill="hold" nodeType="withEffect">
                                  <p:stCondLst>
                                    <p:cond delay="0"/>
                                  </p:stCondLst>
                                  <p:childTnLst>
                                    <p:set>
                                      <p:cBhvr>
                                        <p:cTn id="93" dur="1" fill="hold">
                                          <p:stCondLst>
                                            <p:cond delay="0"/>
                                          </p:stCondLst>
                                        </p:cTn>
                                        <p:tgtEl>
                                          <p:spTgt spid="2644"/>
                                        </p:tgtEl>
                                        <p:attrNameLst>
                                          <p:attrName>style.visibility</p:attrName>
                                        </p:attrNameLst>
                                      </p:cBhvr>
                                      <p:to>
                                        <p:strVal val="visible"/>
                                      </p:to>
                                    </p:set>
                                    <p:animEffect transition="in" filter="fade">
                                      <p:cBhvr>
                                        <p:cTn id="94" dur="1000"/>
                                        <p:tgtEl>
                                          <p:spTgt spid="2644"/>
                                        </p:tgtEl>
                                      </p:cBhvr>
                                    </p:animEffect>
                                  </p:childTnLst>
                                </p:cTn>
                              </p:par>
                              <p:par>
                                <p:cTn id="95" presetID="10" presetClass="entr" presetSubtype="0" fill="hold" nodeType="withEffect">
                                  <p:stCondLst>
                                    <p:cond delay="0"/>
                                  </p:stCondLst>
                                  <p:childTnLst>
                                    <p:set>
                                      <p:cBhvr>
                                        <p:cTn id="96" dur="1" fill="hold">
                                          <p:stCondLst>
                                            <p:cond delay="0"/>
                                          </p:stCondLst>
                                        </p:cTn>
                                        <p:tgtEl>
                                          <p:spTgt spid="2645"/>
                                        </p:tgtEl>
                                        <p:attrNameLst>
                                          <p:attrName>style.visibility</p:attrName>
                                        </p:attrNameLst>
                                      </p:cBhvr>
                                      <p:to>
                                        <p:strVal val="visible"/>
                                      </p:to>
                                    </p:set>
                                    <p:animEffect transition="in" filter="fade">
                                      <p:cBhvr>
                                        <p:cTn id="97" dur="1000"/>
                                        <p:tgtEl>
                                          <p:spTgt spid="2645"/>
                                        </p:tgtEl>
                                      </p:cBhvr>
                                    </p:animEffect>
                                  </p:childTnLst>
                                </p:cTn>
                              </p:par>
                              <p:par>
                                <p:cTn id="98" presetID="10" presetClass="entr" presetSubtype="0" fill="hold" nodeType="withEffect">
                                  <p:stCondLst>
                                    <p:cond delay="0"/>
                                  </p:stCondLst>
                                  <p:childTnLst>
                                    <p:set>
                                      <p:cBhvr>
                                        <p:cTn id="99" dur="1" fill="hold">
                                          <p:stCondLst>
                                            <p:cond delay="0"/>
                                          </p:stCondLst>
                                        </p:cTn>
                                        <p:tgtEl>
                                          <p:spTgt spid="2646"/>
                                        </p:tgtEl>
                                        <p:attrNameLst>
                                          <p:attrName>style.visibility</p:attrName>
                                        </p:attrNameLst>
                                      </p:cBhvr>
                                      <p:to>
                                        <p:strVal val="visible"/>
                                      </p:to>
                                    </p:set>
                                    <p:animEffect transition="in" filter="fade">
                                      <p:cBhvr>
                                        <p:cTn id="100" dur="1000"/>
                                        <p:tgtEl>
                                          <p:spTgt spid="2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89"/>
          <p:cNvSpPr txBox="1">
            <a:spLocks noGrp="1"/>
          </p:cNvSpPr>
          <p:nvPr>
            <p:ph type="title"/>
          </p:nvPr>
        </p:nvSpPr>
        <p:spPr>
          <a:xfrm>
            <a:off x="1962859" y="683186"/>
            <a:ext cx="6265542" cy="347356"/>
          </a:xfrm>
          <a:prstGeom prst="rect">
            <a:avLst/>
          </a:prstGeom>
        </p:spPr>
        <p:txBody>
          <a:bodyPr spcFirstLastPara="1" wrap="square" lIns="91425" tIns="0" rIns="91425" bIns="91425" anchor="t" anchorCtr="0">
            <a:noAutofit/>
          </a:bodyPr>
          <a:lstStyle/>
          <a:p>
            <a:pPr marL="0" lvl="0" indent="0">
              <a:spcAft>
                <a:spcPts val="1200"/>
              </a:spcAft>
            </a:pPr>
            <a:r>
              <a:rPr lang="fr-FR" sz="1600" dirty="0"/>
              <a:t>Le </a:t>
            </a:r>
            <a:r>
              <a:rPr lang="fr-FR" sz="1600" dirty="0" err="1"/>
              <a:t>taritements</a:t>
            </a:r>
            <a:r>
              <a:rPr lang="fr-FR" sz="1600" dirty="0"/>
              <a:t> des valeurs manquantes</a:t>
            </a:r>
          </a:p>
        </p:txBody>
      </p:sp>
      <p:cxnSp>
        <p:nvCxnSpPr>
          <p:cNvPr id="3669" name="Google Shape;3669;p89"/>
          <p:cNvCxnSpPr/>
          <p:nvPr/>
        </p:nvCxnSpPr>
        <p:spPr>
          <a:xfrm>
            <a:off x="2006049" y="1030542"/>
            <a:ext cx="5742900" cy="0"/>
          </a:xfrm>
          <a:prstGeom prst="straightConnector1">
            <a:avLst/>
          </a:prstGeom>
          <a:noFill/>
          <a:ln w="9525" cap="flat" cmpd="sng">
            <a:solidFill>
              <a:schemeClr val="lt1"/>
            </a:solidFill>
            <a:prstDash val="solid"/>
            <a:round/>
            <a:headEnd type="none" w="med" len="med"/>
            <a:tailEnd type="none" w="med" len="med"/>
          </a:ln>
        </p:spPr>
      </p:cxnSp>
      <p:sp>
        <p:nvSpPr>
          <p:cNvPr id="3670" name="Google Shape;3670;p89"/>
          <p:cNvSpPr/>
          <p:nvPr/>
        </p:nvSpPr>
        <p:spPr>
          <a:xfrm flipH="1">
            <a:off x="7065361" y="346944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89"/>
          <p:cNvGrpSpPr/>
          <p:nvPr/>
        </p:nvGrpSpPr>
        <p:grpSpPr>
          <a:xfrm flipH="1">
            <a:off x="8276954" y="454410"/>
            <a:ext cx="793256" cy="182899"/>
            <a:chOff x="2685575" y="2835950"/>
            <a:chExt cx="433000" cy="99825"/>
          </a:xfrm>
        </p:grpSpPr>
        <p:sp>
          <p:nvSpPr>
            <p:cNvPr id="3672" name="Google Shape;3672;p8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9"/>
          <p:cNvGrpSpPr/>
          <p:nvPr/>
        </p:nvGrpSpPr>
        <p:grpSpPr>
          <a:xfrm flipH="1">
            <a:off x="6181013" y="-1308553"/>
            <a:ext cx="2019176" cy="2019176"/>
            <a:chOff x="1943325" y="-220375"/>
            <a:chExt cx="1298672" cy="1298672"/>
          </a:xfrm>
        </p:grpSpPr>
        <p:sp>
          <p:nvSpPr>
            <p:cNvPr id="3677" name="Google Shape;3677;p8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5" name="Google Shape;3725;p89"/>
          <p:cNvPicPr preferRelativeResize="0"/>
          <p:nvPr/>
        </p:nvPicPr>
        <p:blipFill>
          <a:blip r:embed="rId3">
            <a:alphaModFix/>
          </a:blip>
          <a:stretch>
            <a:fillRect/>
          </a:stretch>
        </p:blipFill>
        <p:spPr>
          <a:xfrm flipH="1">
            <a:off x="-477236" y="-955750"/>
            <a:ext cx="2527512" cy="2681250"/>
          </a:xfrm>
          <a:prstGeom prst="rect">
            <a:avLst/>
          </a:prstGeom>
          <a:noFill/>
          <a:ln>
            <a:noFill/>
          </a:ln>
        </p:spPr>
      </p:pic>
      <p:sp>
        <p:nvSpPr>
          <p:cNvPr id="3726" name="Google Shape;3726;p89"/>
          <p:cNvSpPr/>
          <p:nvPr/>
        </p:nvSpPr>
        <p:spPr>
          <a:xfrm flipH="1">
            <a:off x="505591" y="27170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AAC1AFDF-CE57-9063-5163-EF0AAC735CE0}"/>
              </a:ext>
            </a:extLst>
          </p:cNvPr>
          <p:cNvSpPr txBox="1"/>
          <p:nvPr/>
        </p:nvSpPr>
        <p:spPr>
          <a:xfrm>
            <a:off x="1575690" y="1432722"/>
            <a:ext cx="6814571" cy="369332"/>
          </a:xfrm>
          <a:prstGeom prst="rect">
            <a:avLst/>
          </a:prstGeom>
          <a:noFill/>
        </p:spPr>
        <p:txBody>
          <a:bodyPr wrap="square" rtlCol="0">
            <a:spAutoFit/>
          </a:bodyPr>
          <a:lstStyle/>
          <a:p>
            <a:r>
              <a:rPr lang="fr-FR" dirty="0">
                <a:solidFill>
                  <a:schemeClr val="bg1"/>
                </a:solidFill>
              </a:rPr>
              <a:t>1-</a:t>
            </a:r>
            <a:r>
              <a:rPr lang="fr-FR" sz="1800" dirty="0">
                <a:solidFill>
                  <a:schemeClr val="bg1"/>
                </a:solidFill>
                <a:effectLst/>
                <a:latin typeface="Calibri" panose="020F0502020204030204" pitchFamily="34" charset="0"/>
                <a:ea typeface="Georgia" panose="02040502050405020303" pitchFamily="18" charset="0"/>
              </a:rPr>
              <a:t>traiter les valeurs manquantes dans </a:t>
            </a:r>
            <a:r>
              <a:rPr lang="fr-FR" sz="1800" b="1" dirty="0">
                <a:solidFill>
                  <a:schemeClr val="bg1"/>
                </a:solidFill>
                <a:effectLst/>
                <a:latin typeface="Calibri" panose="020F0502020204030204" pitchFamily="34" charset="0"/>
                <a:ea typeface="Georgia" panose="02040502050405020303" pitchFamily="18" charset="0"/>
              </a:rPr>
              <a:t>les variables qualitatives:</a:t>
            </a:r>
            <a:endParaRPr lang="fr-FR" dirty="0">
              <a:solidFill>
                <a:schemeClr val="bg1"/>
              </a:solidFill>
            </a:endParaRPr>
          </a:p>
        </p:txBody>
      </p:sp>
      <p:pic>
        <p:nvPicPr>
          <p:cNvPr id="4" name="Image 3">
            <a:extLst>
              <a:ext uri="{FF2B5EF4-FFF2-40B4-BE49-F238E27FC236}">
                <a16:creationId xmlns:a16="http://schemas.microsoft.com/office/drawing/2014/main" id="{C4C598EA-F682-818A-690B-5F713C360E7B}"/>
              </a:ext>
            </a:extLst>
          </p:cNvPr>
          <p:cNvPicPr>
            <a:picLocks noChangeAspect="1"/>
          </p:cNvPicPr>
          <p:nvPr/>
        </p:nvPicPr>
        <p:blipFill>
          <a:blip r:embed="rId5"/>
          <a:stretch>
            <a:fillRect/>
          </a:stretch>
        </p:blipFill>
        <p:spPr>
          <a:xfrm>
            <a:off x="1729905" y="1811843"/>
            <a:ext cx="5857875" cy="419100"/>
          </a:xfrm>
          <a:prstGeom prst="rect">
            <a:avLst/>
          </a:prstGeom>
        </p:spPr>
      </p:pic>
      <p:sp>
        <p:nvSpPr>
          <p:cNvPr id="5" name="ZoneTexte 4">
            <a:extLst>
              <a:ext uri="{FF2B5EF4-FFF2-40B4-BE49-F238E27FC236}">
                <a16:creationId xmlns:a16="http://schemas.microsoft.com/office/drawing/2014/main" id="{F4B830A0-3216-C2E4-5BEC-D65A8DB3E982}"/>
              </a:ext>
            </a:extLst>
          </p:cNvPr>
          <p:cNvSpPr txBox="1"/>
          <p:nvPr/>
        </p:nvSpPr>
        <p:spPr>
          <a:xfrm>
            <a:off x="1619660" y="2695643"/>
            <a:ext cx="6814571" cy="369332"/>
          </a:xfrm>
          <a:prstGeom prst="rect">
            <a:avLst/>
          </a:prstGeom>
          <a:noFill/>
        </p:spPr>
        <p:txBody>
          <a:bodyPr wrap="square" rtlCol="0">
            <a:spAutoFit/>
          </a:bodyPr>
          <a:lstStyle/>
          <a:p>
            <a:r>
              <a:rPr lang="fr-FR" dirty="0">
                <a:solidFill>
                  <a:schemeClr val="bg1"/>
                </a:solidFill>
              </a:rPr>
              <a:t>2-</a:t>
            </a:r>
            <a:r>
              <a:rPr lang="fr-FR" sz="1800" dirty="0">
                <a:solidFill>
                  <a:schemeClr val="bg1"/>
                </a:solidFill>
                <a:effectLst/>
                <a:latin typeface="Calibri" panose="020F0502020204030204" pitchFamily="34" charset="0"/>
                <a:ea typeface="Georgia" panose="02040502050405020303" pitchFamily="18" charset="0"/>
              </a:rPr>
              <a:t>traiter les valeurs manquantes dans </a:t>
            </a:r>
            <a:r>
              <a:rPr lang="fr-FR" sz="1800" b="1" dirty="0">
                <a:solidFill>
                  <a:schemeClr val="bg1"/>
                </a:solidFill>
                <a:effectLst/>
                <a:latin typeface="Calibri" panose="020F0502020204030204" pitchFamily="34" charset="0"/>
                <a:ea typeface="Georgia" panose="02040502050405020303" pitchFamily="18" charset="0"/>
              </a:rPr>
              <a:t>les variables quantitatives:</a:t>
            </a:r>
            <a:endParaRPr lang="fr-FR" dirty="0">
              <a:solidFill>
                <a:schemeClr val="bg1"/>
              </a:solidFill>
            </a:endParaRPr>
          </a:p>
        </p:txBody>
      </p:sp>
      <p:pic>
        <p:nvPicPr>
          <p:cNvPr id="6" name="Image 5">
            <a:extLst>
              <a:ext uri="{FF2B5EF4-FFF2-40B4-BE49-F238E27FC236}">
                <a16:creationId xmlns:a16="http://schemas.microsoft.com/office/drawing/2014/main" id="{25094C2D-D556-A808-F308-7EDD8AFEDD32}"/>
              </a:ext>
            </a:extLst>
          </p:cNvPr>
          <p:cNvPicPr>
            <a:picLocks noChangeAspect="1"/>
          </p:cNvPicPr>
          <p:nvPr/>
        </p:nvPicPr>
        <p:blipFill>
          <a:blip r:embed="rId6"/>
          <a:stretch>
            <a:fillRect/>
          </a:stretch>
        </p:blipFill>
        <p:spPr>
          <a:xfrm>
            <a:off x="2033977" y="3147186"/>
            <a:ext cx="4781550" cy="400050"/>
          </a:xfrm>
          <a:prstGeom prst="rect">
            <a:avLst/>
          </a:prstGeom>
        </p:spPr>
      </p:pic>
    </p:spTree>
    <p:extLst>
      <p:ext uri="{BB962C8B-B14F-4D97-AF65-F5344CB8AC3E}">
        <p14:creationId xmlns:p14="http://schemas.microsoft.com/office/powerpoint/2010/main" val="321202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76"/>
                                        </p:tgtEl>
                                        <p:attrNameLst>
                                          <p:attrName>r</p:attrName>
                                        </p:attrNameLst>
                                      </p:cBhvr>
                                    </p:animRot>
                                  </p:childTnLst>
                                </p:cTn>
                              </p:par>
                              <p:par>
                                <p:cTn id="7" presetID="23" presetClass="entr" presetSubtype="16" fill="hold" nodeType="withEffect">
                                  <p:stCondLst>
                                    <p:cond delay="0"/>
                                  </p:stCondLst>
                                  <p:childTnLst>
                                    <p:set>
                                      <p:cBhvr>
                                        <p:cTn id="8" dur="1" fill="hold">
                                          <p:stCondLst>
                                            <p:cond delay="0"/>
                                          </p:stCondLst>
                                        </p:cTn>
                                        <p:tgtEl>
                                          <p:spTgt spid="3670"/>
                                        </p:tgtEl>
                                        <p:attrNameLst>
                                          <p:attrName>style.visibility</p:attrName>
                                        </p:attrNameLst>
                                      </p:cBhvr>
                                      <p:to>
                                        <p:strVal val="visible"/>
                                      </p:to>
                                    </p:set>
                                    <p:anim calcmode="lin" valueType="num">
                                      <p:cBhvr additive="base">
                                        <p:cTn id="9" dur="1000"/>
                                        <p:tgtEl>
                                          <p:spTgt spid="3670"/>
                                        </p:tgtEl>
                                        <p:attrNameLst>
                                          <p:attrName>ppt_w</p:attrName>
                                        </p:attrNameLst>
                                      </p:cBhvr>
                                      <p:tavLst>
                                        <p:tav tm="0">
                                          <p:val>
                                            <p:strVal val="0"/>
                                          </p:val>
                                        </p:tav>
                                        <p:tav tm="100000">
                                          <p:val>
                                            <p:strVal val="#ppt_w"/>
                                          </p:val>
                                        </p:tav>
                                      </p:tavLst>
                                    </p:anim>
                                    <p:anim calcmode="lin" valueType="num">
                                      <p:cBhvr additive="base">
                                        <p:cTn id="10" dur="1000"/>
                                        <p:tgtEl>
                                          <p:spTgt spid="3670"/>
                                        </p:tgtEl>
                                        <p:attrNameLst>
                                          <p:attrName>ppt_h</p:attrName>
                                        </p:attrNameLst>
                                      </p:cBhvr>
                                      <p:tavLst>
                                        <p:tav tm="0">
                                          <p:val>
                                            <p:strVal val="0"/>
                                          </p:val>
                                        </p:tav>
                                        <p:tav tm="100000">
                                          <p:val>
                                            <p:strVal val="#ppt_h"/>
                                          </p:val>
                                        </p:tav>
                                      </p:tavLst>
                                    </p:anim>
                                  </p:childTnLst>
                                </p:cTn>
                              </p:par>
                              <p:par>
                                <p:cTn id="11" presetID="2" presetClass="entr" presetSubtype="2" fill="hold" nodeType="withEffect">
                                  <p:stCondLst>
                                    <p:cond delay="0"/>
                                  </p:stCondLst>
                                  <p:childTnLst>
                                    <p:set>
                                      <p:cBhvr>
                                        <p:cTn id="12" dur="1" fill="hold">
                                          <p:stCondLst>
                                            <p:cond delay="0"/>
                                          </p:stCondLst>
                                        </p:cTn>
                                        <p:tgtEl>
                                          <p:spTgt spid="3669"/>
                                        </p:tgtEl>
                                        <p:attrNameLst>
                                          <p:attrName>style.visibility</p:attrName>
                                        </p:attrNameLst>
                                      </p:cBhvr>
                                      <p:to>
                                        <p:strVal val="visible"/>
                                      </p:to>
                                    </p:set>
                                    <p:anim calcmode="lin" valueType="num">
                                      <p:cBhvr additive="base">
                                        <p:cTn id="13" dur="1000"/>
                                        <p:tgtEl>
                                          <p:spTgt spid="3669"/>
                                        </p:tgtEl>
                                        <p:attrNameLst>
                                          <p:attrName>ppt_x</p:attrName>
                                        </p:attrNameLst>
                                      </p:cBhvr>
                                      <p:tavLst>
                                        <p:tav tm="0">
                                          <p:val>
                                            <p:strVal val="#ppt_x+1"/>
                                          </p:val>
                                        </p:tav>
                                        <p:tav tm="100000">
                                          <p:val>
                                            <p:strVal val="#ppt_x"/>
                                          </p:val>
                                        </p:tav>
                                      </p:tavLst>
                                    </p:anim>
                                  </p:childTnLst>
                                </p:cTn>
                              </p:par>
                              <p:par>
                                <p:cTn id="14" presetID="2" presetClass="entr" presetSubtype="1" fill="hold" nodeType="withEffect">
                                  <p:stCondLst>
                                    <p:cond delay="0"/>
                                  </p:stCondLst>
                                  <p:childTnLst>
                                    <p:set>
                                      <p:cBhvr>
                                        <p:cTn id="15" dur="1" fill="hold">
                                          <p:stCondLst>
                                            <p:cond delay="0"/>
                                          </p:stCondLst>
                                        </p:cTn>
                                        <p:tgtEl>
                                          <p:spTgt spid="3667"/>
                                        </p:tgtEl>
                                        <p:attrNameLst>
                                          <p:attrName>style.visibility</p:attrName>
                                        </p:attrNameLst>
                                      </p:cBhvr>
                                      <p:to>
                                        <p:strVal val="visible"/>
                                      </p:to>
                                    </p:set>
                                    <p:anim calcmode="lin" valueType="num">
                                      <p:cBhvr additive="base">
                                        <p:cTn id="16" dur="1000"/>
                                        <p:tgtEl>
                                          <p:spTgt spid="3667"/>
                                        </p:tgtEl>
                                        <p:attrNameLst>
                                          <p:attrName>ppt_y</p:attrName>
                                        </p:attrNameLst>
                                      </p:cBhvr>
                                      <p:tavLst>
                                        <p:tav tm="0">
                                          <p:val>
                                            <p:strVal val="#ppt_y-1"/>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671"/>
                                        </p:tgtEl>
                                        <p:attrNameLst>
                                          <p:attrName>style.visibility</p:attrName>
                                        </p:attrNameLst>
                                      </p:cBhvr>
                                      <p:to>
                                        <p:strVal val="visible"/>
                                      </p:to>
                                    </p:set>
                                    <p:anim calcmode="lin" valueType="num">
                                      <p:cBhvr additive="base">
                                        <p:cTn id="19" dur="1000"/>
                                        <p:tgtEl>
                                          <p:spTgt spid="3671"/>
                                        </p:tgtEl>
                                        <p:attrNameLst>
                                          <p:attrName>ppt_x</p:attrName>
                                        </p:attrNameLst>
                                      </p:cBhvr>
                                      <p:tavLst>
                                        <p:tav tm="0">
                                          <p:val>
                                            <p:strVal val="#ppt_x-1"/>
                                          </p:val>
                                        </p:tav>
                                        <p:tav tm="100000">
                                          <p:val>
                                            <p:strVal val="#ppt_x"/>
                                          </p:val>
                                        </p:tav>
                                      </p:tavLst>
                                    </p:anim>
                                  </p:childTnLst>
                                </p:cTn>
                              </p:par>
                              <p:par>
                                <p:cTn id="20" presetID="8" presetClass="emph" presetSubtype="0" fill="hold" nodeType="withEffect">
                                  <p:stCondLst>
                                    <p:cond delay="0"/>
                                  </p:stCondLst>
                                  <p:childTnLst>
                                    <p:animRot by="-21600000">
                                      <p:cBhvr>
                                        <p:cTn id="21" dur="1000" fill="hold"/>
                                        <p:tgtEl>
                                          <p:spTgt spid="3726"/>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727"/>
                                        </p:tgtEl>
                                        <p:attrNameLst>
                                          <p:attrName>style.visibility</p:attrName>
                                        </p:attrNameLst>
                                      </p:cBhvr>
                                      <p:to>
                                        <p:strVal val="visible"/>
                                      </p:to>
                                    </p:set>
                                    <p:animEffect transition="in" filter="fade">
                                      <p:cBhvr>
                                        <p:cTn id="24" dur="1000"/>
                                        <p:tgtEl>
                                          <p:spTgt spid="3727"/>
                                        </p:tgtEl>
                                      </p:cBhvr>
                                    </p:animEffect>
                                  </p:childTnLst>
                                </p:cTn>
                              </p:par>
                              <p:par>
                                <p:cTn id="25" presetID="10" presetClass="entr" presetSubtype="0" fill="hold" nodeType="withEffect">
                                  <p:stCondLst>
                                    <p:cond delay="0"/>
                                  </p:stCondLst>
                                  <p:childTnLst>
                                    <p:set>
                                      <p:cBhvr>
                                        <p:cTn id="26" dur="1" fill="hold">
                                          <p:stCondLst>
                                            <p:cond delay="0"/>
                                          </p:stCondLst>
                                        </p:cTn>
                                        <p:tgtEl>
                                          <p:spTgt spid="3728"/>
                                        </p:tgtEl>
                                        <p:attrNameLst>
                                          <p:attrName>style.visibility</p:attrName>
                                        </p:attrNameLst>
                                      </p:cBhvr>
                                      <p:to>
                                        <p:strVal val="visible"/>
                                      </p:to>
                                    </p:set>
                                    <p:animEffect transition="in" filter="fade">
                                      <p:cBhvr>
                                        <p:cTn id="27" dur="1000"/>
                                        <p:tgtEl>
                                          <p:spTgt spid="3728"/>
                                        </p:tgtEl>
                                      </p:cBhvr>
                                    </p:animEffect>
                                  </p:childTnLst>
                                </p:cTn>
                              </p:par>
                              <p:par>
                                <p:cTn id="28" presetID="10" presetClass="entr" presetSubtype="0" fill="hold" nodeType="withEffect">
                                  <p:stCondLst>
                                    <p:cond delay="0"/>
                                  </p:stCondLst>
                                  <p:childTnLst>
                                    <p:set>
                                      <p:cBhvr>
                                        <p:cTn id="29" dur="1" fill="hold">
                                          <p:stCondLst>
                                            <p:cond delay="0"/>
                                          </p:stCondLst>
                                        </p:cTn>
                                        <p:tgtEl>
                                          <p:spTgt spid="3729"/>
                                        </p:tgtEl>
                                        <p:attrNameLst>
                                          <p:attrName>style.visibility</p:attrName>
                                        </p:attrNameLst>
                                      </p:cBhvr>
                                      <p:to>
                                        <p:strVal val="visible"/>
                                      </p:to>
                                    </p:set>
                                    <p:animEffect transition="in" filter="fade">
                                      <p:cBhvr>
                                        <p:cTn id="30" dur="1000"/>
                                        <p:tgtEl>
                                          <p:spTgt spid="3729"/>
                                        </p:tgtEl>
                                      </p:cBhvr>
                                    </p:animEffect>
                                  </p:childTnLst>
                                </p:cTn>
                              </p:par>
                              <p:par>
                                <p:cTn id="31" presetID="10" presetClass="entr" presetSubtype="0" fill="hold" nodeType="withEffect">
                                  <p:stCondLst>
                                    <p:cond delay="0"/>
                                  </p:stCondLst>
                                  <p:childTnLst>
                                    <p:set>
                                      <p:cBhvr>
                                        <p:cTn id="32" dur="1" fill="hold">
                                          <p:stCondLst>
                                            <p:cond delay="0"/>
                                          </p:stCondLst>
                                        </p:cTn>
                                        <p:tgtEl>
                                          <p:spTgt spid="3730"/>
                                        </p:tgtEl>
                                        <p:attrNameLst>
                                          <p:attrName>style.visibility</p:attrName>
                                        </p:attrNameLst>
                                      </p:cBhvr>
                                      <p:to>
                                        <p:strVal val="visible"/>
                                      </p:to>
                                    </p:set>
                                    <p:animEffect transition="in" filter="fade">
                                      <p:cBhvr>
                                        <p:cTn id="33" dur="1000"/>
                                        <p:tgtEl>
                                          <p:spTgt spid="3730"/>
                                        </p:tgtEl>
                                      </p:cBhvr>
                                    </p:animEffect>
                                  </p:childTnLst>
                                </p:cTn>
                              </p:par>
                              <p:par>
                                <p:cTn id="34" presetID="10" presetClass="entr" presetSubtype="0" fill="hold" nodeType="withEffect">
                                  <p:stCondLst>
                                    <p:cond delay="0"/>
                                  </p:stCondLst>
                                  <p:childTnLst>
                                    <p:set>
                                      <p:cBhvr>
                                        <p:cTn id="35" dur="1" fill="hold">
                                          <p:stCondLst>
                                            <p:cond delay="0"/>
                                          </p:stCondLst>
                                        </p:cTn>
                                        <p:tgtEl>
                                          <p:spTgt spid="3731"/>
                                        </p:tgtEl>
                                        <p:attrNameLst>
                                          <p:attrName>style.visibility</p:attrName>
                                        </p:attrNameLst>
                                      </p:cBhvr>
                                      <p:to>
                                        <p:strVal val="visible"/>
                                      </p:to>
                                    </p:set>
                                    <p:animEffect transition="in" filter="fade">
                                      <p:cBhvr>
                                        <p:cTn id="36" dur="1000"/>
                                        <p:tgtEl>
                                          <p:spTgt spid="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89"/>
          <p:cNvSpPr txBox="1">
            <a:spLocks noGrp="1"/>
          </p:cNvSpPr>
          <p:nvPr>
            <p:ph type="title"/>
          </p:nvPr>
        </p:nvSpPr>
        <p:spPr>
          <a:xfrm>
            <a:off x="1962859" y="683186"/>
            <a:ext cx="6265542" cy="347356"/>
          </a:xfrm>
          <a:prstGeom prst="rect">
            <a:avLst/>
          </a:prstGeom>
        </p:spPr>
        <p:txBody>
          <a:bodyPr spcFirstLastPara="1" wrap="square" lIns="91425" tIns="0" rIns="91425" bIns="91425" anchor="t" anchorCtr="0">
            <a:noAutofit/>
          </a:bodyPr>
          <a:lstStyle/>
          <a:p>
            <a:pPr marL="0" lvl="0" indent="0">
              <a:spcAft>
                <a:spcPts val="1200"/>
              </a:spcAft>
            </a:pPr>
            <a:r>
              <a:rPr lang="fr-FR" sz="1600" dirty="0"/>
              <a:t>Autre techniques de nettoyages de données</a:t>
            </a:r>
          </a:p>
        </p:txBody>
      </p:sp>
      <p:cxnSp>
        <p:nvCxnSpPr>
          <p:cNvPr id="3669" name="Google Shape;3669;p89"/>
          <p:cNvCxnSpPr/>
          <p:nvPr/>
        </p:nvCxnSpPr>
        <p:spPr>
          <a:xfrm>
            <a:off x="2006049" y="1030542"/>
            <a:ext cx="5742900" cy="0"/>
          </a:xfrm>
          <a:prstGeom prst="straightConnector1">
            <a:avLst/>
          </a:prstGeom>
          <a:noFill/>
          <a:ln w="9525" cap="flat" cmpd="sng">
            <a:solidFill>
              <a:schemeClr val="lt1"/>
            </a:solidFill>
            <a:prstDash val="solid"/>
            <a:round/>
            <a:headEnd type="none" w="med" len="med"/>
            <a:tailEnd type="none" w="med" len="med"/>
          </a:ln>
        </p:spPr>
      </p:cxnSp>
      <p:sp>
        <p:nvSpPr>
          <p:cNvPr id="3670" name="Google Shape;3670;p89"/>
          <p:cNvSpPr/>
          <p:nvPr/>
        </p:nvSpPr>
        <p:spPr>
          <a:xfrm flipH="1">
            <a:off x="8284817" y="39889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89"/>
          <p:cNvGrpSpPr/>
          <p:nvPr/>
        </p:nvGrpSpPr>
        <p:grpSpPr>
          <a:xfrm flipH="1">
            <a:off x="8276954" y="454410"/>
            <a:ext cx="793256" cy="182899"/>
            <a:chOff x="2685575" y="2835950"/>
            <a:chExt cx="433000" cy="99825"/>
          </a:xfrm>
        </p:grpSpPr>
        <p:sp>
          <p:nvSpPr>
            <p:cNvPr id="3672" name="Google Shape;3672;p8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9"/>
          <p:cNvGrpSpPr/>
          <p:nvPr/>
        </p:nvGrpSpPr>
        <p:grpSpPr>
          <a:xfrm flipH="1">
            <a:off x="6181013" y="-1308553"/>
            <a:ext cx="2019176" cy="2019176"/>
            <a:chOff x="1943325" y="-220375"/>
            <a:chExt cx="1298672" cy="1298672"/>
          </a:xfrm>
        </p:grpSpPr>
        <p:sp>
          <p:nvSpPr>
            <p:cNvPr id="3677" name="Google Shape;3677;p8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5" name="Google Shape;3725;p89"/>
          <p:cNvPicPr preferRelativeResize="0"/>
          <p:nvPr/>
        </p:nvPicPr>
        <p:blipFill>
          <a:blip r:embed="rId3">
            <a:alphaModFix/>
          </a:blip>
          <a:stretch>
            <a:fillRect/>
          </a:stretch>
        </p:blipFill>
        <p:spPr>
          <a:xfrm flipH="1">
            <a:off x="-477236" y="-955750"/>
            <a:ext cx="2527512" cy="2681250"/>
          </a:xfrm>
          <a:prstGeom prst="rect">
            <a:avLst/>
          </a:prstGeom>
          <a:noFill/>
          <a:ln>
            <a:noFill/>
          </a:ln>
        </p:spPr>
      </p:pic>
      <p:sp>
        <p:nvSpPr>
          <p:cNvPr id="3726" name="Google Shape;3726;p89"/>
          <p:cNvSpPr/>
          <p:nvPr/>
        </p:nvSpPr>
        <p:spPr>
          <a:xfrm flipH="1">
            <a:off x="505591" y="27170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AAC1AFDF-CE57-9063-5163-EF0AAC735CE0}"/>
              </a:ext>
            </a:extLst>
          </p:cNvPr>
          <p:cNvSpPr txBox="1"/>
          <p:nvPr/>
        </p:nvSpPr>
        <p:spPr>
          <a:xfrm>
            <a:off x="1492327" y="1616610"/>
            <a:ext cx="6814571" cy="1938992"/>
          </a:xfrm>
          <a:prstGeom prst="rect">
            <a:avLst/>
          </a:prstGeom>
          <a:noFill/>
        </p:spPr>
        <p:txBody>
          <a:bodyPr wrap="square" rtlCol="0">
            <a:spAutoFit/>
          </a:bodyPr>
          <a:lstStyle/>
          <a:p>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La gestion des noms de pays constitués de deux mots dans la base de données a été une étape importante pour assurer la cohérence et l'efficacité lors de l'entraînement des modèles. Étant donné que de nombreux algorithmes d'apprentissage automatique fonctionnent de manière optimale avec des données numériques ou textuelles uniformisées, nous avons entrepris une opération de prétraitement visant à concaténer les mots des noms de pays séparés par un espace, les remplaçant ainsi par un souligné ('_').</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Cette transformation a permis de résoudre le défi des noms de pays composés, créant une convention unifiée pour représenter ces entités dans la base de données. Par exemple, un pays initialement enregistré comme "Afrique du Sud" a été transformé en "Afrique_du_Sud". Ce processus a été appliqué de manière systématique à l'ensemble de la base de données, assurant ainsi une homogénéité dans la représentation des noms de pays.</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F4B830A0-3216-C2E4-5BEC-D65A8DB3E982}"/>
              </a:ext>
            </a:extLst>
          </p:cNvPr>
          <p:cNvSpPr txBox="1"/>
          <p:nvPr/>
        </p:nvSpPr>
        <p:spPr>
          <a:xfrm>
            <a:off x="1771302" y="1154531"/>
            <a:ext cx="6814571" cy="369332"/>
          </a:xfrm>
          <a:prstGeom prst="rect">
            <a:avLst/>
          </a:prstGeom>
          <a:noFill/>
        </p:spPr>
        <p:txBody>
          <a:bodyPr wrap="square" rtlCol="0">
            <a:spAutoFit/>
          </a:bodyPr>
          <a:lstStyle/>
          <a:p>
            <a:r>
              <a:rPr lang="fr-FR" sz="1200" dirty="0">
                <a:solidFill>
                  <a:schemeClr val="bg1"/>
                </a:solidFill>
              </a:rPr>
              <a:t>1-</a:t>
            </a:r>
            <a:r>
              <a:rPr lang="fr-FR" sz="1600" b="1" dirty="0">
                <a:solidFill>
                  <a:schemeClr val="bg1"/>
                </a:solidFill>
                <a:effectLst/>
                <a:latin typeface="Calibri" panose="020F0502020204030204" pitchFamily="34" charset="0"/>
                <a:ea typeface="Georgia" panose="02040502050405020303" pitchFamily="18" charset="0"/>
              </a:rPr>
              <a:t>concaténer les mots des pays</a:t>
            </a:r>
            <a:r>
              <a:rPr lang="fr-FR" sz="1800" b="1" dirty="0">
                <a:solidFill>
                  <a:schemeClr val="bg1"/>
                </a:solidFill>
                <a:effectLst/>
                <a:latin typeface="Calibri" panose="020F0502020204030204" pitchFamily="34" charset="0"/>
                <a:ea typeface="Georgia" panose="02040502050405020303" pitchFamily="18" charset="0"/>
              </a:rPr>
              <a:t>:</a:t>
            </a:r>
            <a:endParaRPr lang="fr-FR" dirty="0">
              <a:solidFill>
                <a:schemeClr val="bg1"/>
              </a:solidFill>
            </a:endParaRPr>
          </a:p>
        </p:txBody>
      </p:sp>
      <p:pic>
        <p:nvPicPr>
          <p:cNvPr id="2" name="Image 1">
            <a:extLst>
              <a:ext uri="{FF2B5EF4-FFF2-40B4-BE49-F238E27FC236}">
                <a16:creationId xmlns:a16="http://schemas.microsoft.com/office/drawing/2014/main" id="{E8988DAA-E147-021C-0032-5FFE9ABF0403}"/>
              </a:ext>
            </a:extLst>
          </p:cNvPr>
          <p:cNvPicPr>
            <a:picLocks noChangeAspect="1"/>
          </p:cNvPicPr>
          <p:nvPr/>
        </p:nvPicPr>
        <p:blipFill>
          <a:blip r:embed="rId5"/>
          <a:stretch>
            <a:fillRect/>
          </a:stretch>
        </p:blipFill>
        <p:spPr>
          <a:xfrm>
            <a:off x="1698282" y="3555602"/>
            <a:ext cx="6143625" cy="447675"/>
          </a:xfrm>
          <a:prstGeom prst="rect">
            <a:avLst/>
          </a:prstGeom>
        </p:spPr>
      </p:pic>
    </p:spTree>
    <p:extLst>
      <p:ext uri="{BB962C8B-B14F-4D97-AF65-F5344CB8AC3E}">
        <p14:creationId xmlns:p14="http://schemas.microsoft.com/office/powerpoint/2010/main" val="393759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76"/>
                                        </p:tgtEl>
                                        <p:attrNameLst>
                                          <p:attrName>r</p:attrName>
                                        </p:attrNameLst>
                                      </p:cBhvr>
                                    </p:animRot>
                                  </p:childTnLst>
                                </p:cTn>
                              </p:par>
                              <p:par>
                                <p:cTn id="7" presetID="23" presetClass="entr" presetSubtype="16" fill="hold" nodeType="withEffect">
                                  <p:stCondLst>
                                    <p:cond delay="0"/>
                                  </p:stCondLst>
                                  <p:childTnLst>
                                    <p:set>
                                      <p:cBhvr>
                                        <p:cTn id="8" dur="1" fill="hold">
                                          <p:stCondLst>
                                            <p:cond delay="0"/>
                                          </p:stCondLst>
                                        </p:cTn>
                                        <p:tgtEl>
                                          <p:spTgt spid="3670"/>
                                        </p:tgtEl>
                                        <p:attrNameLst>
                                          <p:attrName>style.visibility</p:attrName>
                                        </p:attrNameLst>
                                      </p:cBhvr>
                                      <p:to>
                                        <p:strVal val="visible"/>
                                      </p:to>
                                    </p:set>
                                    <p:anim calcmode="lin" valueType="num">
                                      <p:cBhvr additive="base">
                                        <p:cTn id="9" dur="1000"/>
                                        <p:tgtEl>
                                          <p:spTgt spid="3670"/>
                                        </p:tgtEl>
                                        <p:attrNameLst>
                                          <p:attrName>ppt_w</p:attrName>
                                        </p:attrNameLst>
                                      </p:cBhvr>
                                      <p:tavLst>
                                        <p:tav tm="0">
                                          <p:val>
                                            <p:strVal val="0"/>
                                          </p:val>
                                        </p:tav>
                                        <p:tav tm="100000">
                                          <p:val>
                                            <p:strVal val="#ppt_w"/>
                                          </p:val>
                                        </p:tav>
                                      </p:tavLst>
                                    </p:anim>
                                    <p:anim calcmode="lin" valueType="num">
                                      <p:cBhvr additive="base">
                                        <p:cTn id="10" dur="1000"/>
                                        <p:tgtEl>
                                          <p:spTgt spid="3670"/>
                                        </p:tgtEl>
                                        <p:attrNameLst>
                                          <p:attrName>ppt_h</p:attrName>
                                        </p:attrNameLst>
                                      </p:cBhvr>
                                      <p:tavLst>
                                        <p:tav tm="0">
                                          <p:val>
                                            <p:strVal val="0"/>
                                          </p:val>
                                        </p:tav>
                                        <p:tav tm="100000">
                                          <p:val>
                                            <p:strVal val="#ppt_h"/>
                                          </p:val>
                                        </p:tav>
                                      </p:tavLst>
                                    </p:anim>
                                  </p:childTnLst>
                                </p:cTn>
                              </p:par>
                              <p:par>
                                <p:cTn id="11" presetID="2" presetClass="entr" presetSubtype="2" fill="hold" nodeType="withEffect">
                                  <p:stCondLst>
                                    <p:cond delay="0"/>
                                  </p:stCondLst>
                                  <p:childTnLst>
                                    <p:set>
                                      <p:cBhvr>
                                        <p:cTn id="12" dur="1" fill="hold">
                                          <p:stCondLst>
                                            <p:cond delay="0"/>
                                          </p:stCondLst>
                                        </p:cTn>
                                        <p:tgtEl>
                                          <p:spTgt spid="3669"/>
                                        </p:tgtEl>
                                        <p:attrNameLst>
                                          <p:attrName>style.visibility</p:attrName>
                                        </p:attrNameLst>
                                      </p:cBhvr>
                                      <p:to>
                                        <p:strVal val="visible"/>
                                      </p:to>
                                    </p:set>
                                    <p:anim calcmode="lin" valueType="num">
                                      <p:cBhvr additive="base">
                                        <p:cTn id="13" dur="1000"/>
                                        <p:tgtEl>
                                          <p:spTgt spid="3669"/>
                                        </p:tgtEl>
                                        <p:attrNameLst>
                                          <p:attrName>ppt_x</p:attrName>
                                        </p:attrNameLst>
                                      </p:cBhvr>
                                      <p:tavLst>
                                        <p:tav tm="0">
                                          <p:val>
                                            <p:strVal val="#ppt_x+1"/>
                                          </p:val>
                                        </p:tav>
                                        <p:tav tm="100000">
                                          <p:val>
                                            <p:strVal val="#ppt_x"/>
                                          </p:val>
                                        </p:tav>
                                      </p:tavLst>
                                    </p:anim>
                                  </p:childTnLst>
                                </p:cTn>
                              </p:par>
                              <p:par>
                                <p:cTn id="14" presetID="2" presetClass="entr" presetSubtype="1" fill="hold" nodeType="withEffect">
                                  <p:stCondLst>
                                    <p:cond delay="0"/>
                                  </p:stCondLst>
                                  <p:childTnLst>
                                    <p:set>
                                      <p:cBhvr>
                                        <p:cTn id="15" dur="1" fill="hold">
                                          <p:stCondLst>
                                            <p:cond delay="0"/>
                                          </p:stCondLst>
                                        </p:cTn>
                                        <p:tgtEl>
                                          <p:spTgt spid="3667"/>
                                        </p:tgtEl>
                                        <p:attrNameLst>
                                          <p:attrName>style.visibility</p:attrName>
                                        </p:attrNameLst>
                                      </p:cBhvr>
                                      <p:to>
                                        <p:strVal val="visible"/>
                                      </p:to>
                                    </p:set>
                                    <p:anim calcmode="lin" valueType="num">
                                      <p:cBhvr additive="base">
                                        <p:cTn id="16" dur="1000"/>
                                        <p:tgtEl>
                                          <p:spTgt spid="3667"/>
                                        </p:tgtEl>
                                        <p:attrNameLst>
                                          <p:attrName>ppt_y</p:attrName>
                                        </p:attrNameLst>
                                      </p:cBhvr>
                                      <p:tavLst>
                                        <p:tav tm="0">
                                          <p:val>
                                            <p:strVal val="#ppt_y-1"/>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671"/>
                                        </p:tgtEl>
                                        <p:attrNameLst>
                                          <p:attrName>style.visibility</p:attrName>
                                        </p:attrNameLst>
                                      </p:cBhvr>
                                      <p:to>
                                        <p:strVal val="visible"/>
                                      </p:to>
                                    </p:set>
                                    <p:anim calcmode="lin" valueType="num">
                                      <p:cBhvr additive="base">
                                        <p:cTn id="19" dur="1000"/>
                                        <p:tgtEl>
                                          <p:spTgt spid="3671"/>
                                        </p:tgtEl>
                                        <p:attrNameLst>
                                          <p:attrName>ppt_x</p:attrName>
                                        </p:attrNameLst>
                                      </p:cBhvr>
                                      <p:tavLst>
                                        <p:tav tm="0">
                                          <p:val>
                                            <p:strVal val="#ppt_x-1"/>
                                          </p:val>
                                        </p:tav>
                                        <p:tav tm="100000">
                                          <p:val>
                                            <p:strVal val="#ppt_x"/>
                                          </p:val>
                                        </p:tav>
                                      </p:tavLst>
                                    </p:anim>
                                  </p:childTnLst>
                                </p:cTn>
                              </p:par>
                              <p:par>
                                <p:cTn id="20" presetID="8" presetClass="emph" presetSubtype="0" fill="hold" nodeType="withEffect">
                                  <p:stCondLst>
                                    <p:cond delay="0"/>
                                  </p:stCondLst>
                                  <p:childTnLst>
                                    <p:animRot by="-21600000">
                                      <p:cBhvr>
                                        <p:cTn id="21" dur="1000" fill="hold"/>
                                        <p:tgtEl>
                                          <p:spTgt spid="3726"/>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727"/>
                                        </p:tgtEl>
                                        <p:attrNameLst>
                                          <p:attrName>style.visibility</p:attrName>
                                        </p:attrNameLst>
                                      </p:cBhvr>
                                      <p:to>
                                        <p:strVal val="visible"/>
                                      </p:to>
                                    </p:set>
                                    <p:animEffect transition="in" filter="fade">
                                      <p:cBhvr>
                                        <p:cTn id="24" dur="1000"/>
                                        <p:tgtEl>
                                          <p:spTgt spid="3727"/>
                                        </p:tgtEl>
                                      </p:cBhvr>
                                    </p:animEffect>
                                  </p:childTnLst>
                                </p:cTn>
                              </p:par>
                              <p:par>
                                <p:cTn id="25" presetID="10" presetClass="entr" presetSubtype="0" fill="hold" nodeType="withEffect">
                                  <p:stCondLst>
                                    <p:cond delay="0"/>
                                  </p:stCondLst>
                                  <p:childTnLst>
                                    <p:set>
                                      <p:cBhvr>
                                        <p:cTn id="26" dur="1" fill="hold">
                                          <p:stCondLst>
                                            <p:cond delay="0"/>
                                          </p:stCondLst>
                                        </p:cTn>
                                        <p:tgtEl>
                                          <p:spTgt spid="3728"/>
                                        </p:tgtEl>
                                        <p:attrNameLst>
                                          <p:attrName>style.visibility</p:attrName>
                                        </p:attrNameLst>
                                      </p:cBhvr>
                                      <p:to>
                                        <p:strVal val="visible"/>
                                      </p:to>
                                    </p:set>
                                    <p:animEffect transition="in" filter="fade">
                                      <p:cBhvr>
                                        <p:cTn id="27" dur="1000"/>
                                        <p:tgtEl>
                                          <p:spTgt spid="3728"/>
                                        </p:tgtEl>
                                      </p:cBhvr>
                                    </p:animEffect>
                                  </p:childTnLst>
                                </p:cTn>
                              </p:par>
                              <p:par>
                                <p:cTn id="28" presetID="10" presetClass="entr" presetSubtype="0" fill="hold" nodeType="withEffect">
                                  <p:stCondLst>
                                    <p:cond delay="0"/>
                                  </p:stCondLst>
                                  <p:childTnLst>
                                    <p:set>
                                      <p:cBhvr>
                                        <p:cTn id="29" dur="1" fill="hold">
                                          <p:stCondLst>
                                            <p:cond delay="0"/>
                                          </p:stCondLst>
                                        </p:cTn>
                                        <p:tgtEl>
                                          <p:spTgt spid="3729"/>
                                        </p:tgtEl>
                                        <p:attrNameLst>
                                          <p:attrName>style.visibility</p:attrName>
                                        </p:attrNameLst>
                                      </p:cBhvr>
                                      <p:to>
                                        <p:strVal val="visible"/>
                                      </p:to>
                                    </p:set>
                                    <p:animEffect transition="in" filter="fade">
                                      <p:cBhvr>
                                        <p:cTn id="30" dur="1000"/>
                                        <p:tgtEl>
                                          <p:spTgt spid="3729"/>
                                        </p:tgtEl>
                                      </p:cBhvr>
                                    </p:animEffect>
                                  </p:childTnLst>
                                </p:cTn>
                              </p:par>
                              <p:par>
                                <p:cTn id="31" presetID="10" presetClass="entr" presetSubtype="0" fill="hold" nodeType="withEffect">
                                  <p:stCondLst>
                                    <p:cond delay="0"/>
                                  </p:stCondLst>
                                  <p:childTnLst>
                                    <p:set>
                                      <p:cBhvr>
                                        <p:cTn id="32" dur="1" fill="hold">
                                          <p:stCondLst>
                                            <p:cond delay="0"/>
                                          </p:stCondLst>
                                        </p:cTn>
                                        <p:tgtEl>
                                          <p:spTgt spid="3730"/>
                                        </p:tgtEl>
                                        <p:attrNameLst>
                                          <p:attrName>style.visibility</p:attrName>
                                        </p:attrNameLst>
                                      </p:cBhvr>
                                      <p:to>
                                        <p:strVal val="visible"/>
                                      </p:to>
                                    </p:set>
                                    <p:animEffect transition="in" filter="fade">
                                      <p:cBhvr>
                                        <p:cTn id="33" dur="1000"/>
                                        <p:tgtEl>
                                          <p:spTgt spid="3730"/>
                                        </p:tgtEl>
                                      </p:cBhvr>
                                    </p:animEffect>
                                  </p:childTnLst>
                                </p:cTn>
                              </p:par>
                              <p:par>
                                <p:cTn id="34" presetID="10" presetClass="entr" presetSubtype="0" fill="hold" nodeType="withEffect">
                                  <p:stCondLst>
                                    <p:cond delay="0"/>
                                  </p:stCondLst>
                                  <p:childTnLst>
                                    <p:set>
                                      <p:cBhvr>
                                        <p:cTn id="35" dur="1" fill="hold">
                                          <p:stCondLst>
                                            <p:cond delay="0"/>
                                          </p:stCondLst>
                                        </p:cTn>
                                        <p:tgtEl>
                                          <p:spTgt spid="3731"/>
                                        </p:tgtEl>
                                        <p:attrNameLst>
                                          <p:attrName>style.visibility</p:attrName>
                                        </p:attrNameLst>
                                      </p:cBhvr>
                                      <p:to>
                                        <p:strVal val="visible"/>
                                      </p:to>
                                    </p:set>
                                    <p:animEffect transition="in" filter="fade">
                                      <p:cBhvr>
                                        <p:cTn id="36" dur="1000"/>
                                        <p:tgtEl>
                                          <p:spTgt spid="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89"/>
          <p:cNvSpPr txBox="1">
            <a:spLocks noGrp="1"/>
          </p:cNvSpPr>
          <p:nvPr>
            <p:ph type="title"/>
          </p:nvPr>
        </p:nvSpPr>
        <p:spPr>
          <a:xfrm>
            <a:off x="1962859" y="683186"/>
            <a:ext cx="6265542" cy="347356"/>
          </a:xfrm>
          <a:prstGeom prst="rect">
            <a:avLst/>
          </a:prstGeom>
        </p:spPr>
        <p:txBody>
          <a:bodyPr spcFirstLastPara="1" wrap="square" lIns="91425" tIns="0" rIns="91425" bIns="91425" anchor="t" anchorCtr="0">
            <a:noAutofit/>
          </a:bodyPr>
          <a:lstStyle/>
          <a:p>
            <a:pPr marL="0" lvl="0" indent="0">
              <a:spcAft>
                <a:spcPts val="1200"/>
              </a:spcAft>
            </a:pPr>
            <a:r>
              <a:rPr lang="fr-FR" sz="1600" dirty="0"/>
              <a:t>Autre techniques de nettoyages de données</a:t>
            </a:r>
          </a:p>
        </p:txBody>
      </p:sp>
      <p:cxnSp>
        <p:nvCxnSpPr>
          <p:cNvPr id="3669" name="Google Shape;3669;p89"/>
          <p:cNvCxnSpPr/>
          <p:nvPr/>
        </p:nvCxnSpPr>
        <p:spPr>
          <a:xfrm>
            <a:off x="2006049" y="1030542"/>
            <a:ext cx="5742900" cy="0"/>
          </a:xfrm>
          <a:prstGeom prst="straightConnector1">
            <a:avLst/>
          </a:prstGeom>
          <a:noFill/>
          <a:ln w="9525" cap="flat" cmpd="sng">
            <a:solidFill>
              <a:schemeClr val="lt1"/>
            </a:solidFill>
            <a:prstDash val="solid"/>
            <a:round/>
            <a:headEnd type="none" w="med" len="med"/>
            <a:tailEnd type="none" w="med" len="med"/>
          </a:ln>
        </p:spPr>
      </p:cxnSp>
      <p:sp>
        <p:nvSpPr>
          <p:cNvPr id="3670" name="Google Shape;3670;p89"/>
          <p:cNvSpPr/>
          <p:nvPr/>
        </p:nvSpPr>
        <p:spPr>
          <a:xfrm flipH="1">
            <a:off x="8284817" y="39889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89"/>
          <p:cNvGrpSpPr/>
          <p:nvPr/>
        </p:nvGrpSpPr>
        <p:grpSpPr>
          <a:xfrm flipH="1">
            <a:off x="8276954" y="454410"/>
            <a:ext cx="793256" cy="182899"/>
            <a:chOff x="2685575" y="2835950"/>
            <a:chExt cx="433000" cy="99825"/>
          </a:xfrm>
        </p:grpSpPr>
        <p:sp>
          <p:nvSpPr>
            <p:cNvPr id="3672" name="Google Shape;3672;p8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9"/>
          <p:cNvGrpSpPr/>
          <p:nvPr/>
        </p:nvGrpSpPr>
        <p:grpSpPr>
          <a:xfrm flipH="1">
            <a:off x="6181013" y="-1308553"/>
            <a:ext cx="2019176" cy="2019176"/>
            <a:chOff x="1943325" y="-220375"/>
            <a:chExt cx="1298672" cy="1298672"/>
          </a:xfrm>
        </p:grpSpPr>
        <p:sp>
          <p:nvSpPr>
            <p:cNvPr id="3677" name="Google Shape;3677;p8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5" name="Google Shape;3725;p89"/>
          <p:cNvPicPr preferRelativeResize="0"/>
          <p:nvPr/>
        </p:nvPicPr>
        <p:blipFill>
          <a:blip r:embed="rId3">
            <a:alphaModFix/>
          </a:blip>
          <a:stretch>
            <a:fillRect/>
          </a:stretch>
        </p:blipFill>
        <p:spPr>
          <a:xfrm flipH="1">
            <a:off x="-477236" y="-955750"/>
            <a:ext cx="2527512" cy="2681250"/>
          </a:xfrm>
          <a:prstGeom prst="rect">
            <a:avLst/>
          </a:prstGeom>
          <a:noFill/>
          <a:ln>
            <a:noFill/>
          </a:ln>
        </p:spPr>
      </p:pic>
      <p:sp>
        <p:nvSpPr>
          <p:cNvPr id="3726" name="Google Shape;3726;p89"/>
          <p:cNvSpPr/>
          <p:nvPr/>
        </p:nvSpPr>
        <p:spPr>
          <a:xfrm flipH="1">
            <a:off x="505591" y="27170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AAC1AFDF-CE57-9063-5163-EF0AAC735CE0}"/>
              </a:ext>
            </a:extLst>
          </p:cNvPr>
          <p:cNvSpPr txBox="1"/>
          <p:nvPr/>
        </p:nvSpPr>
        <p:spPr>
          <a:xfrm>
            <a:off x="1492327" y="1415855"/>
            <a:ext cx="6814571" cy="1231106"/>
          </a:xfrm>
          <a:prstGeom prst="rect">
            <a:avLst/>
          </a:prstGeom>
          <a:noFill/>
        </p:spPr>
        <p:txBody>
          <a:bodyPr wrap="square" rtlCol="0">
            <a:spAutoFit/>
          </a:bodyPr>
          <a:lstStyle/>
          <a:p>
            <a:r>
              <a:rPr lang="fr-FR" sz="18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a:t>
            </a: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La normalisation de la variable "Statut" représente une étape cruciale dans notre processus de prétraitement des données, visant à rendre cette caractéristique plus adaptée aux algorithmes d'apprentissage automatique. Initialement, la variable "Statut" distinguait les pays entre "Developing" (en développement) et "Developed" (développé), offrant une perspective socio-économique importante pour l'analyse de l'espérance de vie.</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F4B830A0-3216-C2E4-5BEC-D65A8DB3E982}"/>
              </a:ext>
            </a:extLst>
          </p:cNvPr>
          <p:cNvSpPr txBox="1"/>
          <p:nvPr/>
        </p:nvSpPr>
        <p:spPr>
          <a:xfrm>
            <a:off x="1771302" y="1154531"/>
            <a:ext cx="6814571" cy="369332"/>
          </a:xfrm>
          <a:prstGeom prst="rect">
            <a:avLst/>
          </a:prstGeom>
          <a:noFill/>
        </p:spPr>
        <p:txBody>
          <a:bodyPr wrap="square" rtlCol="0">
            <a:spAutoFit/>
          </a:bodyPr>
          <a:lstStyle/>
          <a:p>
            <a:r>
              <a:rPr lang="fr-FR" sz="1600" b="1" dirty="0">
                <a:solidFill>
                  <a:schemeClr val="bg1"/>
                </a:solidFill>
                <a:latin typeface="Calibri" panose="020F0502020204030204" pitchFamily="34" charset="0"/>
              </a:rPr>
              <a:t>2-</a:t>
            </a:r>
            <a:r>
              <a:rPr lang="fr-FR" sz="1600" b="1" dirty="0">
                <a:solidFill>
                  <a:schemeClr val="bg1"/>
                </a:solidFill>
                <a:effectLst/>
                <a:latin typeface="Calibri" panose="020F0502020204030204" pitchFamily="34" charset="0"/>
                <a:ea typeface="Georgia" panose="02040502050405020303" pitchFamily="18" charset="0"/>
              </a:rPr>
              <a:t>normaliser la variable ‘statut:</a:t>
            </a:r>
            <a:r>
              <a:rPr lang="fr-FR" sz="1800" b="1" dirty="0">
                <a:effectLst/>
                <a:latin typeface="Calibri" panose="020F0502020204030204" pitchFamily="34" charset="0"/>
                <a:ea typeface="Georgia" panose="02040502050405020303" pitchFamily="18" charset="0"/>
              </a:rPr>
              <a:t>’ </a:t>
            </a:r>
            <a:endParaRPr lang="fr-FR" dirty="0">
              <a:solidFill>
                <a:schemeClr val="bg1"/>
              </a:solidFill>
            </a:endParaRPr>
          </a:p>
        </p:txBody>
      </p:sp>
      <p:sp>
        <p:nvSpPr>
          <p:cNvPr id="6" name="ZoneTexte 5">
            <a:extLst>
              <a:ext uri="{FF2B5EF4-FFF2-40B4-BE49-F238E27FC236}">
                <a16:creationId xmlns:a16="http://schemas.microsoft.com/office/drawing/2014/main" id="{05202228-FC86-B087-00EC-C36E3DF41A8D}"/>
              </a:ext>
            </a:extLst>
          </p:cNvPr>
          <p:cNvSpPr txBox="1"/>
          <p:nvPr/>
        </p:nvSpPr>
        <p:spPr>
          <a:xfrm>
            <a:off x="1636270" y="2574406"/>
            <a:ext cx="6719322" cy="954107"/>
          </a:xfrm>
          <a:prstGeom prst="rect">
            <a:avLst/>
          </a:prstGeom>
          <a:noFill/>
        </p:spPr>
        <p:txBody>
          <a:bodyPr wrap="square">
            <a:spAutoFit/>
          </a:bodyPr>
          <a:lstStyle/>
          <a:p>
            <a:r>
              <a:rPr lang="fr-FR" sz="1400" dirty="0">
                <a:solidFill>
                  <a:schemeClr val="bg1"/>
                </a:solidFill>
                <a:effectLst/>
                <a:latin typeface="Calibri" panose="020F0502020204030204" pitchFamily="34" charset="0"/>
                <a:ea typeface="Georgia" panose="02040502050405020303" pitchFamily="18" charset="0"/>
              </a:rPr>
              <a:t>          Cependant, pour faciliter l'incorporation de cette information dans nos modèles, nous avons choisi de normaliser cette variable en utilisant une représentation binaire. Désormais, chaque pays est associé à une valeur binaire, où 0 représente la catégorie "Developing" et 1 correspond à la catégorie "Developed". </a:t>
            </a:r>
            <a:endParaRPr lang="fr-FR" dirty="0">
              <a:solidFill>
                <a:schemeClr val="bg1"/>
              </a:solidFill>
            </a:endParaRPr>
          </a:p>
        </p:txBody>
      </p:sp>
      <p:pic>
        <p:nvPicPr>
          <p:cNvPr id="7" name="Image 6">
            <a:extLst>
              <a:ext uri="{FF2B5EF4-FFF2-40B4-BE49-F238E27FC236}">
                <a16:creationId xmlns:a16="http://schemas.microsoft.com/office/drawing/2014/main" id="{237F520A-CC42-B755-3712-F72E96049F8F}"/>
              </a:ext>
            </a:extLst>
          </p:cNvPr>
          <p:cNvPicPr>
            <a:picLocks noChangeAspect="1"/>
          </p:cNvPicPr>
          <p:nvPr/>
        </p:nvPicPr>
        <p:blipFill>
          <a:blip r:embed="rId5"/>
          <a:stretch>
            <a:fillRect/>
          </a:stretch>
        </p:blipFill>
        <p:spPr>
          <a:xfrm>
            <a:off x="2083737" y="3616706"/>
            <a:ext cx="5238750" cy="438150"/>
          </a:xfrm>
          <a:prstGeom prst="rect">
            <a:avLst/>
          </a:prstGeom>
        </p:spPr>
      </p:pic>
    </p:spTree>
    <p:extLst>
      <p:ext uri="{BB962C8B-B14F-4D97-AF65-F5344CB8AC3E}">
        <p14:creationId xmlns:p14="http://schemas.microsoft.com/office/powerpoint/2010/main" val="362894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76"/>
                                        </p:tgtEl>
                                        <p:attrNameLst>
                                          <p:attrName>r</p:attrName>
                                        </p:attrNameLst>
                                      </p:cBhvr>
                                    </p:animRot>
                                  </p:childTnLst>
                                </p:cTn>
                              </p:par>
                              <p:par>
                                <p:cTn id="7" presetID="23" presetClass="entr" presetSubtype="16" fill="hold" nodeType="withEffect">
                                  <p:stCondLst>
                                    <p:cond delay="0"/>
                                  </p:stCondLst>
                                  <p:childTnLst>
                                    <p:set>
                                      <p:cBhvr>
                                        <p:cTn id="8" dur="1" fill="hold">
                                          <p:stCondLst>
                                            <p:cond delay="0"/>
                                          </p:stCondLst>
                                        </p:cTn>
                                        <p:tgtEl>
                                          <p:spTgt spid="3670"/>
                                        </p:tgtEl>
                                        <p:attrNameLst>
                                          <p:attrName>style.visibility</p:attrName>
                                        </p:attrNameLst>
                                      </p:cBhvr>
                                      <p:to>
                                        <p:strVal val="visible"/>
                                      </p:to>
                                    </p:set>
                                    <p:anim calcmode="lin" valueType="num">
                                      <p:cBhvr additive="base">
                                        <p:cTn id="9" dur="1000"/>
                                        <p:tgtEl>
                                          <p:spTgt spid="3670"/>
                                        </p:tgtEl>
                                        <p:attrNameLst>
                                          <p:attrName>ppt_w</p:attrName>
                                        </p:attrNameLst>
                                      </p:cBhvr>
                                      <p:tavLst>
                                        <p:tav tm="0">
                                          <p:val>
                                            <p:strVal val="0"/>
                                          </p:val>
                                        </p:tav>
                                        <p:tav tm="100000">
                                          <p:val>
                                            <p:strVal val="#ppt_w"/>
                                          </p:val>
                                        </p:tav>
                                      </p:tavLst>
                                    </p:anim>
                                    <p:anim calcmode="lin" valueType="num">
                                      <p:cBhvr additive="base">
                                        <p:cTn id="10" dur="1000"/>
                                        <p:tgtEl>
                                          <p:spTgt spid="3670"/>
                                        </p:tgtEl>
                                        <p:attrNameLst>
                                          <p:attrName>ppt_h</p:attrName>
                                        </p:attrNameLst>
                                      </p:cBhvr>
                                      <p:tavLst>
                                        <p:tav tm="0">
                                          <p:val>
                                            <p:strVal val="0"/>
                                          </p:val>
                                        </p:tav>
                                        <p:tav tm="100000">
                                          <p:val>
                                            <p:strVal val="#ppt_h"/>
                                          </p:val>
                                        </p:tav>
                                      </p:tavLst>
                                    </p:anim>
                                  </p:childTnLst>
                                </p:cTn>
                              </p:par>
                              <p:par>
                                <p:cTn id="11" presetID="2" presetClass="entr" presetSubtype="2" fill="hold" nodeType="withEffect">
                                  <p:stCondLst>
                                    <p:cond delay="0"/>
                                  </p:stCondLst>
                                  <p:childTnLst>
                                    <p:set>
                                      <p:cBhvr>
                                        <p:cTn id="12" dur="1" fill="hold">
                                          <p:stCondLst>
                                            <p:cond delay="0"/>
                                          </p:stCondLst>
                                        </p:cTn>
                                        <p:tgtEl>
                                          <p:spTgt spid="3669"/>
                                        </p:tgtEl>
                                        <p:attrNameLst>
                                          <p:attrName>style.visibility</p:attrName>
                                        </p:attrNameLst>
                                      </p:cBhvr>
                                      <p:to>
                                        <p:strVal val="visible"/>
                                      </p:to>
                                    </p:set>
                                    <p:anim calcmode="lin" valueType="num">
                                      <p:cBhvr additive="base">
                                        <p:cTn id="13" dur="1000"/>
                                        <p:tgtEl>
                                          <p:spTgt spid="3669"/>
                                        </p:tgtEl>
                                        <p:attrNameLst>
                                          <p:attrName>ppt_x</p:attrName>
                                        </p:attrNameLst>
                                      </p:cBhvr>
                                      <p:tavLst>
                                        <p:tav tm="0">
                                          <p:val>
                                            <p:strVal val="#ppt_x+1"/>
                                          </p:val>
                                        </p:tav>
                                        <p:tav tm="100000">
                                          <p:val>
                                            <p:strVal val="#ppt_x"/>
                                          </p:val>
                                        </p:tav>
                                      </p:tavLst>
                                    </p:anim>
                                  </p:childTnLst>
                                </p:cTn>
                              </p:par>
                              <p:par>
                                <p:cTn id="14" presetID="2" presetClass="entr" presetSubtype="1" fill="hold" nodeType="withEffect">
                                  <p:stCondLst>
                                    <p:cond delay="0"/>
                                  </p:stCondLst>
                                  <p:childTnLst>
                                    <p:set>
                                      <p:cBhvr>
                                        <p:cTn id="15" dur="1" fill="hold">
                                          <p:stCondLst>
                                            <p:cond delay="0"/>
                                          </p:stCondLst>
                                        </p:cTn>
                                        <p:tgtEl>
                                          <p:spTgt spid="3667"/>
                                        </p:tgtEl>
                                        <p:attrNameLst>
                                          <p:attrName>style.visibility</p:attrName>
                                        </p:attrNameLst>
                                      </p:cBhvr>
                                      <p:to>
                                        <p:strVal val="visible"/>
                                      </p:to>
                                    </p:set>
                                    <p:anim calcmode="lin" valueType="num">
                                      <p:cBhvr additive="base">
                                        <p:cTn id="16" dur="1000"/>
                                        <p:tgtEl>
                                          <p:spTgt spid="3667"/>
                                        </p:tgtEl>
                                        <p:attrNameLst>
                                          <p:attrName>ppt_y</p:attrName>
                                        </p:attrNameLst>
                                      </p:cBhvr>
                                      <p:tavLst>
                                        <p:tav tm="0">
                                          <p:val>
                                            <p:strVal val="#ppt_y-1"/>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671"/>
                                        </p:tgtEl>
                                        <p:attrNameLst>
                                          <p:attrName>style.visibility</p:attrName>
                                        </p:attrNameLst>
                                      </p:cBhvr>
                                      <p:to>
                                        <p:strVal val="visible"/>
                                      </p:to>
                                    </p:set>
                                    <p:anim calcmode="lin" valueType="num">
                                      <p:cBhvr additive="base">
                                        <p:cTn id="19" dur="1000"/>
                                        <p:tgtEl>
                                          <p:spTgt spid="3671"/>
                                        </p:tgtEl>
                                        <p:attrNameLst>
                                          <p:attrName>ppt_x</p:attrName>
                                        </p:attrNameLst>
                                      </p:cBhvr>
                                      <p:tavLst>
                                        <p:tav tm="0">
                                          <p:val>
                                            <p:strVal val="#ppt_x-1"/>
                                          </p:val>
                                        </p:tav>
                                        <p:tav tm="100000">
                                          <p:val>
                                            <p:strVal val="#ppt_x"/>
                                          </p:val>
                                        </p:tav>
                                      </p:tavLst>
                                    </p:anim>
                                  </p:childTnLst>
                                </p:cTn>
                              </p:par>
                              <p:par>
                                <p:cTn id="20" presetID="8" presetClass="emph" presetSubtype="0" fill="hold" nodeType="withEffect">
                                  <p:stCondLst>
                                    <p:cond delay="0"/>
                                  </p:stCondLst>
                                  <p:childTnLst>
                                    <p:animRot by="-21600000">
                                      <p:cBhvr>
                                        <p:cTn id="21" dur="1000" fill="hold"/>
                                        <p:tgtEl>
                                          <p:spTgt spid="3726"/>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727"/>
                                        </p:tgtEl>
                                        <p:attrNameLst>
                                          <p:attrName>style.visibility</p:attrName>
                                        </p:attrNameLst>
                                      </p:cBhvr>
                                      <p:to>
                                        <p:strVal val="visible"/>
                                      </p:to>
                                    </p:set>
                                    <p:animEffect transition="in" filter="fade">
                                      <p:cBhvr>
                                        <p:cTn id="24" dur="1000"/>
                                        <p:tgtEl>
                                          <p:spTgt spid="3727"/>
                                        </p:tgtEl>
                                      </p:cBhvr>
                                    </p:animEffect>
                                  </p:childTnLst>
                                </p:cTn>
                              </p:par>
                              <p:par>
                                <p:cTn id="25" presetID="10" presetClass="entr" presetSubtype="0" fill="hold" nodeType="withEffect">
                                  <p:stCondLst>
                                    <p:cond delay="0"/>
                                  </p:stCondLst>
                                  <p:childTnLst>
                                    <p:set>
                                      <p:cBhvr>
                                        <p:cTn id="26" dur="1" fill="hold">
                                          <p:stCondLst>
                                            <p:cond delay="0"/>
                                          </p:stCondLst>
                                        </p:cTn>
                                        <p:tgtEl>
                                          <p:spTgt spid="3728"/>
                                        </p:tgtEl>
                                        <p:attrNameLst>
                                          <p:attrName>style.visibility</p:attrName>
                                        </p:attrNameLst>
                                      </p:cBhvr>
                                      <p:to>
                                        <p:strVal val="visible"/>
                                      </p:to>
                                    </p:set>
                                    <p:animEffect transition="in" filter="fade">
                                      <p:cBhvr>
                                        <p:cTn id="27" dur="1000"/>
                                        <p:tgtEl>
                                          <p:spTgt spid="3728"/>
                                        </p:tgtEl>
                                      </p:cBhvr>
                                    </p:animEffect>
                                  </p:childTnLst>
                                </p:cTn>
                              </p:par>
                              <p:par>
                                <p:cTn id="28" presetID="10" presetClass="entr" presetSubtype="0" fill="hold" nodeType="withEffect">
                                  <p:stCondLst>
                                    <p:cond delay="0"/>
                                  </p:stCondLst>
                                  <p:childTnLst>
                                    <p:set>
                                      <p:cBhvr>
                                        <p:cTn id="29" dur="1" fill="hold">
                                          <p:stCondLst>
                                            <p:cond delay="0"/>
                                          </p:stCondLst>
                                        </p:cTn>
                                        <p:tgtEl>
                                          <p:spTgt spid="3729"/>
                                        </p:tgtEl>
                                        <p:attrNameLst>
                                          <p:attrName>style.visibility</p:attrName>
                                        </p:attrNameLst>
                                      </p:cBhvr>
                                      <p:to>
                                        <p:strVal val="visible"/>
                                      </p:to>
                                    </p:set>
                                    <p:animEffect transition="in" filter="fade">
                                      <p:cBhvr>
                                        <p:cTn id="30" dur="1000"/>
                                        <p:tgtEl>
                                          <p:spTgt spid="3729"/>
                                        </p:tgtEl>
                                      </p:cBhvr>
                                    </p:animEffect>
                                  </p:childTnLst>
                                </p:cTn>
                              </p:par>
                              <p:par>
                                <p:cTn id="31" presetID="10" presetClass="entr" presetSubtype="0" fill="hold" nodeType="withEffect">
                                  <p:stCondLst>
                                    <p:cond delay="0"/>
                                  </p:stCondLst>
                                  <p:childTnLst>
                                    <p:set>
                                      <p:cBhvr>
                                        <p:cTn id="32" dur="1" fill="hold">
                                          <p:stCondLst>
                                            <p:cond delay="0"/>
                                          </p:stCondLst>
                                        </p:cTn>
                                        <p:tgtEl>
                                          <p:spTgt spid="3730"/>
                                        </p:tgtEl>
                                        <p:attrNameLst>
                                          <p:attrName>style.visibility</p:attrName>
                                        </p:attrNameLst>
                                      </p:cBhvr>
                                      <p:to>
                                        <p:strVal val="visible"/>
                                      </p:to>
                                    </p:set>
                                    <p:animEffect transition="in" filter="fade">
                                      <p:cBhvr>
                                        <p:cTn id="33" dur="1000"/>
                                        <p:tgtEl>
                                          <p:spTgt spid="3730"/>
                                        </p:tgtEl>
                                      </p:cBhvr>
                                    </p:animEffect>
                                  </p:childTnLst>
                                </p:cTn>
                              </p:par>
                              <p:par>
                                <p:cTn id="34" presetID="10" presetClass="entr" presetSubtype="0" fill="hold" nodeType="withEffect">
                                  <p:stCondLst>
                                    <p:cond delay="0"/>
                                  </p:stCondLst>
                                  <p:childTnLst>
                                    <p:set>
                                      <p:cBhvr>
                                        <p:cTn id="35" dur="1" fill="hold">
                                          <p:stCondLst>
                                            <p:cond delay="0"/>
                                          </p:stCondLst>
                                        </p:cTn>
                                        <p:tgtEl>
                                          <p:spTgt spid="3731"/>
                                        </p:tgtEl>
                                        <p:attrNameLst>
                                          <p:attrName>style.visibility</p:attrName>
                                        </p:attrNameLst>
                                      </p:cBhvr>
                                      <p:to>
                                        <p:strVal val="visible"/>
                                      </p:to>
                                    </p:set>
                                    <p:animEffect transition="in" filter="fade">
                                      <p:cBhvr>
                                        <p:cTn id="36" dur="1000"/>
                                        <p:tgtEl>
                                          <p:spTgt spid="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89"/>
          <p:cNvSpPr txBox="1">
            <a:spLocks noGrp="1"/>
          </p:cNvSpPr>
          <p:nvPr>
            <p:ph type="title"/>
          </p:nvPr>
        </p:nvSpPr>
        <p:spPr>
          <a:xfrm>
            <a:off x="1962859" y="683186"/>
            <a:ext cx="6265542" cy="347356"/>
          </a:xfrm>
          <a:prstGeom prst="rect">
            <a:avLst/>
          </a:prstGeom>
        </p:spPr>
        <p:txBody>
          <a:bodyPr spcFirstLastPara="1" wrap="square" lIns="91425" tIns="0" rIns="91425" bIns="91425" anchor="t" anchorCtr="0">
            <a:noAutofit/>
          </a:bodyPr>
          <a:lstStyle/>
          <a:p>
            <a:pPr marL="0" lvl="0" indent="0">
              <a:spcAft>
                <a:spcPts val="1200"/>
              </a:spcAft>
            </a:pPr>
            <a:r>
              <a:rPr lang="fr-FR" sz="1600" dirty="0"/>
              <a:t>Concaténer les deux bases de données (qualit et quantita) </a:t>
            </a:r>
          </a:p>
        </p:txBody>
      </p:sp>
      <p:cxnSp>
        <p:nvCxnSpPr>
          <p:cNvPr id="3669" name="Google Shape;3669;p89"/>
          <p:cNvCxnSpPr/>
          <p:nvPr/>
        </p:nvCxnSpPr>
        <p:spPr>
          <a:xfrm>
            <a:off x="2006049" y="1030542"/>
            <a:ext cx="5742900" cy="0"/>
          </a:xfrm>
          <a:prstGeom prst="straightConnector1">
            <a:avLst/>
          </a:prstGeom>
          <a:noFill/>
          <a:ln w="9525" cap="flat" cmpd="sng">
            <a:solidFill>
              <a:schemeClr val="lt1"/>
            </a:solidFill>
            <a:prstDash val="solid"/>
            <a:round/>
            <a:headEnd type="none" w="med" len="med"/>
            <a:tailEnd type="none" w="med" len="med"/>
          </a:ln>
        </p:spPr>
      </p:cxnSp>
      <p:sp>
        <p:nvSpPr>
          <p:cNvPr id="3670" name="Google Shape;3670;p89"/>
          <p:cNvSpPr/>
          <p:nvPr/>
        </p:nvSpPr>
        <p:spPr>
          <a:xfrm flipH="1">
            <a:off x="8284817" y="39889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89"/>
          <p:cNvGrpSpPr/>
          <p:nvPr/>
        </p:nvGrpSpPr>
        <p:grpSpPr>
          <a:xfrm flipH="1">
            <a:off x="8276954" y="454410"/>
            <a:ext cx="793256" cy="182899"/>
            <a:chOff x="2685575" y="2835950"/>
            <a:chExt cx="433000" cy="99825"/>
          </a:xfrm>
        </p:grpSpPr>
        <p:sp>
          <p:nvSpPr>
            <p:cNvPr id="3672" name="Google Shape;3672;p8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9"/>
          <p:cNvGrpSpPr/>
          <p:nvPr/>
        </p:nvGrpSpPr>
        <p:grpSpPr>
          <a:xfrm flipH="1">
            <a:off x="6181013" y="-1308553"/>
            <a:ext cx="2019176" cy="2019176"/>
            <a:chOff x="1943325" y="-220375"/>
            <a:chExt cx="1298672" cy="1298672"/>
          </a:xfrm>
        </p:grpSpPr>
        <p:sp>
          <p:nvSpPr>
            <p:cNvPr id="3677" name="Google Shape;3677;p8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5" name="Google Shape;3725;p89"/>
          <p:cNvPicPr preferRelativeResize="0"/>
          <p:nvPr/>
        </p:nvPicPr>
        <p:blipFill>
          <a:blip r:embed="rId3">
            <a:alphaModFix/>
          </a:blip>
          <a:stretch>
            <a:fillRect/>
          </a:stretch>
        </p:blipFill>
        <p:spPr>
          <a:xfrm flipH="1">
            <a:off x="-477236" y="-955750"/>
            <a:ext cx="2527512" cy="2681250"/>
          </a:xfrm>
          <a:prstGeom prst="rect">
            <a:avLst/>
          </a:prstGeom>
          <a:noFill/>
          <a:ln>
            <a:noFill/>
          </a:ln>
        </p:spPr>
      </p:pic>
      <p:sp>
        <p:nvSpPr>
          <p:cNvPr id="3726" name="Google Shape;3726;p89"/>
          <p:cNvSpPr/>
          <p:nvPr/>
        </p:nvSpPr>
        <p:spPr>
          <a:xfrm flipH="1">
            <a:off x="505591" y="27170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C4B3C455-8517-0A39-8B7A-E4FA26567600}"/>
              </a:ext>
            </a:extLst>
          </p:cNvPr>
          <p:cNvPicPr>
            <a:picLocks noChangeAspect="1"/>
          </p:cNvPicPr>
          <p:nvPr/>
        </p:nvPicPr>
        <p:blipFill>
          <a:blip r:embed="rId5"/>
          <a:stretch>
            <a:fillRect/>
          </a:stretch>
        </p:blipFill>
        <p:spPr>
          <a:xfrm>
            <a:off x="1541068" y="1119315"/>
            <a:ext cx="6743749" cy="676280"/>
          </a:xfrm>
          <a:prstGeom prst="rect">
            <a:avLst/>
          </a:prstGeom>
        </p:spPr>
      </p:pic>
      <p:sp>
        <p:nvSpPr>
          <p:cNvPr id="9" name="ZoneTexte 8">
            <a:extLst>
              <a:ext uri="{FF2B5EF4-FFF2-40B4-BE49-F238E27FC236}">
                <a16:creationId xmlns:a16="http://schemas.microsoft.com/office/drawing/2014/main" id="{35996182-45E4-E65C-A980-1D2CBDE8D8E2}"/>
              </a:ext>
            </a:extLst>
          </p:cNvPr>
          <p:cNvSpPr txBox="1"/>
          <p:nvPr/>
        </p:nvSpPr>
        <p:spPr>
          <a:xfrm>
            <a:off x="1636270" y="2120622"/>
            <a:ext cx="6719322" cy="1015663"/>
          </a:xfrm>
          <a:prstGeom prst="rect">
            <a:avLst/>
          </a:prstGeom>
          <a:noFill/>
        </p:spPr>
        <p:txBody>
          <a:bodyPr wrap="square">
            <a:spAutoFit/>
          </a:bodyPr>
          <a:lstStyle/>
          <a:p>
            <a:r>
              <a:rPr lang="fr-FR" sz="1200" dirty="0">
                <a:solidFill>
                  <a:schemeClr val="bg1"/>
                </a:solidFill>
              </a:rPr>
              <a:t>      Dans notre cas, une variable catégorique comme "pays" ne se prête pas à la normalisation, étant donné que les pays ne peuvent pas être comparés sur une échelle numérique linéaire. Nous avons consciemment décidé de ne pas intégrer cette variable dans le processus de normalisation, préservant ainsi la nature intrinsèquement qualitative des données géographiques.</a:t>
            </a:r>
          </a:p>
        </p:txBody>
      </p:sp>
      <p:sp>
        <p:nvSpPr>
          <p:cNvPr id="11" name="ZoneTexte 10">
            <a:extLst>
              <a:ext uri="{FF2B5EF4-FFF2-40B4-BE49-F238E27FC236}">
                <a16:creationId xmlns:a16="http://schemas.microsoft.com/office/drawing/2014/main" id="{BFD55748-ABBA-7D5B-2291-7096B289AAA5}"/>
              </a:ext>
            </a:extLst>
          </p:cNvPr>
          <p:cNvSpPr txBox="1"/>
          <p:nvPr/>
        </p:nvSpPr>
        <p:spPr>
          <a:xfrm>
            <a:off x="1604511" y="2828500"/>
            <a:ext cx="6719322" cy="1261884"/>
          </a:xfrm>
          <a:prstGeom prst="rect">
            <a:avLst/>
          </a:prstGeom>
          <a:noFill/>
        </p:spPr>
        <p:txBody>
          <a:bodyPr wrap="square">
            <a:spAutoFit/>
          </a:bodyPr>
          <a:lstStyle/>
          <a:p>
            <a:br>
              <a:rPr lang="fr-FR" dirty="0"/>
            </a:br>
            <a:r>
              <a:rPr lang="fr-FR" dirty="0"/>
              <a:t>       </a:t>
            </a:r>
            <a:r>
              <a:rPr lang="fr-FR" sz="1200" dirty="0">
                <a:solidFill>
                  <a:schemeClr val="bg1"/>
                </a:solidFill>
              </a:rPr>
              <a:t>En supprimant la variable "pays" au cours du processus des modèles, la décision repose sur la nécessité de simplifier le modèle et de réduire la dimensionnalité de l'espace des caractéristiques. La variable "pays" introduit une complexité supplémentaire en créant un grand nombre de catégories distinctes, ce qui peut rendre l'entraînement des modèles plus exigeant en termes de ressources computationnelles et peut conduire à un modèle moins généralisable.</a:t>
            </a:r>
          </a:p>
        </p:txBody>
      </p:sp>
    </p:spTree>
    <p:extLst>
      <p:ext uri="{BB962C8B-B14F-4D97-AF65-F5344CB8AC3E}">
        <p14:creationId xmlns:p14="http://schemas.microsoft.com/office/powerpoint/2010/main" val="333345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76"/>
                                        </p:tgtEl>
                                        <p:attrNameLst>
                                          <p:attrName>r</p:attrName>
                                        </p:attrNameLst>
                                      </p:cBhvr>
                                    </p:animRot>
                                  </p:childTnLst>
                                </p:cTn>
                              </p:par>
                              <p:par>
                                <p:cTn id="7" presetID="23" presetClass="entr" presetSubtype="16" fill="hold" nodeType="withEffect">
                                  <p:stCondLst>
                                    <p:cond delay="0"/>
                                  </p:stCondLst>
                                  <p:childTnLst>
                                    <p:set>
                                      <p:cBhvr>
                                        <p:cTn id="8" dur="1" fill="hold">
                                          <p:stCondLst>
                                            <p:cond delay="0"/>
                                          </p:stCondLst>
                                        </p:cTn>
                                        <p:tgtEl>
                                          <p:spTgt spid="3670"/>
                                        </p:tgtEl>
                                        <p:attrNameLst>
                                          <p:attrName>style.visibility</p:attrName>
                                        </p:attrNameLst>
                                      </p:cBhvr>
                                      <p:to>
                                        <p:strVal val="visible"/>
                                      </p:to>
                                    </p:set>
                                    <p:anim calcmode="lin" valueType="num">
                                      <p:cBhvr additive="base">
                                        <p:cTn id="9" dur="1000"/>
                                        <p:tgtEl>
                                          <p:spTgt spid="3670"/>
                                        </p:tgtEl>
                                        <p:attrNameLst>
                                          <p:attrName>ppt_w</p:attrName>
                                        </p:attrNameLst>
                                      </p:cBhvr>
                                      <p:tavLst>
                                        <p:tav tm="0">
                                          <p:val>
                                            <p:strVal val="0"/>
                                          </p:val>
                                        </p:tav>
                                        <p:tav tm="100000">
                                          <p:val>
                                            <p:strVal val="#ppt_w"/>
                                          </p:val>
                                        </p:tav>
                                      </p:tavLst>
                                    </p:anim>
                                    <p:anim calcmode="lin" valueType="num">
                                      <p:cBhvr additive="base">
                                        <p:cTn id="10" dur="1000"/>
                                        <p:tgtEl>
                                          <p:spTgt spid="3670"/>
                                        </p:tgtEl>
                                        <p:attrNameLst>
                                          <p:attrName>ppt_h</p:attrName>
                                        </p:attrNameLst>
                                      </p:cBhvr>
                                      <p:tavLst>
                                        <p:tav tm="0">
                                          <p:val>
                                            <p:strVal val="0"/>
                                          </p:val>
                                        </p:tav>
                                        <p:tav tm="100000">
                                          <p:val>
                                            <p:strVal val="#ppt_h"/>
                                          </p:val>
                                        </p:tav>
                                      </p:tavLst>
                                    </p:anim>
                                  </p:childTnLst>
                                </p:cTn>
                              </p:par>
                              <p:par>
                                <p:cTn id="11" presetID="2" presetClass="entr" presetSubtype="2" fill="hold" nodeType="withEffect">
                                  <p:stCondLst>
                                    <p:cond delay="0"/>
                                  </p:stCondLst>
                                  <p:childTnLst>
                                    <p:set>
                                      <p:cBhvr>
                                        <p:cTn id="12" dur="1" fill="hold">
                                          <p:stCondLst>
                                            <p:cond delay="0"/>
                                          </p:stCondLst>
                                        </p:cTn>
                                        <p:tgtEl>
                                          <p:spTgt spid="3669"/>
                                        </p:tgtEl>
                                        <p:attrNameLst>
                                          <p:attrName>style.visibility</p:attrName>
                                        </p:attrNameLst>
                                      </p:cBhvr>
                                      <p:to>
                                        <p:strVal val="visible"/>
                                      </p:to>
                                    </p:set>
                                    <p:anim calcmode="lin" valueType="num">
                                      <p:cBhvr additive="base">
                                        <p:cTn id="13" dur="1000"/>
                                        <p:tgtEl>
                                          <p:spTgt spid="3669"/>
                                        </p:tgtEl>
                                        <p:attrNameLst>
                                          <p:attrName>ppt_x</p:attrName>
                                        </p:attrNameLst>
                                      </p:cBhvr>
                                      <p:tavLst>
                                        <p:tav tm="0">
                                          <p:val>
                                            <p:strVal val="#ppt_x+1"/>
                                          </p:val>
                                        </p:tav>
                                        <p:tav tm="100000">
                                          <p:val>
                                            <p:strVal val="#ppt_x"/>
                                          </p:val>
                                        </p:tav>
                                      </p:tavLst>
                                    </p:anim>
                                  </p:childTnLst>
                                </p:cTn>
                              </p:par>
                              <p:par>
                                <p:cTn id="14" presetID="2" presetClass="entr" presetSubtype="1" fill="hold" nodeType="withEffect">
                                  <p:stCondLst>
                                    <p:cond delay="0"/>
                                  </p:stCondLst>
                                  <p:childTnLst>
                                    <p:set>
                                      <p:cBhvr>
                                        <p:cTn id="15" dur="1" fill="hold">
                                          <p:stCondLst>
                                            <p:cond delay="0"/>
                                          </p:stCondLst>
                                        </p:cTn>
                                        <p:tgtEl>
                                          <p:spTgt spid="3667"/>
                                        </p:tgtEl>
                                        <p:attrNameLst>
                                          <p:attrName>style.visibility</p:attrName>
                                        </p:attrNameLst>
                                      </p:cBhvr>
                                      <p:to>
                                        <p:strVal val="visible"/>
                                      </p:to>
                                    </p:set>
                                    <p:anim calcmode="lin" valueType="num">
                                      <p:cBhvr additive="base">
                                        <p:cTn id="16" dur="1000"/>
                                        <p:tgtEl>
                                          <p:spTgt spid="3667"/>
                                        </p:tgtEl>
                                        <p:attrNameLst>
                                          <p:attrName>ppt_y</p:attrName>
                                        </p:attrNameLst>
                                      </p:cBhvr>
                                      <p:tavLst>
                                        <p:tav tm="0">
                                          <p:val>
                                            <p:strVal val="#ppt_y-1"/>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671"/>
                                        </p:tgtEl>
                                        <p:attrNameLst>
                                          <p:attrName>style.visibility</p:attrName>
                                        </p:attrNameLst>
                                      </p:cBhvr>
                                      <p:to>
                                        <p:strVal val="visible"/>
                                      </p:to>
                                    </p:set>
                                    <p:anim calcmode="lin" valueType="num">
                                      <p:cBhvr additive="base">
                                        <p:cTn id="19" dur="1000"/>
                                        <p:tgtEl>
                                          <p:spTgt spid="3671"/>
                                        </p:tgtEl>
                                        <p:attrNameLst>
                                          <p:attrName>ppt_x</p:attrName>
                                        </p:attrNameLst>
                                      </p:cBhvr>
                                      <p:tavLst>
                                        <p:tav tm="0">
                                          <p:val>
                                            <p:strVal val="#ppt_x-1"/>
                                          </p:val>
                                        </p:tav>
                                        <p:tav tm="100000">
                                          <p:val>
                                            <p:strVal val="#ppt_x"/>
                                          </p:val>
                                        </p:tav>
                                      </p:tavLst>
                                    </p:anim>
                                  </p:childTnLst>
                                </p:cTn>
                              </p:par>
                              <p:par>
                                <p:cTn id="20" presetID="8" presetClass="emph" presetSubtype="0" fill="hold" nodeType="withEffect">
                                  <p:stCondLst>
                                    <p:cond delay="0"/>
                                  </p:stCondLst>
                                  <p:childTnLst>
                                    <p:animRot by="-21600000">
                                      <p:cBhvr>
                                        <p:cTn id="21" dur="1000" fill="hold"/>
                                        <p:tgtEl>
                                          <p:spTgt spid="3726"/>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727"/>
                                        </p:tgtEl>
                                        <p:attrNameLst>
                                          <p:attrName>style.visibility</p:attrName>
                                        </p:attrNameLst>
                                      </p:cBhvr>
                                      <p:to>
                                        <p:strVal val="visible"/>
                                      </p:to>
                                    </p:set>
                                    <p:animEffect transition="in" filter="fade">
                                      <p:cBhvr>
                                        <p:cTn id="24" dur="1000"/>
                                        <p:tgtEl>
                                          <p:spTgt spid="3727"/>
                                        </p:tgtEl>
                                      </p:cBhvr>
                                    </p:animEffect>
                                  </p:childTnLst>
                                </p:cTn>
                              </p:par>
                              <p:par>
                                <p:cTn id="25" presetID="10" presetClass="entr" presetSubtype="0" fill="hold" nodeType="withEffect">
                                  <p:stCondLst>
                                    <p:cond delay="0"/>
                                  </p:stCondLst>
                                  <p:childTnLst>
                                    <p:set>
                                      <p:cBhvr>
                                        <p:cTn id="26" dur="1" fill="hold">
                                          <p:stCondLst>
                                            <p:cond delay="0"/>
                                          </p:stCondLst>
                                        </p:cTn>
                                        <p:tgtEl>
                                          <p:spTgt spid="3728"/>
                                        </p:tgtEl>
                                        <p:attrNameLst>
                                          <p:attrName>style.visibility</p:attrName>
                                        </p:attrNameLst>
                                      </p:cBhvr>
                                      <p:to>
                                        <p:strVal val="visible"/>
                                      </p:to>
                                    </p:set>
                                    <p:animEffect transition="in" filter="fade">
                                      <p:cBhvr>
                                        <p:cTn id="27" dur="1000"/>
                                        <p:tgtEl>
                                          <p:spTgt spid="3728"/>
                                        </p:tgtEl>
                                      </p:cBhvr>
                                    </p:animEffect>
                                  </p:childTnLst>
                                </p:cTn>
                              </p:par>
                              <p:par>
                                <p:cTn id="28" presetID="10" presetClass="entr" presetSubtype="0" fill="hold" nodeType="withEffect">
                                  <p:stCondLst>
                                    <p:cond delay="0"/>
                                  </p:stCondLst>
                                  <p:childTnLst>
                                    <p:set>
                                      <p:cBhvr>
                                        <p:cTn id="29" dur="1" fill="hold">
                                          <p:stCondLst>
                                            <p:cond delay="0"/>
                                          </p:stCondLst>
                                        </p:cTn>
                                        <p:tgtEl>
                                          <p:spTgt spid="3729"/>
                                        </p:tgtEl>
                                        <p:attrNameLst>
                                          <p:attrName>style.visibility</p:attrName>
                                        </p:attrNameLst>
                                      </p:cBhvr>
                                      <p:to>
                                        <p:strVal val="visible"/>
                                      </p:to>
                                    </p:set>
                                    <p:animEffect transition="in" filter="fade">
                                      <p:cBhvr>
                                        <p:cTn id="30" dur="1000"/>
                                        <p:tgtEl>
                                          <p:spTgt spid="3729"/>
                                        </p:tgtEl>
                                      </p:cBhvr>
                                    </p:animEffect>
                                  </p:childTnLst>
                                </p:cTn>
                              </p:par>
                              <p:par>
                                <p:cTn id="31" presetID="10" presetClass="entr" presetSubtype="0" fill="hold" nodeType="withEffect">
                                  <p:stCondLst>
                                    <p:cond delay="0"/>
                                  </p:stCondLst>
                                  <p:childTnLst>
                                    <p:set>
                                      <p:cBhvr>
                                        <p:cTn id="32" dur="1" fill="hold">
                                          <p:stCondLst>
                                            <p:cond delay="0"/>
                                          </p:stCondLst>
                                        </p:cTn>
                                        <p:tgtEl>
                                          <p:spTgt spid="3730"/>
                                        </p:tgtEl>
                                        <p:attrNameLst>
                                          <p:attrName>style.visibility</p:attrName>
                                        </p:attrNameLst>
                                      </p:cBhvr>
                                      <p:to>
                                        <p:strVal val="visible"/>
                                      </p:to>
                                    </p:set>
                                    <p:animEffect transition="in" filter="fade">
                                      <p:cBhvr>
                                        <p:cTn id="33" dur="1000"/>
                                        <p:tgtEl>
                                          <p:spTgt spid="3730"/>
                                        </p:tgtEl>
                                      </p:cBhvr>
                                    </p:animEffect>
                                  </p:childTnLst>
                                </p:cTn>
                              </p:par>
                              <p:par>
                                <p:cTn id="34" presetID="10" presetClass="entr" presetSubtype="0" fill="hold" nodeType="withEffect">
                                  <p:stCondLst>
                                    <p:cond delay="0"/>
                                  </p:stCondLst>
                                  <p:childTnLst>
                                    <p:set>
                                      <p:cBhvr>
                                        <p:cTn id="35" dur="1" fill="hold">
                                          <p:stCondLst>
                                            <p:cond delay="0"/>
                                          </p:stCondLst>
                                        </p:cTn>
                                        <p:tgtEl>
                                          <p:spTgt spid="3731"/>
                                        </p:tgtEl>
                                        <p:attrNameLst>
                                          <p:attrName>style.visibility</p:attrName>
                                        </p:attrNameLst>
                                      </p:cBhvr>
                                      <p:to>
                                        <p:strVal val="visible"/>
                                      </p:to>
                                    </p:set>
                                    <p:animEffect transition="in" filter="fade">
                                      <p:cBhvr>
                                        <p:cTn id="36" dur="1000"/>
                                        <p:tgtEl>
                                          <p:spTgt spid="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92620" y="1927800"/>
            <a:ext cx="4349339" cy="1287900"/>
          </a:xfrm>
          <a:prstGeom prst="rect">
            <a:avLst/>
          </a:prstGeom>
        </p:spPr>
        <p:txBody>
          <a:bodyPr spcFirstLastPara="1" wrap="square" lIns="91425" tIns="0" rIns="91425" bIns="91425" anchor="t" anchorCtr="0">
            <a:noAutofit/>
          </a:bodyPr>
          <a:lstStyle/>
          <a:p>
            <a:pPr marL="0" lvl="0" indent="0">
              <a:spcAft>
                <a:spcPts val="1200"/>
              </a:spcAft>
            </a:pPr>
            <a:r>
              <a:rPr lang="fr-FR" b="1" dirty="0"/>
              <a:t>Analyse Exploratoire</a:t>
            </a:r>
            <a:endParaRPr lang="fr-FR" sz="3200"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04</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02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pic>
        <p:nvPicPr>
          <p:cNvPr id="2688" name="Google Shape;2688;p62"/>
          <p:cNvPicPr preferRelativeResize="0"/>
          <p:nvPr/>
        </p:nvPicPr>
        <p:blipFill>
          <a:blip r:embed="rId3">
            <a:alphaModFix/>
          </a:blip>
          <a:stretch>
            <a:fillRect/>
          </a:stretch>
        </p:blipFill>
        <p:spPr>
          <a:xfrm>
            <a:off x="6119113" y="1087913"/>
            <a:ext cx="3774112" cy="3107163"/>
          </a:xfrm>
          <a:prstGeom prst="rect">
            <a:avLst/>
          </a:prstGeom>
          <a:noFill/>
          <a:ln>
            <a:noFill/>
          </a:ln>
        </p:spPr>
      </p:pic>
      <p:sp>
        <p:nvSpPr>
          <p:cNvPr id="2689" name="Google Shape;2689;p6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id="{506396DB-2637-F83F-9292-BC62A58C3470}"/>
              </a:ext>
            </a:extLst>
          </p:cNvPr>
          <p:cNvSpPr txBox="1"/>
          <p:nvPr/>
        </p:nvSpPr>
        <p:spPr>
          <a:xfrm>
            <a:off x="877565" y="1458156"/>
            <a:ext cx="5241548" cy="2031325"/>
          </a:xfrm>
          <a:prstGeom prst="rect">
            <a:avLst/>
          </a:prstGeom>
          <a:noFill/>
        </p:spPr>
        <p:txBody>
          <a:bodyPr wrap="square">
            <a:spAutoFit/>
          </a:bodyPr>
          <a:lstStyle/>
          <a:p>
            <a:pPr marL="228600"/>
            <a:r>
              <a:rPr lang="fr-FR" sz="14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L'analyse exploratoire joue un rôle essentiel dans la révélation désintrications subtiles et complexes inscrites au sein de notre ensemble de données. C'est une phase cruciale qui transcende la simple observation des variables pour devenir une exploration approfondie des relations, des modèles émergents, et des tendances significatives. En tant que fenêtre inaugurale sur les données, l'analyse exploratoire constitue un outil préliminaire puissant pour la découverte de nouveaux questionnements et la formulation d'hypothèses.</a:t>
            </a:r>
            <a:endParaRPr lang="fr-FR" sz="11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ACB5E065-8728-9E6D-14C0-E5668DFC9931}"/>
              </a:ext>
            </a:extLst>
          </p:cNvPr>
          <p:cNvSpPr txBox="1"/>
          <p:nvPr/>
        </p:nvSpPr>
        <p:spPr>
          <a:xfrm>
            <a:off x="2300242" y="752561"/>
            <a:ext cx="5241548" cy="400110"/>
          </a:xfrm>
          <a:prstGeom prst="rect">
            <a:avLst/>
          </a:prstGeom>
          <a:noFill/>
        </p:spPr>
        <p:txBody>
          <a:bodyPr wrap="square">
            <a:spAutoFit/>
          </a:bodyPr>
          <a:lstStyle/>
          <a:p>
            <a:r>
              <a:rPr lang="fr-FR" sz="2000" b="1" dirty="0">
                <a:solidFill>
                  <a:schemeClr val="bg1"/>
                </a:solidFill>
              </a:rPr>
              <a:t>Analyse Exploratoire</a:t>
            </a:r>
            <a:endParaRPr lang="fr-FR"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88"/>
                                        </p:tgtEl>
                                        <p:attrNameLst>
                                          <p:attrName>style.visibility</p:attrName>
                                        </p:attrNameLst>
                                      </p:cBhvr>
                                      <p:to>
                                        <p:strVal val="visible"/>
                                      </p:to>
                                    </p:set>
                                    <p:anim calcmode="lin" valueType="num">
                                      <p:cBhvr additive="base">
                                        <p:cTn id="7" dur="1000"/>
                                        <p:tgtEl>
                                          <p:spTgt spid="268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689"/>
                                        </p:tgtEl>
                                        <p:attrNameLst>
                                          <p:attrName>style.visibility</p:attrName>
                                        </p:attrNameLst>
                                      </p:cBhvr>
                                      <p:to>
                                        <p:strVal val="visible"/>
                                      </p:to>
                                    </p:set>
                                    <p:animEffect transition="in" filter="fade">
                                      <p:cBhvr>
                                        <p:cTn id="10" dur="1000"/>
                                        <p:tgtEl>
                                          <p:spTgt spid="2689"/>
                                        </p:tgtEl>
                                      </p:cBhvr>
                                    </p:animEffect>
                                  </p:childTnLst>
                                </p:cTn>
                              </p:par>
                              <p:par>
                                <p:cTn id="11" presetID="10" presetClass="entr" presetSubtype="0" fill="hold" nodeType="withEffect">
                                  <p:stCondLst>
                                    <p:cond delay="0"/>
                                  </p:stCondLst>
                                  <p:childTnLst>
                                    <p:set>
                                      <p:cBhvr>
                                        <p:cTn id="12" dur="1" fill="hold">
                                          <p:stCondLst>
                                            <p:cond delay="0"/>
                                          </p:stCondLst>
                                        </p:cTn>
                                        <p:tgtEl>
                                          <p:spTgt spid="2690"/>
                                        </p:tgtEl>
                                        <p:attrNameLst>
                                          <p:attrName>style.visibility</p:attrName>
                                        </p:attrNameLst>
                                      </p:cBhvr>
                                      <p:to>
                                        <p:strVal val="visible"/>
                                      </p:to>
                                    </p:set>
                                    <p:animEffect transition="in" filter="fade">
                                      <p:cBhvr>
                                        <p:cTn id="13" dur="1000"/>
                                        <p:tgtEl>
                                          <p:spTgt spid="2690"/>
                                        </p:tgtEl>
                                      </p:cBhvr>
                                    </p:animEffect>
                                  </p:childTnLst>
                                </p:cTn>
                              </p:par>
                              <p:par>
                                <p:cTn id="14" presetID="10" presetClass="entr" presetSubtype="0" fill="hold" nodeType="withEffect">
                                  <p:stCondLst>
                                    <p:cond delay="0"/>
                                  </p:stCondLst>
                                  <p:childTnLst>
                                    <p:set>
                                      <p:cBhvr>
                                        <p:cTn id="15" dur="1" fill="hold">
                                          <p:stCondLst>
                                            <p:cond delay="0"/>
                                          </p:stCondLst>
                                        </p:cTn>
                                        <p:tgtEl>
                                          <p:spTgt spid="2691"/>
                                        </p:tgtEl>
                                        <p:attrNameLst>
                                          <p:attrName>style.visibility</p:attrName>
                                        </p:attrNameLst>
                                      </p:cBhvr>
                                      <p:to>
                                        <p:strVal val="visible"/>
                                      </p:to>
                                    </p:set>
                                    <p:animEffect transition="in" filter="fade">
                                      <p:cBhvr>
                                        <p:cTn id="16" dur="1000"/>
                                        <p:tgtEl>
                                          <p:spTgt spid="2691"/>
                                        </p:tgtEl>
                                      </p:cBhvr>
                                    </p:animEffect>
                                  </p:childTnLst>
                                </p:cTn>
                              </p:par>
                              <p:par>
                                <p:cTn id="17" presetID="10" presetClass="entr" presetSubtype="0" fill="hold" nodeType="withEffect">
                                  <p:stCondLst>
                                    <p:cond delay="0"/>
                                  </p:stCondLst>
                                  <p:childTnLst>
                                    <p:set>
                                      <p:cBhvr>
                                        <p:cTn id="18" dur="1" fill="hold">
                                          <p:stCondLst>
                                            <p:cond delay="0"/>
                                          </p:stCondLst>
                                        </p:cTn>
                                        <p:tgtEl>
                                          <p:spTgt spid="2692"/>
                                        </p:tgtEl>
                                        <p:attrNameLst>
                                          <p:attrName>style.visibility</p:attrName>
                                        </p:attrNameLst>
                                      </p:cBhvr>
                                      <p:to>
                                        <p:strVal val="visible"/>
                                      </p:to>
                                    </p:set>
                                    <p:animEffect transition="in" filter="fade">
                                      <p:cBhvr>
                                        <p:cTn id="19" dur="1000"/>
                                        <p:tgtEl>
                                          <p:spTgt spid="2692"/>
                                        </p:tgtEl>
                                      </p:cBhvr>
                                    </p:animEffect>
                                  </p:childTnLst>
                                </p:cTn>
                              </p:par>
                              <p:par>
                                <p:cTn id="20" presetID="10" presetClass="entr" presetSubtype="0" fill="hold" nodeType="withEffect">
                                  <p:stCondLst>
                                    <p:cond delay="0"/>
                                  </p:stCondLst>
                                  <p:childTnLst>
                                    <p:set>
                                      <p:cBhvr>
                                        <p:cTn id="21" dur="1" fill="hold">
                                          <p:stCondLst>
                                            <p:cond delay="0"/>
                                          </p:stCondLst>
                                        </p:cTn>
                                        <p:tgtEl>
                                          <p:spTgt spid="2693"/>
                                        </p:tgtEl>
                                        <p:attrNameLst>
                                          <p:attrName>style.visibility</p:attrName>
                                        </p:attrNameLst>
                                      </p:cBhvr>
                                      <p:to>
                                        <p:strVal val="visible"/>
                                      </p:to>
                                    </p:set>
                                    <p:animEffect transition="in" filter="fade">
                                      <p:cBhvr>
                                        <p:cTn id="22" dur="1000"/>
                                        <p:tgtEl>
                                          <p:spTgt spid="2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70" name="Google Shape;2870;p66"/>
          <p:cNvSpPr txBox="1">
            <a:spLocks noGrp="1"/>
          </p:cNvSpPr>
          <p:nvPr>
            <p:ph type="subTitle" idx="2"/>
          </p:nvPr>
        </p:nvSpPr>
        <p:spPr>
          <a:xfrm>
            <a:off x="5010902" y="4014695"/>
            <a:ext cx="2040000" cy="517200"/>
          </a:xfrm>
          <a:prstGeom prst="rect">
            <a:avLst/>
          </a:prstGeom>
        </p:spPr>
        <p:txBody>
          <a:bodyPr spcFirstLastPara="1" wrap="square" lIns="91425" tIns="91425" rIns="91425" bIns="91425" anchor="t" anchorCtr="0">
            <a:noAutofit/>
          </a:bodyPr>
          <a:lstStyle/>
          <a:p>
            <a:pPr marL="0" lvl="0" indent="0"/>
            <a:r>
              <a:rPr lang="fr-FR" sz="1200" dirty="0"/>
              <a:t>Évolution de l’espérance de vie au fil des années</a:t>
            </a:r>
            <a:endParaRPr sz="1200" dirty="0"/>
          </a:p>
        </p:txBody>
      </p:sp>
      <p:sp>
        <p:nvSpPr>
          <p:cNvPr id="2871" name="Google Shape;2871;p66"/>
          <p:cNvSpPr txBox="1">
            <a:spLocks noGrp="1"/>
          </p:cNvSpPr>
          <p:nvPr>
            <p:ph type="subTitle" idx="5"/>
          </p:nvPr>
        </p:nvSpPr>
        <p:spPr>
          <a:xfrm>
            <a:off x="4874072" y="2007179"/>
            <a:ext cx="2040000" cy="354900"/>
          </a:xfrm>
          <a:prstGeom prst="rect">
            <a:avLst/>
          </a:prstGeom>
        </p:spPr>
        <p:txBody>
          <a:bodyPr spcFirstLastPara="1" wrap="square" lIns="91425" tIns="91425" rIns="91425" bIns="91425" anchor="b" anchorCtr="0">
            <a:noAutofit/>
          </a:bodyPr>
          <a:lstStyle/>
          <a:p>
            <a:pPr marL="0" lvl="0" indent="0">
              <a:spcAft>
                <a:spcPts val="1200"/>
              </a:spcAft>
            </a:pPr>
            <a:r>
              <a:rPr lang="fr-FR" sz="1800" dirty="0"/>
              <a:t>Visualisation 2</a:t>
            </a:r>
          </a:p>
        </p:txBody>
      </p:sp>
      <p:sp>
        <p:nvSpPr>
          <p:cNvPr id="2872" name="Google Shape;2872;p66"/>
          <p:cNvSpPr txBox="1">
            <a:spLocks noGrp="1"/>
          </p:cNvSpPr>
          <p:nvPr>
            <p:ph type="subTitle" idx="6"/>
          </p:nvPr>
        </p:nvSpPr>
        <p:spPr>
          <a:xfrm>
            <a:off x="4614815" y="2103479"/>
            <a:ext cx="2692499" cy="517200"/>
          </a:xfrm>
          <a:prstGeom prst="rect">
            <a:avLst/>
          </a:prstGeom>
        </p:spPr>
        <p:txBody>
          <a:bodyPr spcFirstLastPara="1" wrap="square" lIns="91425" tIns="91425" rIns="91425" bIns="91425" anchor="t" anchorCtr="0">
            <a:noAutofit/>
          </a:bodyPr>
          <a:lstStyle/>
          <a:p>
            <a:pPr marL="0" indent="0"/>
            <a:r>
              <a:rPr lang="fr-FR" sz="1200" dirty="0"/>
              <a:t>Exploration des Relations entre les Variables Numériques à travers la Matrice de Corrélation :</a:t>
            </a:r>
          </a:p>
          <a:p>
            <a:pPr marL="0" lvl="0" indent="0" algn="ctr" rtl="0">
              <a:spcBef>
                <a:spcPts val="0"/>
              </a:spcBef>
              <a:spcAft>
                <a:spcPts val="0"/>
              </a:spcAft>
              <a:buNone/>
            </a:pPr>
            <a:endParaRPr dirty="0"/>
          </a:p>
        </p:txBody>
      </p:sp>
      <p:sp>
        <p:nvSpPr>
          <p:cNvPr id="2874" name="Google Shape;2874;p66"/>
          <p:cNvSpPr txBox="1">
            <a:spLocks noGrp="1"/>
          </p:cNvSpPr>
          <p:nvPr>
            <p:ph type="subTitle" idx="4"/>
          </p:nvPr>
        </p:nvSpPr>
        <p:spPr>
          <a:xfrm>
            <a:off x="2001697" y="3882162"/>
            <a:ext cx="2415744" cy="517200"/>
          </a:xfrm>
          <a:prstGeom prst="rect">
            <a:avLst/>
          </a:prstGeom>
        </p:spPr>
        <p:txBody>
          <a:bodyPr spcFirstLastPara="1" wrap="square" lIns="91425" tIns="91425" rIns="91425" bIns="91425" anchor="t" anchorCtr="0">
            <a:noAutofit/>
          </a:bodyPr>
          <a:lstStyle/>
          <a:p>
            <a:pPr marL="0" lvl="0" indent="0"/>
            <a:r>
              <a:rPr lang="fr-FR" dirty="0"/>
              <a:t>La relation entre </a:t>
            </a:r>
            <a:r>
              <a:rPr lang="fr-FR" dirty="0" err="1"/>
              <a:t>Espérance_de_vie</a:t>
            </a:r>
            <a:r>
              <a:rPr lang="fr-FR" dirty="0"/>
              <a:t> et statut </a:t>
            </a:r>
            <a:endParaRPr dirty="0"/>
          </a:p>
        </p:txBody>
      </p:sp>
      <p:sp>
        <p:nvSpPr>
          <p:cNvPr id="2876" name="Google Shape;2876;p66"/>
          <p:cNvSpPr txBox="1">
            <a:spLocks noGrp="1"/>
          </p:cNvSpPr>
          <p:nvPr>
            <p:ph type="subTitle" idx="7"/>
          </p:nvPr>
        </p:nvSpPr>
        <p:spPr>
          <a:xfrm>
            <a:off x="2229956" y="2007179"/>
            <a:ext cx="20400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fr-FR" sz="1800" dirty="0"/>
              <a:t>V</a:t>
            </a:r>
            <a:r>
              <a:rPr lang="en" sz="1800" dirty="0"/>
              <a:t>isualisation 1</a:t>
            </a:r>
            <a:endParaRPr sz="1800" dirty="0"/>
          </a:p>
        </p:txBody>
      </p:sp>
      <p:sp>
        <p:nvSpPr>
          <p:cNvPr id="2877" name="Google Shape;2877;p66"/>
          <p:cNvSpPr txBox="1">
            <a:spLocks noGrp="1"/>
          </p:cNvSpPr>
          <p:nvPr>
            <p:ph type="subTitle" idx="8"/>
          </p:nvPr>
        </p:nvSpPr>
        <p:spPr>
          <a:xfrm>
            <a:off x="1836686" y="2166875"/>
            <a:ext cx="2661703" cy="517200"/>
          </a:xfrm>
          <a:prstGeom prst="rect">
            <a:avLst/>
          </a:prstGeom>
        </p:spPr>
        <p:txBody>
          <a:bodyPr spcFirstLastPara="1" wrap="square" lIns="91425" tIns="91425" rIns="91425" bIns="91425" anchor="t" anchorCtr="0">
            <a:noAutofit/>
          </a:bodyPr>
          <a:lstStyle/>
          <a:p>
            <a:pPr marL="0" lvl="0" indent="0"/>
            <a:r>
              <a:rPr lang="fr-FR" sz="1200" dirty="0"/>
              <a:t>Histogramme de la variable « </a:t>
            </a:r>
            <a:r>
              <a:rPr lang="fr-FR" sz="1200" dirty="0" err="1"/>
              <a:t>Espérance_de_vie</a:t>
            </a:r>
            <a:r>
              <a:rPr lang="fr-FR" sz="1200" dirty="0"/>
              <a:t> </a:t>
            </a:r>
            <a:r>
              <a:rPr lang="fr-FR" b="1" dirty="0"/>
              <a:t>» </a:t>
            </a:r>
            <a:endParaRPr dirty="0"/>
          </a:p>
        </p:txBody>
      </p:sp>
      <p:sp>
        <p:nvSpPr>
          <p:cNvPr id="2878" name="Google Shape;2878;p66"/>
          <p:cNvSpPr/>
          <p:nvPr/>
        </p:nvSpPr>
        <p:spPr>
          <a:xfrm>
            <a:off x="2972179" y="126133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2972204" y="30752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5616299" y="126133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5616324" y="30752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2" name="Google Shape;2882;p66"/>
          <p:cNvGrpSpPr/>
          <p:nvPr/>
        </p:nvGrpSpPr>
        <p:grpSpPr>
          <a:xfrm>
            <a:off x="3094994" y="3197485"/>
            <a:ext cx="309925" cy="309899"/>
            <a:chOff x="4168661" y="6184550"/>
            <a:chExt cx="309925" cy="309899"/>
          </a:xfrm>
        </p:grpSpPr>
        <p:sp>
          <p:nvSpPr>
            <p:cNvPr id="2883" name="Google Shape;2883;p66"/>
            <p:cNvSpPr/>
            <p:nvPr/>
          </p:nvSpPr>
          <p:spPr>
            <a:xfrm>
              <a:off x="4168661" y="6184550"/>
              <a:ext cx="309925" cy="309899"/>
            </a:xfrm>
            <a:custGeom>
              <a:avLst/>
              <a:gdLst/>
              <a:ahLst/>
              <a:cxnLst/>
              <a:rect l="l" t="t" r="r" b="b"/>
              <a:pathLst>
                <a:path w="11599" h="11598" extrusionOk="0">
                  <a:moveTo>
                    <a:pt x="5454" y="667"/>
                  </a:moveTo>
                  <a:lnTo>
                    <a:pt x="5454" y="4096"/>
                  </a:lnTo>
                  <a:lnTo>
                    <a:pt x="667" y="4096"/>
                  </a:lnTo>
                  <a:lnTo>
                    <a:pt x="667" y="667"/>
                  </a:lnTo>
                  <a:close/>
                  <a:moveTo>
                    <a:pt x="10908" y="667"/>
                  </a:moveTo>
                  <a:lnTo>
                    <a:pt x="10908" y="4096"/>
                  </a:lnTo>
                  <a:lnTo>
                    <a:pt x="6145" y="4096"/>
                  </a:lnTo>
                  <a:lnTo>
                    <a:pt x="6145" y="667"/>
                  </a:lnTo>
                  <a:close/>
                  <a:moveTo>
                    <a:pt x="5454" y="4763"/>
                  </a:moveTo>
                  <a:lnTo>
                    <a:pt x="5454" y="10907"/>
                  </a:lnTo>
                  <a:lnTo>
                    <a:pt x="667" y="10907"/>
                  </a:lnTo>
                  <a:lnTo>
                    <a:pt x="667" y="4763"/>
                  </a:lnTo>
                  <a:close/>
                  <a:moveTo>
                    <a:pt x="10908" y="4763"/>
                  </a:moveTo>
                  <a:lnTo>
                    <a:pt x="10908" y="10907"/>
                  </a:lnTo>
                  <a:lnTo>
                    <a:pt x="6145" y="10907"/>
                  </a:lnTo>
                  <a:lnTo>
                    <a:pt x="6145" y="4763"/>
                  </a:lnTo>
                  <a:close/>
                  <a:moveTo>
                    <a:pt x="1" y="0"/>
                  </a:moveTo>
                  <a:lnTo>
                    <a:pt x="1" y="11598"/>
                  </a:lnTo>
                  <a:lnTo>
                    <a:pt x="11598" y="11598"/>
                  </a:lnTo>
                  <a:lnTo>
                    <a:pt x="11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4217665" y="6224630"/>
              <a:ext cx="65571" cy="54749"/>
            </a:xfrm>
            <a:custGeom>
              <a:avLst/>
              <a:gdLst/>
              <a:ahLst/>
              <a:cxnLst/>
              <a:rect l="l" t="t" r="r" b="b"/>
              <a:pathLst>
                <a:path w="2454" h="2049" extrusionOk="0">
                  <a:moveTo>
                    <a:pt x="1953" y="1"/>
                  </a:moveTo>
                  <a:lnTo>
                    <a:pt x="881" y="1072"/>
                  </a:lnTo>
                  <a:lnTo>
                    <a:pt x="500" y="691"/>
                  </a:lnTo>
                  <a:lnTo>
                    <a:pt x="0" y="1168"/>
                  </a:lnTo>
                  <a:lnTo>
                    <a:pt x="881" y="2049"/>
                  </a:lnTo>
                  <a:lnTo>
                    <a:pt x="2453" y="477"/>
                  </a:lnTo>
                  <a:lnTo>
                    <a:pt x="1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4371652" y="6223348"/>
              <a:ext cx="49646" cy="49672"/>
            </a:xfrm>
            <a:custGeom>
              <a:avLst/>
              <a:gdLst/>
              <a:ahLst/>
              <a:cxnLst/>
              <a:rect l="l" t="t" r="r" b="b"/>
              <a:pathLst>
                <a:path w="1858" h="1859" extrusionOk="0">
                  <a:moveTo>
                    <a:pt x="477" y="1"/>
                  </a:moveTo>
                  <a:lnTo>
                    <a:pt x="0" y="477"/>
                  </a:lnTo>
                  <a:lnTo>
                    <a:pt x="453" y="930"/>
                  </a:lnTo>
                  <a:lnTo>
                    <a:pt x="0" y="1358"/>
                  </a:lnTo>
                  <a:lnTo>
                    <a:pt x="477" y="1859"/>
                  </a:lnTo>
                  <a:lnTo>
                    <a:pt x="929" y="1406"/>
                  </a:lnTo>
                  <a:lnTo>
                    <a:pt x="1382" y="1859"/>
                  </a:lnTo>
                  <a:lnTo>
                    <a:pt x="1858" y="1358"/>
                  </a:lnTo>
                  <a:lnTo>
                    <a:pt x="1405" y="930"/>
                  </a:lnTo>
                  <a:lnTo>
                    <a:pt x="1858" y="477"/>
                  </a:lnTo>
                  <a:lnTo>
                    <a:pt x="1382" y="1"/>
                  </a:lnTo>
                  <a:lnTo>
                    <a:pt x="929" y="430"/>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4241205" y="6330254"/>
              <a:ext cx="54749" cy="18490"/>
            </a:xfrm>
            <a:custGeom>
              <a:avLst/>
              <a:gdLst/>
              <a:ahLst/>
              <a:cxnLst/>
              <a:rect l="l" t="t" r="r" b="b"/>
              <a:pathLst>
                <a:path w="2049" h="692" extrusionOk="0">
                  <a:moveTo>
                    <a:pt x="0" y="1"/>
                  </a:moveTo>
                  <a:lnTo>
                    <a:pt x="0" y="691"/>
                  </a:lnTo>
                  <a:lnTo>
                    <a:pt x="2048" y="691"/>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4204920" y="6330254"/>
              <a:ext cx="18490" cy="18490"/>
            </a:xfrm>
            <a:custGeom>
              <a:avLst/>
              <a:gdLst/>
              <a:ahLst/>
              <a:cxnLst/>
              <a:rect l="l" t="t" r="r" b="b"/>
              <a:pathLst>
                <a:path w="692" h="692" extrusionOk="0">
                  <a:moveTo>
                    <a:pt x="1" y="1"/>
                  </a:moveTo>
                  <a:lnTo>
                    <a:pt x="1" y="691"/>
                  </a:lnTo>
                  <a:lnTo>
                    <a:pt x="692" y="691"/>
                  </a:lnTo>
                  <a:lnTo>
                    <a:pt x="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4241205" y="6366540"/>
              <a:ext cx="45825" cy="18464"/>
            </a:xfrm>
            <a:custGeom>
              <a:avLst/>
              <a:gdLst/>
              <a:ahLst/>
              <a:cxnLst/>
              <a:rect l="l" t="t" r="r" b="b"/>
              <a:pathLst>
                <a:path w="1715" h="691" extrusionOk="0">
                  <a:moveTo>
                    <a:pt x="0" y="0"/>
                  </a:moveTo>
                  <a:lnTo>
                    <a:pt x="0" y="691"/>
                  </a:lnTo>
                  <a:lnTo>
                    <a:pt x="1715" y="691"/>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4204920" y="6366540"/>
              <a:ext cx="18490" cy="18464"/>
            </a:xfrm>
            <a:custGeom>
              <a:avLst/>
              <a:gdLst/>
              <a:ahLst/>
              <a:cxnLst/>
              <a:rect l="l" t="t" r="r" b="b"/>
              <a:pathLst>
                <a:path w="692" h="691" extrusionOk="0">
                  <a:moveTo>
                    <a:pt x="1" y="0"/>
                  </a:moveTo>
                  <a:lnTo>
                    <a:pt x="1" y="691"/>
                  </a:lnTo>
                  <a:lnTo>
                    <a:pt x="692" y="691"/>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4241205" y="6403440"/>
              <a:ext cx="54749" cy="17849"/>
            </a:xfrm>
            <a:custGeom>
              <a:avLst/>
              <a:gdLst/>
              <a:ahLst/>
              <a:cxnLst/>
              <a:rect l="l" t="t" r="r" b="b"/>
              <a:pathLst>
                <a:path w="2049" h="668" extrusionOk="0">
                  <a:moveTo>
                    <a:pt x="0" y="0"/>
                  </a:moveTo>
                  <a:lnTo>
                    <a:pt x="0" y="667"/>
                  </a:lnTo>
                  <a:lnTo>
                    <a:pt x="2048" y="667"/>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4204920" y="6403440"/>
              <a:ext cx="18490" cy="17849"/>
            </a:xfrm>
            <a:custGeom>
              <a:avLst/>
              <a:gdLst/>
              <a:ahLst/>
              <a:cxnLst/>
              <a:rect l="l" t="t" r="r" b="b"/>
              <a:pathLst>
                <a:path w="692" h="668" extrusionOk="0">
                  <a:moveTo>
                    <a:pt x="1" y="0"/>
                  </a:moveTo>
                  <a:lnTo>
                    <a:pt x="1" y="667"/>
                  </a:lnTo>
                  <a:lnTo>
                    <a:pt x="692" y="667"/>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4387551" y="6330254"/>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4350651" y="6330254"/>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4387551" y="6366540"/>
              <a:ext cx="45210" cy="18464"/>
            </a:xfrm>
            <a:custGeom>
              <a:avLst/>
              <a:gdLst/>
              <a:ahLst/>
              <a:cxnLst/>
              <a:rect l="l" t="t" r="r" b="b"/>
              <a:pathLst>
                <a:path w="1692" h="691" extrusionOk="0">
                  <a:moveTo>
                    <a:pt x="1" y="0"/>
                  </a:moveTo>
                  <a:lnTo>
                    <a:pt x="1" y="691"/>
                  </a:lnTo>
                  <a:lnTo>
                    <a:pt x="1692" y="691"/>
                  </a:lnTo>
                  <a:lnTo>
                    <a:pt x="1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4350651" y="6366540"/>
              <a:ext cx="18490" cy="18464"/>
            </a:xfrm>
            <a:custGeom>
              <a:avLst/>
              <a:gdLst/>
              <a:ahLst/>
              <a:cxnLst/>
              <a:rect l="l" t="t" r="r" b="b"/>
              <a:pathLst>
                <a:path w="692"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4387551" y="6403440"/>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4350651" y="6403440"/>
              <a:ext cx="18490" cy="17849"/>
            </a:xfrm>
            <a:custGeom>
              <a:avLst/>
              <a:gdLst/>
              <a:ahLst/>
              <a:cxnLst/>
              <a:rect l="l" t="t" r="r" b="b"/>
              <a:pathLst>
                <a:path w="692" h="668" extrusionOk="0">
                  <a:moveTo>
                    <a:pt x="0" y="0"/>
                  </a:moveTo>
                  <a:lnTo>
                    <a:pt x="0" y="667"/>
                  </a:lnTo>
                  <a:lnTo>
                    <a:pt x="691" y="667"/>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4387551" y="6439699"/>
              <a:ext cx="36312" cy="18490"/>
            </a:xfrm>
            <a:custGeom>
              <a:avLst/>
              <a:gdLst/>
              <a:ahLst/>
              <a:cxnLst/>
              <a:rect l="l" t="t" r="r" b="b"/>
              <a:pathLst>
                <a:path w="1359" h="692" extrusionOk="0">
                  <a:moveTo>
                    <a:pt x="1" y="1"/>
                  </a:moveTo>
                  <a:lnTo>
                    <a:pt x="1" y="691"/>
                  </a:lnTo>
                  <a:lnTo>
                    <a:pt x="1358" y="691"/>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4350651" y="6439699"/>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66"/>
          <p:cNvGrpSpPr/>
          <p:nvPr/>
        </p:nvGrpSpPr>
        <p:grpSpPr>
          <a:xfrm>
            <a:off x="5757262" y="3197142"/>
            <a:ext cx="273640" cy="310567"/>
            <a:chOff x="4178841" y="5730845"/>
            <a:chExt cx="273640" cy="310567"/>
          </a:xfrm>
        </p:grpSpPr>
        <p:sp>
          <p:nvSpPr>
            <p:cNvPr id="2901" name="Google Shape;2901;p66"/>
            <p:cNvSpPr/>
            <p:nvPr/>
          </p:nvSpPr>
          <p:spPr>
            <a:xfrm>
              <a:off x="4178841" y="5730845"/>
              <a:ext cx="273640" cy="310567"/>
            </a:xfrm>
            <a:custGeom>
              <a:avLst/>
              <a:gdLst/>
              <a:ahLst/>
              <a:cxnLst/>
              <a:rect l="l" t="t" r="r" b="b"/>
              <a:pathLst>
                <a:path w="10241" h="11623" extrusionOk="0">
                  <a:moveTo>
                    <a:pt x="7502" y="1168"/>
                  </a:moveTo>
                  <a:lnTo>
                    <a:pt x="9074" y="2739"/>
                  </a:lnTo>
                  <a:lnTo>
                    <a:pt x="7502" y="2739"/>
                  </a:lnTo>
                  <a:lnTo>
                    <a:pt x="7502" y="1168"/>
                  </a:lnTo>
                  <a:close/>
                  <a:moveTo>
                    <a:pt x="6811" y="691"/>
                  </a:moveTo>
                  <a:lnTo>
                    <a:pt x="6811" y="3406"/>
                  </a:lnTo>
                  <a:lnTo>
                    <a:pt x="9550" y="3406"/>
                  </a:lnTo>
                  <a:lnTo>
                    <a:pt x="9550" y="10931"/>
                  </a:lnTo>
                  <a:lnTo>
                    <a:pt x="667" y="10931"/>
                  </a:lnTo>
                  <a:lnTo>
                    <a:pt x="667" y="691"/>
                  </a:lnTo>
                  <a:close/>
                  <a:moveTo>
                    <a:pt x="1" y="1"/>
                  </a:moveTo>
                  <a:lnTo>
                    <a:pt x="1" y="11622"/>
                  </a:lnTo>
                  <a:lnTo>
                    <a:pt x="10241" y="11622"/>
                  </a:lnTo>
                  <a:lnTo>
                    <a:pt x="10241" y="2930"/>
                  </a:lnTo>
                  <a:lnTo>
                    <a:pt x="7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4215100" y="5767130"/>
              <a:ext cx="127935" cy="54749"/>
            </a:xfrm>
            <a:custGeom>
              <a:avLst/>
              <a:gdLst/>
              <a:ahLst/>
              <a:cxnLst/>
              <a:rect l="l" t="t" r="r" b="b"/>
              <a:pathLst>
                <a:path w="4788" h="2049" extrusionOk="0">
                  <a:moveTo>
                    <a:pt x="4097" y="691"/>
                  </a:moveTo>
                  <a:lnTo>
                    <a:pt x="4097" y="1381"/>
                  </a:lnTo>
                  <a:lnTo>
                    <a:pt x="692" y="1381"/>
                  </a:lnTo>
                  <a:lnTo>
                    <a:pt x="692" y="691"/>
                  </a:lnTo>
                  <a:close/>
                  <a:moveTo>
                    <a:pt x="1" y="0"/>
                  </a:moveTo>
                  <a:lnTo>
                    <a:pt x="1" y="2048"/>
                  </a:lnTo>
                  <a:lnTo>
                    <a:pt x="4788" y="2048"/>
                  </a:lnTo>
                  <a:lnTo>
                    <a:pt x="4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4215100" y="5840290"/>
              <a:ext cx="201121" cy="164194"/>
            </a:xfrm>
            <a:custGeom>
              <a:avLst/>
              <a:gdLst/>
              <a:ahLst/>
              <a:cxnLst/>
              <a:rect l="l" t="t" r="r" b="b"/>
              <a:pathLst>
                <a:path w="7527" h="6145" extrusionOk="0">
                  <a:moveTo>
                    <a:pt x="1" y="1"/>
                  </a:moveTo>
                  <a:lnTo>
                    <a:pt x="1" y="691"/>
                  </a:lnTo>
                  <a:lnTo>
                    <a:pt x="692" y="691"/>
                  </a:lnTo>
                  <a:lnTo>
                    <a:pt x="692" y="1358"/>
                  </a:lnTo>
                  <a:lnTo>
                    <a:pt x="1" y="1358"/>
                  </a:lnTo>
                  <a:lnTo>
                    <a:pt x="1" y="2049"/>
                  </a:lnTo>
                  <a:lnTo>
                    <a:pt x="692" y="2049"/>
                  </a:lnTo>
                  <a:lnTo>
                    <a:pt x="692" y="2739"/>
                  </a:lnTo>
                  <a:lnTo>
                    <a:pt x="1" y="2739"/>
                  </a:lnTo>
                  <a:lnTo>
                    <a:pt x="1" y="3406"/>
                  </a:lnTo>
                  <a:lnTo>
                    <a:pt x="692" y="3406"/>
                  </a:lnTo>
                  <a:lnTo>
                    <a:pt x="692" y="4097"/>
                  </a:lnTo>
                  <a:lnTo>
                    <a:pt x="1" y="4097"/>
                  </a:lnTo>
                  <a:lnTo>
                    <a:pt x="1" y="4787"/>
                  </a:lnTo>
                  <a:lnTo>
                    <a:pt x="692" y="4787"/>
                  </a:lnTo>
                  <a:lnTo>
                    <a:pt x="692" y="5478"/>
                  </a:lnTo>
                  <a:lnTo>
                    <a:pt x="1382" y="5478"/>
                  </a:lnTo>
                  <a:lnTo>
                    <a:pt x="1382" y="6145"/>
                  </a:lnTo>
                  <a:lnTo>
                    <a:pt x="2049" y="6145"/>
                  </a:lnTo>
                  <a:lnTo>
                    <a:pt x="2049" y="5478"/>
                  </a:lnTo>
                  <a:lnTo>
                    <a:pt x="2740" y="5478"/>
                  </a:lnTo>
                  <a:lnTo>
                    <a:pt x="2740" y="6145"/>
                  </a:lnTo>
                  <a:lnTo>
                    <a:pt x="3430" y="6145"/>
                  </a:lnTo>
                  <a:lnTo>
                    <a:pt x="3430" y="5478"/>
                  </a:lnTo>
                  <a:lnTo>
                    <a:pt x="4097" y="5478"/>
                  </a:lnTo>
                  <a:lnTo>
                    <a:pt x="4097" y="6145"/>
                  </a:lnTo>
                  <a:lnTo>
                    <a:pt x="4788" y="6145"/>
                  </a:lnTo>
                  <a:lnTo>
                    <a:pt x="4788" y="5478"/>
                  </a:lnTo>
                  <a:lnTo>
                    <a:pt x="5478" y="5478"/>
                  </a:lnTo>
                  <a:lnTo>
                    <a:pt x="5478" y="6145"/>
                  </a:lnTo>
                  <a:lnTo>
                    <a:pt x="6169" y="6145"/>
                  </a:lnTo>
                  <a:lnTo>
                    <a:pt x="6169" y="5478"/>
                  </a:lnTo>
                  <a:lnTo>
                    <a:pt x="6836" y="5478"/>
                  </a:lnTo>
                  <a:lnTo>
                    <a:pt x="6836" y="6145"/>
                  </a:lnTo>
                  <a:lnTo>
                    <a:pt x="7526" y="6145"/>
                  </a:lnTo>
                  <a:lnTo>
                    <a:pt x="7526" y="4787"/>
                  </a:lnTo>
                  <a:lnTo>
                    <a:pt x="1859" y="4787"/>
                  </a:lnTo>
                  <a:lnTo>
                    <a:pt x="3240" y="3406"/>
                  </a:lnTo>
                  <a:lnTo>
                    <a:pt x="4597" y="3406"/>
                  </a:lnTo>
                  <a:lnTo>
                    <a:pt x="6836" y="1168"/>
                  </a:lnTo>
                  <a:lnTo>
                    <a:pt x="6836" y="2073"/>
                  </a:lnTo>
                  <a:lnTo>
                    <a:pt x="7526" y="2073"/>
                  </a:lnTo>
                  <a:lnTo>
                    <a:pt x="7526" y="1"/>
                  </a:lnTo>
                  <a:lnTo>
                    <a:pt x="5478" y="1"/>
                  </a:lnTo>
                  <a:lnTo>
                    <a:pt x="5454" y="691"/>
                  </a:lnTo>
                  <a:lnTo>
                    <a:pt x="6359" y="691"/>
                  </a:lnTo>
                  <a:lnTo>
                    <a:pt x="4311" y="2739"/>
                  </a:lnTo>
                  <a:lnTo>
                    <a:pt x="2954" y="2739"/>
                  </a:lnTo>
                  <a:lnTo>
                    <a:pt x="1382" y="431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4" name="Google Shape;2904;p66"/>
          <p:cNvGrpSpPr/>
          <p:nvPr/>
        </p:nvGrpSpPr>
        <p:grpSpPr>
          <a:xfrm>
            <a:off x="3094661" y="1383521"/>
            <a:ext cx="310540" cy="309925"/>
            <a:chOff x="2935479" y="5261882"/>
            <a:chExt cx="310540" cy="309925"/>
          </a:xfrm>
        </p:grpSpPr>
        <p:sp>
          <p:nvSpPr>
            <p:cNvPr id="2905" name="Google Shape;2905;p66"/>
            <p:cNvSpPr/>
            <p:nvPr/>
          </p:nvSpPr>
          <p:spPr>
            <a:xfrm>
              <a:off x="2935479" y="5261882"/>
              <a:ext cx="310540" cy="309925"/>
            </a:xfrm>
            <a:custGeom>
              <a:avLst/>
              <a:gdLst/>
              <a:ahLst/>
              <a:cxnLst/>
              <a:rect l="l" t="t" r="r" b="b"/>
              <a:pathLst>
                <a:path w="11622" h="11599" extrusionOk="0">
                  <a:moveTo>
                    <a:pt x="10931" y="667"/>
                  </a:moveTo>
                  <a:lnTo>
                    <a:pt x="10931" y="7502"/>
                  </a:lnTo>
                  <a:lnTo>
                    <a:pt x="691" y="7502"/>
                  </a:lnTo>
                  <a:lnTo>
                    <a:pt x="691" y="667"/>
                  </a:lnTo>
                  <a:close/>
                  <a:moveTo>
                    <a:pt x="5454" y="8193"/>
                  </a:moveTo>
                  <a:lnTo>
                    <a:pt x="5454" y="9217"/>
                  </a:lnTo>
                  <a:lnTo>
                    <a:pt x="3691" y="9217"/>
                  </a:lnTo>
                  <a:lnTo>
                    <a:pt x="4001" y="8193"/>
                  </a:lnTo>
                  <a:close/>
                  <a:moveTo>
                    <a:pt x="7597" y="8193"/>
                  </a:moveTo>
                  <a:lnTo>
                    <a:pt x="7906" y="9217"/>
                  </a:lnTo>
                  <a:lnTo>
                    <a:pt x="6144" y="9217"/>
                  </a:lnTo>
                  <a:lnTo>
                    <a:pt x="6144" y="8193"/>
                  </a:lnTo>
                  <a:close/>
                  <a:moveTo>
                    <a:pt x="0" y="0"/>
                  </a:moveTo>
                  <a:lnTo>
                    <a:pt x="0" y="8193"/>
                  </a:lnTo>
                  <a:lnTo>
                    <a:pt x="3286" y="8193"/>
                  </a:lnTo>
                  <a:lnTo>
                    <a:pt x="2977" y="9217"/>
                  </a:lnTo>
                  <a:lnTo>
                    <a:pt x="1691" y="9217"/>
                  </a:lnTo>
                  <a:lnTo>
                    <a:pt x="1691" y="9907"/>
                  </a:lnTo>
                  <a:lnTo>
                    <a:pt x="2763" y="9907"/>
                  </a:lnTo>
                  <a:lnTo>
                    <a:pt x="2477" y="10931"/>
                  </a:lnTo>
                  <a:lnTo>
                    <a:pt x="1715" y="10931"/>
                  </a:lnTo>
                  <a:lnTo>
                    <a:pt x="1715" y="11598"/>
                  </a:lnTo>
                  <a:lnTo>
                    <a:pt x="2977" y="11598"/>
                  </a:lnTo>
                  <a:lnTo>
                    <a:pt x="3501" y="9883"/>
                  </a:lnTo>
                  <a:lnTo>
                    <a:pt x="5454" y="9883"/>
                  </a:lnTo>
                  <a:lnTo>
                    <a:pt x="5454" y="10907"/>
                  </a:lnTo>
                  <a:lnTo>
                    <a:pt x="4763" y="10907"/>
                  </a:lnTo>
                  <a:lnTo>
                    <a:pt x="4763" y="11598"/>
                  </a:lnTo>
                  <a:lnTo>
                    <a:pt x="6811" y="11598"/>
                  </a:lnTo>
                  <a:lnTo>
                    <a:pt x="6811" y="10907"/>
                  </a:lnTo>
                  <a:lnTo>
                    <a:pt x="6144" y="10907"/>
                  </a:lnTo>
                  <a:lnTo>
                    <a:pt x="6144" y="9883"/>
                  </a:lnTo>
                  <a:lnTo>
                    <a:pt x="8097" y="9883"/>
                  </a:lnTo>
                  <a:lnTo>
                    <a:pt x="8645" y="11598"/>
                  </a:lnTo>
                  <a:lnTo>
                    <a:pt x="9907" y="11598"/>
                  </a:lnTo>
                  <a:lnTo>
                    <a:pt x="9907" y="10907"/>
                  </a:lnTo>
                  <a:lnTo>
                    <a:pt x="9145" y="10907"/>
                  </a:lnTo>
                  <a:lnTo>
                    <a:pt x="8835" y="9883"/>
                  </a:lnTo>
                  <a:lnTo>
                    <a:pt x="9573" y="9883"/>
                  </a:lnTo>
                  <a:lnTo>
                    <a:pt x="9573" y="9217"/>
                  </a:lnTo>
                  <a:lnTo>
                    <a:pt x="8645" y="9217"/>
                  </a:lnTo>
                  <a:lnTo>
                    <a:pt x="8335" y="8193"/>
                  </a:lnTo>
                  <a:lnTo>
                    <a:pt x="11622" y="8193"/>
                  </a:lnTo>
                  <a:lnTo>
                    <a:pt x="11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2971738" y="5298141"/>
              <a:ext cx="36927" cy="18490"/>
            </a:xfrm>
            <a:custGeom>
              <a:avLst/>
              <a:gdLst/>
              <a:ahLst/>
              <a:cxnLst/>
              <a:rect l="l" t="t" r="r" b="b"/>
              <a:pathLst>
                <a:path w="1382" h="692" extrusionOk="0">
                  <a:moveTo>
                    <a:pt x="0" y="1"/>
                  </a:moveTo>
                  <a:lnTo>
                    <a:pt x="0" y="692"/>
                  </a:lnTo>
                  <a:lnTo>
                    <a:pt x="1382" y="692"/>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2971738" y="5298462"/>
              <a:ext cx="237380" cy="145437"/>
            </a:xfrm>
            <a:custGeom>
              <a:avLst/>
              <a:gdLst/>
              <a:ahLst/>
              <a:cxnLst/>
              <a:rect l="l" t="t" r="r" b="b"/>
              <a:pathLst>
                <a:path w="8884" h="5443" extrusionOk="0">
                  <a:moveTo>
                    <a:pt x="4787" y="703"/>
                  </a:moveTo>
                  <a:cubicBezTo>
                    <a:pt x="5637" y="845"/>
                    <a:pt x="6299" y="1501"/>
                    <a:pt x="6473" y="2370"/>
                  </a:cubicBezTo>
                  <a:lnTo>
                    <a:pt x="4787" y="2370"/>
                  </a:lnTo>
                  <a:lnTo>
                    <a:pt x="4787" y="703"/>
                  </a:lnTo>
                  <a:close/>
                  <a:moveTo>
                    <a:pt x="4097" y="703"/>
                  </a:moveTo>
                  <a:lnTo>
                    <a:pt x="4097" y="2585"/>
                  </a:lnTo>
                  <a:lnTo>
                    <a:pt x="2787" y="3918"/>
                  </a:lnTo>
                  <a:cubicBezTo>
                    <a:pt x="1906" y="2680"/>
                    <a:pt x="2620" y="965"/>
                    <a:pt x="4097" y="703"/>
                  </a:cubicBezTo>
                  <a:close/>
                  <a:moveTo>
                    <a:pt x="6454" y="3061"/>
                  </a:moveTo>
                  <a:cubicBezTo>
                    <a:pt x="6287" y="4037"/>
                    <a:pt x="5454" y="4776"/>
                    <a:pt x="4454" y="4776"/>
                  </a:cubicBezTo>
                  <a:cubicBezTo>
                    <a:pt x="4025" y="4776"/>
                    <a:pt x="3596" y="4633"/>
                    <a:pt x="3263" y="4395"/>
                  </a:cubicBezTo>
                  <a:lnTo>
                    <a:pt x="4597" y="3061"/>
                  </a:lnTo>
                  <a:close/>
                  <a:moveTo>
                    <a:pt x="4451" y="1"/>
                  </a:moveTo>
                  <a:cubicBezTo>
                    <a:pt x="3448" y="1"/>
                    <a:pt x="2441" y="537"/>
                    <a:pt x="1953" y="1608"/>
                  </a:cubicBezTo>
                  <a:lnTo>
                    <a:pt x="1453" y="1346"/>
                  </a:lnTo>
                  <a:lnTo>
                    <a:pt x="0" y="1346"/>
                  </a:lnTo>
                  <a:lnTo>
                    <a:pt x="0" y="2037"/>
                  </a:lnTo>
                  <a:lnTo>
                    <a:pt x="1286" y="2037"/>
                  </a:lnTo>
                  <a:lnTo>
                    <a:pt x="1763" y="2251"/>
                  </a:lnTo>
                  <a:cubicBezTo>
                    <a:pt x="1464" y="4060"/>
                    <a:pt x="2900" y="5441"/>
                    <a:pt x="4467" y="5441"/>
                  </a:cubicBezTo>
                  <a:cubicBezTo>
                    <a:pt x="5026" y="5441"/>
                    <a:pt x="5601" y="5265"/>
                    <a:pt x="6121" y="4871"/>
                  </a:cubicBezTo>
                  <a:lnTo>
                    <a:pt x="6692" y="5442"/>
                  </a:lnTo>
                  <a:lnTo>
                    <a:pt x="8883" y="5442"/>
                  </a:lnTo>
                  <a:lnTo>
                    <a:pt x="8883" y="4776"/>
                  </a:lnTo>
                  <a:lnTo>
                    <a:pt x="6978" y="4776"/>
                  </a:lnTo>
                  <a:lnTo>
                    <a:pt x="6597" y="4395"/>
                  </a:lnTo>
                  <a:cubicBezTo>
                    <a:pt x="7073" y="3775"/>
                    <a:pt x="7264" y="3013"/>
                    <a:pt x="7145" y="2251"/>
                  </a:cubicBezTo>
                  <a:lnTo>
                    <a:pt x="7597" y="2037"/>
                  </a:lnTo>
                  <a:lnTo>
                    <a:pt x="8883" y="2037"/>
                  </a:lnTo>
                  <a:lnTo>
                    <a:pt x="8883" y="1346"/>
                  </a:lnTo>
                  <a:lnTo>
                    <a:pt x="7431" y="1346"/>
                  </a:lnTo>
                  <a:lnTo>
                    <a:pt x="6930" y="1608"/>
                  </a:lnTo>
                  <a:cubicBezTo>
                    <a:pt x="6454" y="537"/>
                    <a:pt x="5454" y="1"/>
                    <a:pt x="4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172806" y="5298141"/>
              <a:ext cx="36312" cy="18490"/>
            </a:xfrm>
            <a:custGeom>
              <a:avLst/>
              <a:gdLst/>
              <a:ahLst/>
              <a:cxnLst/>
              <a:rect l="l" t="t" r="r" b="b"/>
              <a:pathLst>
                <a:path w="1359" h="692" extrusionOk="0">
                  <a:moveTo>
                    <a:pt x="1" y="1"/>
                  </a:moveTo>
                  <a:lnTo>
                    <a:pt x="1" y="692"/>
                  </a:lnTo>
                  <a:lnTo>
                    <a:pt x="1358" y="692"/>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182372" y="5389149"/>
              <a:ext cx="27388" cy="18464"/>
            </a:xfrm>
            <a:custGeom>
              <a:avLst/>
              <a:gdLst/>
              <a:ahLst/>
              <a:cxnLst/>
              <a:rect l="l" t="t" r="r" b="b"/>
              <a:pathLst>
                <a:path w="1025" h="691" extrusionOk="0">
                  <a:moveTo>
                    <a:pt x="0" y="0"/>
                  </a:moveTo>
                  <a:lnTo>
                    <a:pt x="0" y="691"/>
                  </a:lnTo>
                  <a:lnTo>
                    <a:pt x="1024" y="691"/>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66"/>
          <p:cNvGrpSpPr/>
          <p:nvPr/>
        </p:nvGrpSpPr>
        <p:grpSpPr>
          <a:xfrm>
            <a:off x="5741105" y="1383787"/>
            <a:ext cx="333439" cy="309418"/>
            <a:chOff x="6029281" y="5270165"/>
            <a:chExt cx="333439" cy="309418"/>
          </a:xfrm>
        </p:grpSpPr>
        <p:sp>
          <p:nvSpPr>
            <p:cNvPr id="2911" name="Google Shape;2911;p66"/>
            <p:cNvSpPr/>
            <p:nvPr/>
          </p:nvSpPr>
          <p:spPr>
            <a:xfrm>
              <a:off x="6146341" y="5398047"/>
              <a:ext cx="77034" cy="67495"/>
            </a:xfrm>
            <a:custGeom>
              <a:avLst/>
              <a:gdLst/>
              <a:ahLst/>
              <a:cxnLst/>
              <a:rect l="l" t="t" r="r" b="b"/>
              <a:pathLst>
                <a:path w="2883" h="2526" extrusionOk="0">
                  <a:moveTo>
                    <a:pt x="1930" y="691"/>
                  </a:moveTo>
                  <a:lnTo>
                    <a:pt x="2049" y="953"/>
                  </a:lnTo>
                  <a:lnTo>
                    <a:pt x="1430" y="1549"/>
                  </a:lnTo>
                  <a:lnTo>
                    <a:pt x="834" y="953"/>
                  </a:lnTo>
                  <a:lnTo>
                    <a:pt x="977" y="691"/>
                  </a:lnTo>
                  <a:close/>
                  <a:moveTo>
                    <a:pt x="549" y="1"/>
                  </a:moveTo>
                  <a:lnTo>
                    <a:pt x="1" y="1072"/>
                  </a:lnTo>
                  <a:lnTo>
                    <a:pt x="1430" y="2525"/>
                  </a:lnTo>
                  <a:lnTo>
                    <a:pt x="2882" y="1072"/>
                  </a:lnTo>
                  <a:lnTo>
                    <a:pt x="2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6029281" y="5270165"/>
              <a:ext cx="333439" cy="309418"/>
            </a:xfrm>
            <a:custGeom>
              <a:avLst/>
              <a:gdLst/>
              <a:ahLst/>
              <a:cxnLst/>
              <a:rect l="l" t="t" r="r" b="b"/>
              <a:pathLst>
                <a:path w="12479" h="11580" extrusionOk="0">
                  <a:moveTo>
                    <a:pt x="5477" y="691"/>
                  </a:moveTo>
                  <a:lnTo>
                    <a:pt x="5477" y="1381"/>
                  </a:lnTo>
                  <a:cubicBezTo>
                    <a:pt x="4668" y="1429"/>
                    <a:pt x="3906" y="1715"/>
                    <a:pt x="3239" y="2191"/>
                  </a:cubicBezTo>
                  <a:lnTo>
                    <a:pt x="3644" y="2739"/>
                  </a:lnTo>
                  <a:cubicBezTo>
                    <a:pt x="4299" y="2259"/>
                    <a:pt x="5041" y="2042"/>
                    <a:pt x="5773" y="2042"/>
                  </a:cubicBezTo>
                  <a:cubicBezTo>
                    <a:pt x="7618" y="2042"/>
                    <a:pt x="9396" y="3424"/>
                    <a:pt x="9550" y="5454"/>
                  </a:cubicBezTo>
                  <a:lnTo>
                    <a:pt x="8883" y="5454"/>
                  </a:lnTo>
                  <a:cubicBezTo>
                    <a:pt x="8811" y="5025"/>
                    <a:pt x="8692" y="4620"/>
                    <a:pt x="8454" y="4239"/>
                  </a:cubicBezTo>
                  <a:lnTo>
                    <a:pt x="7859" y="4596"/>
                  </a:lnTo>
                  <a:cubicBezTo>
                    <a:pt x="8921" y="6385"/>
                    <a:pt x="7429" y="8200"/>
                    <a:pt x="5791" y="8200"/>
                  </a:cubicBezTo>
                  <a:cubicBezTo>
                    <a:pt x="5226" y="8200"/>
                    <a:pt x="4644" y="7984"/>
                    <a:pt x="4144" y="7478"/>
                  </a:cubicBezTo>
                  <a:cubicBezTo>
                    <a:pt x="2511" y="5845"/>
                    <a:pt x="3902" y="3382"/>
                    <a:pt x="5791" y="3382"/>
                  </a:cubicBezTo>
                  <a:cubicBezTo>
                    <a:pt x="6188" y="3382"/>
                    <a:pt x="6608" y="3491"/>
                    <a:pt x="7025" y="3739"/>
                  </a:cubicBezTo>
                  <a:lnTo>
                    <a:pt x="7383" y="3144"/>
                  </a:lnTo>
                  <a:cubicBezTo>
                    <a:pt x="6883" y="2854"/>
                    <a:pt x="6350" y="2720"/>
                    <a:pt x="5830" y="2720"/>
                  </a:cubicBezTo>
                  <a:cubicBezTo>
                    <a:pt x="4341" y="2720"/>
                    <a:pt x="2957" y="3812"/>
                    <a:pt x="2763" y="5454"/>
                  </a:cubicBezTo>
                  <a:lnTo>
                    <a:pt x="2072" y="5454"/>
                  </a:lnTo>
                  <a:cubicBezTo>
                    <a:pt x="2120" y="4787"/>
                    <a:pt x="2358" y="4144"/>
                    <a:pt x="2739" y="3620"/>
                  </a:cubicBezTo>
                  <a:lnTo>
                    <a:pt x="2191" y="3215"/>
                  </a:lnTo>
                  <a:cubicBezTo>
                    <a:pt x="1715" y="3882"/>
                    <a:pt x="1453" y="4644"/>
                    <a:pt x="1381" y="5454"/>
                  </a:cubicBezTo>
                  <a:lnTo>
                    <a:pt x="691" y="5454"/>
                  </a:lnTo>
                  <a:cubicBezTo>
                    <a:pt x="881" y="2905"/>
                    <a:pt x="2905" y="857"/>
                    <a:pt x="5454" y="691"/>
                  </a:cubicBezTo>
                  <a:close/>
                  <a:moveTo>
                    <a:pt x="1381" y="6144"/>
                  </a:moveTo>
                  <a:cubicBezTo>
                    <a:pt x="1453" y="7073"/>
                    <a:pt x="1834" y="7978"/>
                    <a:pt x="2453" y="8692"/>
                  </a:cubicBezTo>
                  <a:lnTo>
                    <a:pt x="1953" y="9169"/>
                  </a:lnTo>
                  <a:cubicBezTo>
                    <a:pt x="1215" y="8335"/>
                    <a:pt x="786" y="7263"/>
                    <a:pt x="715" y="6144"/>
                  </a:cubicBezTo>
                  <a:close/>
                  <a:moveTo>
                    <a:pt x="2763" y="6144"/>
                  </a:moveTo>
                  <a:cubicBezTo>
                    <a:pt x="2929" y="7573"/>
                    <a:pt x="4049" y="8692"/>
                    <a:pt x="5477" y="8859"/>
                  </a:cubicBezTo>
                  <a:lnTo>
                    <a:pt x="5477" y="9550"/>
                  </a:lnTo>
                  <a:cubicBezTo>
                    <a:pt x="3668" y="9383"/>
                    <a:pt x="2239" y="7954"/>
                    <a:pt x="2072" y="6144"/>
                  </a:cubicBezTo>
                  <a:close/>
                  <a:moveTo>
                    <a:pt x="9550" y="6144"/>
                  </a:moveTo>
                  <a:cubicBezTo>
                    <a:pt x="9383" y="7954"/>
                    <a:pt x="7954" y="9383"/>
                    <a:pt x="6168" y="9550"/>
                  </a:cubicBezTo>
                  <a:lnTo>
                    <a:pt x="6168" y="8859"/>
                  </a:lnTo>
                  <a:cubicBezTo>
                    <a:pt x="7573" y="8692"/>
                    <a:pt x="8716" y="7573"/>
                    <a:pt x="8883" y="6144"/>
                  </a:cubicBezTo>
                  <a:close/>
                  <a:moveTo>
                    <a:pt x="2929" y="9169"/>
                  </a:moveTo>
                  <a:cubicBezTo>
                    <a:pt x="3644" y="9788"/>
                    <a:pt x="4525" y="10145"/>
                    <a:pt x="5477" y="10216"/>
                  </a:cubicBezTo>
                  <a:lnTo>
                    <a:pt x="5477" y="10907"/>
                  </a:lnTo>
                  <a:cubicBezTo>
                    <a:pt x="4358" y="10836"/>
                    <a:pt x="3286" y="10383"/>
                    <a:pt x="2453" y="9645"/>
                  </a:cubicBezTo>
                  <a:lnTo>
                    <a:pt x="2929" y="9169"/>
                  </a:lnTo>
                  <a:close/>
                  <a:moveTo>
                    <a:pt x="6168" y="691"/>
                  </a:moveTo>
                  <a:cubicBezTo>
                    <a:pt x="12479" y="1286"/>
                    <a:pt x="12479" y="10312"/>
                    <a:pt x="6168" y="10907"/>
                  </a:cubicBezTo>
                  <a:lnTo>
                    <a:pt x="6168" y="10216"/>
                  </a:lnTo>
                  <a:cubicBezTo>
                    <a:pt x="11598" y="9669"/>
                    <a:pt x="11574" y="1929"/>
                    <a:pt x="6168" y="1357"/>
                  </a:cubicBezTo>
                  <a:lnTo>
                    <a:pt x="6168" y="691"/>
                  </a:lnTo>
                  <a:close/>
                  <a:moveTo>
                    <a:pt x="5811" y="0"/>
                  </a:moveTo>
                  <a:cubicBezTo>
                    <a:pt x="2620" y="0"/>
                    <a:pt x="0" y="2596"/>
                    <a:pt x="24" y="5811"/>
                  </a:cubicBezTo>
                  <a:cubicBezTo>
                    <a:pt x="155" y="9657"/>
                    <a:pt x="2983" y="11580"/>
                    <a:pt x="5814" y="11580"/>
                  </a:cubicBezTo>
                  <a:cubicBezTo>
                    <a:pt x="8645" y="11580"/>
                    <a:pt x="11479" y="9657"/>
                    <a:pt x="11622" y="5811"/>
                  </a:cubicBezTo>
                  <a:cubicBezTo>
                    <a:pt x="11622" y="2596"/>
                    <a:pt x="9026" y="0"/>
                    <a:pt x="5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66"/>
          <p:cNvSpPr/>
          <p:nvPr/>
        </p:nvSpPr>
        <p:spPr>
          <a:xfrm>
            <a:off x="7415285" y="25295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9" name="Google Shape;2919;p66"/>
          <p:cNvPicPr preferRelativeResize="0"/>
          <p:nvPr/>
        </p:nvPicPr>
        <p:blipFill>
          <a:blip r:embed="rId4">
            <a:alphaModFix/>
          </a:blip>
          <a:stretch>
            <a:fillRect/>
          </a:stretch>
        </p:blipFill>
        <p:spPr>
          <a:xfrm>
            <a:off x="7462727" y="-514375"/>
            <a:ext cx="2527512" cy="2681250"/>
          </a:xfrm>
          <a:prstGeom prst="rect">
            <a:avLst/>
          </a:prstGeom>
          <a:noFill/>
          <a:ln>
            <a:noFill/>
          </a:ln>
        </p:spPr>
      </p:pic>
      <p:sp>
        <p:nvSpPr>
          <p:cNvPr id="5" name="Sous-titre 4">
            <a:extLst>
              <a:ext uri="{FF2B5EF4-FFF2-40B4-BE49-F238E27FC236}">
                <a16:creationId xmlns:a16="http://schemas.microsoft.com/office/drawing/2014/main" id="{BBB4B3CF-10F4-6056-673C-E4EE9420DA9D}"/>
              </a:ext>
            </a:extLst>
          </p:cNvPr>
          <p:cNvSpPr>
            <a:spLocks noGrp="1"/>
          </p:cNvSpPr>
          <p:nvPr>
            <p:ph type="subTitle" idx="3"/>
          </p:nvPr>
        </p:nvSpPr>
        <p:spPr>
          <a:xfrm>
            <a:off x="2156783" y="3998591"/>
            <a:ext cx="2040000" cy="354900"/>
          </a:xfrm>
        </p:spPr>
        <p:txBody>
          <a:bodyPr/>
          <a:lstStyle/>
          <a:p>
            <a:r>
              <a:rPr lang="fr-FR" sz="1400" dirty="0"/>
              <a:t>Visualisation 3</a:t>
            </a:r>
          </a:p>
          <a:p>
            <a:endParaRPr lang="fr-FR" sz="1400" dirty="0">
              <a:latin typeface="Bai Jamjuree"/>
              <a:cs typeface="Bai Jamjuree"/>
              <a:sym typeface="Bai Jamjuree"/>
            </a:endParaRPr>
          </a:p>
        </p:txBody>
      </p:sp>
      <p:sp>
        <p:nvSpPr>
          <p:cNvPr id="7" name="Sous-titre 6">
            <a:extLst>
              <a:ext uri="{FF2B5EF4-FFF2-40B4-BE49-F238E27FC236}">
                <a16:creationId xmlns:a16="http://schemas.microsoft.com/office/drawing/2014/main" id="{15F891A0-B835-52BE-806B-B8768A7B11EF}"/>
              </a:ext>
            </a:extLst>
          </p:cNvPr>
          <p:cNvSpPr>
            <a:spLocks noGrp="1"/>
          </p:cNvSpPr>
          <p:nvPr>
            <p:ph type="subTitle" idx="1"/>
          </p:nvPr>
        </p:nvSpPr>
        <p:spPr>
          <a:xfrm>
            <a:off x="4874053" y="3918395"/>
            <a:ext cx="2040000" cy="354900"/>
          </a:xfrm>
        </p:spPr>
        <p:txBody>
          <a:bodyPr/>
          <a:lstStyle/>
          <a:p>
            <a:r>
              <a:rPr lang="fr-FR" sz="1400" dirty="0"/>
              <a:t>Visualisation 4</a:t>
            </a:r>
          </a:p>
          <a:p>
            <a:endParaRPr lang="fr-FR" sz="1200" dirty="0">
              <a:latin typeface="Bai Jamjuree"/>
              <a:cs typeface="Bai Jamjuree"/>
              <a:sym typeface="Bai Jamjure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19"/>
                                        </p:tgtEl>
                                        <p:attrNameLst>
                                          <p:attrName>style.visibility</p:attrName>
                                        </p:attrNameLst>
                                      </p:cBhvr>
                                      <p:to>
                                        <p:strVal val="visible"/>
                                      </p:to>
                                    </p:set>
                                    <p:animEffect transition="in" filter="fade">
                                      <p:cBhvr>
                                        <p:cTn id="7" dur="1000"/>
                                        <p:tgtEl>
                                          <p:spTgt spid="2919"/>
                                        </p:tgtEl>
                                      </p:cBhvr>
                                    </p:animEffect>
                                  </p:childTnLst>
                                </p:cTn>
                              </p:par>
                              <p:par>
                                <p:cTn id="8" presetID="10" presetClass="entr" presetSubtype="0" fill="hold" nodeType="withEffect">
                                  <p:stCondLst>
                                    <p:cond delay="0"/>
                                  </p:stCondLst>
                                  <p:childTnLst>
                                    <p:set>
                                      <p:cBhvr>
                                        <p:cTn id="9" dur="1" fill="hold">
                                          <p:stCondLst>
                                            <p:cond delay="0"/>
                                          </p:stCondLst>
                                        </p:cTn>
                                        <p:tgtEl>
                                          <p:spTgt spid="2870"/>
                                        </p:tgtEl>
                                        <p:attrNameLst>
                                          <p:attrName>style.visibility</p:attrName>
                                        </p:attrNameLst>
                                      </p:cBhvr>
                                      <p:to>
                                        <p:strVal val="visible"/>
                                      </p:to>
                                    </p:set>
                                    <p:animEffect transition="in" filter="fade">
                                      <p:cBhvr>
                                        <p:cTn id="10" dur="1000"/>
                                        <p:tgtEl>
                                          <p:spTgt spid="2870"/>
                                        </p:tgtEl>
                                      </p:cBhvr>
                                    </p:animEffect>
                                  </p:childTnLst>
                                </p:cTn>
                              </p:par>
                              <p:par>
                                <p:cTn id="11" presetID="10" presetClass="entr" presetSubtype="0" fill="hold" nodeType="withEffect">
                                  <p:stCondLst>
                                    <p:cond delay="0"/>
                                  </p:stCondLst>
                                  <p:childTnLst>
                                    <p:set>
                                      <p:cBhvr>
                                        <p:cTn id="12" dur="1" fill="hold">
                                          <p:stCondLst>
                                            <p:cond delay="0"/>
                                          </p:stCondLst>
                                        </p:cTn>
                                        <p:tgtEl>
                                          <p:spTgt spid="2871"/>
                                        </p:tgtEl>
                                        <p:attrNameLst>
                                          <p:attrName>style.visibility</p:attrName>
                                        </p:attrNameLst>
                                      </p:cBhvr>
                                      <p:to>
                                        <p:strVal val="visible"/>
                                      </p:to>
                                    </p:set>
                                    <p:animEffect transition="in" filter="fade">
                                      <p:cBhvr>
                                        <p:cTn id="13" dur="1000"/>
                                        <p:tgtEl>
                                          <p:spTgt spid="2871"/>
                                        </p:tgtEl>
                                      </p:cBhvr>
                                    </p:animEffect>
                                  </p:childTnLst>
                                </p:cTn>
                              </p:par>
                              <p:par>
                                <p:cTn id="14" presetID="10" presetClass="entr" presetSubtype="0" fill="hold" nodeType="withEffect">
                                  <p:stCondLst>
                                    <p:cond delay="0"/>
                                  </p:stCondLst>
                                  <p:childTnLst>
                                    <p:set>
                                      <p:cBhvr>
                                        <p:cTn id="15" dur="1" fill="hold">
                                          <p:stCondLst>
                                            <p:cond delay="0"/>
                                          </p:stCondLst>
                                        </p:cTn>
                                        <p:tgtEl>
                                          <p:spTgt spid="2872"/>
                                        </p:tgtEl>
                                        <p:attrNameLst>
                                          <p:attrName>style.visibility</p:attrName>
                                        </p:attrNameLst>
                                      </p:cBhvr>
                                      <p:to>
                                        <p:strVal val="visible"/>
                                      </p:to>
                                    </p:set>
                                    <p:animEffect transition="in" filter="fade">
                                      <p:cBhvr>
                                        <p:cTn id="16" dur="1000"/>
                                        <p:tgtEl>
                                          <p:spTgt spid="2872"/>
                                        </p:tgtEl>
                                      </p:cBhvr>
                                    </p:animEffect>
                                  </p:childTnLst>
                                </p:cTn>
                              </p:par>
                              <p:par>
                                <p:cTn id="17" presetID="10" presetClass="entr" presetSubtype="0" fill="hold" nodeType="withEffect">
                                  <p:stCondLst>
                                    <p:cond delay="0"/>
                                  </p:stCondLst>
                                  <p:childTnLst>
                                    <p:set>
                                      <p:cBhvr>
                                        <p:cTn id="18" dur="1" fill="hold">
                                          <p:stCondLst>
                                            <p:cond delay="0"/>
                                          </p:stCondLst>
                                        </p:cTn>
                                        <p:tgtEl>
                                          <p:spTgt spid="2874"/>
                                        </p:tgtEl>
                                        <p:attrNameLst>
                                          <p:attrName>style.visibility</p:attrName>
                                        </p:attrNameLst>
                                      </p:cBhvr>
                                      <p:to>
                                        <p:strVal val="visible"/>
                                      </p:to>
                                    </p:set>
                                    <p:animEffect transition="in" filter="fade">
                                      <p:cBhvr>
                                        <p:cTn id="19" dur="1000"/>
                                        <p:tgtEl>
                                          <p:spTgt spid="2874"/>
                                        </p:tgtEl>
                                      </p:cBhvr>
                                    </p:animEffect>
                                  </p:childTnLst>
                                </p:cTn>
                              </p:par>
                              <p:par>
                                <p:cTn id="20" presetID="10" presetClass="entr" presetSubtype="0" fill="hold" nodeType="withEffect">
                                  <p:stCondLst>
                                    <p:cond delay="0"/>
                                  </p:stCondLst>
                                  <p:childTnLst>
                                    <p:set>
                                      <p:cBhvr>
                                        <p:cTn id="21" dur="1" fill="hold">
                                          <p:stCondLst>
                                            <p:cond delay="0"/>
                                          </p:stCondLst>
                                        </p:cTn>
                                        <p:tgtEl>
                                          <p:spTgt spid="2876"/>
                                        </p:tgtEl>
                                        <p:attrNameLst>
                                          <p:attrName>style.visibility</p:attrName>
                                        </p:attrNameLst>
                                      </p:cBhvr>
                                      <p:to>
                                        <p:strVal val="visible"/>
                                      </p:to>
                                    </p:set>
                                    <p:animEffect transition="in" filter="fade">
                                      <p:cBhvr>
                                        <p:cTn id="22" dur="1000"/>
                                        <p:tgtEl>
                                          <p:spTgt spid="2876"/>
                                        </p:tgtEl>
                                      </p:cBhvr>
                                    </p:animEffect>
                                  </p:childTnLst>
                                </p:cTn>
                              </p:par>
                              <p:par>
                                <p:cTn id="23" presetID="10" presetClass="entr" presetSubtype="0" fill="hold" nodeType="withEffect">
                                  <p:stCondLst>
                                    <p:cond delay="0"/>
                                  </p:stCondLst>
                                  <p:childTnLst>
                                    <p:set>
                                      <p:cBhvr>
                                        <p:cTn id="24" dur="1" fill="hold">
                                          <p:stCondLst>
                                            <p:cond delay="0"/>
                                          </p:stCondLst>
                                        </p:cTn>
                                        <p:tgtEl>
                                          <p:spTgt spid="2877"/>
                                        </p:tgtEl>
                                        <p:attrNameLst>
                                          <p:attrName>style.visibility</p:attrName>
                                        </p:attrNameLst>
                                      </p:cBhvr>
                                      <p:to>
                                        <p:strVal val="visible"/>
                                      </p:to>
                                    </p:set>
                                    <p:animEffect transition="in" filter="fade">
                                      <p:cBhvr>
                                        <p:cTn id="25" dur="1000"/>
                                        <p:tgtEl>
                                          <p:spTgt spid="2877"/>
                                        </p:tgtEl>
                                      </p:cBhvr>
                                    </p:animEffect>
                                  </p:childTnLst>
                                </p:cTn>
                              </p:par>
                              <p:par>
                                <p:cTn id="26" presetID="10" presetClass="entr" presetSubtype="0" fill="hold" nodeType="withEffect">
                                  <p:stCondLst>
                                    <p:cond delay="0"/>
                                  </p:stCondLst>
                                  <p:childTnLst>
                                    <p:set>
                                      <p:cBhvr>
                                        <p:cTn id="27" dur="1" fill="hold">
                                          <p:stCondLst>
                                            <p:cond delay="0"/>
                                          </p:stCondLst>
                                        </p:cTn>
                                        <p:tgtEl>
                                          <p:spTgt spid="2882"/>
                                        </p:tgtEl>
                                        <p:attrNameLst>
                                          <p:attrName>style.visibility</p:attrName>
                                        </p:attrNameLst>
                                      </p:cBhvr>
                                      <p:to>
                                        <p:strVal val="visible"/>
                                      </p:to>
                                    </p:set>
                                    <p:animEffect transition="in" filter="fade">
                                      <p:cBhvr>
                                        <p:cTn id="28" dur="1000"/>
                                        <p:tgtEl>
                                          <p:spTgt spid="2882"/>
                                        </p:tgtEl>
                                      </p:cBhvr>
                                    </p:animEffect>
                                  </p:childTnLst>
                                </p:cTn>
                              </p:par>
                              <p:par>
                                <p:cTn id="29" presetID="10" presetClass="entr" presetSubtype="0" fill="hold" nodeType="withEffect">
                                  <p:stCondLst>
                                    <p:cond delay="0"/>
                                  </p:stCondLst>
                                  <p:childTnLst>
                                    <p:set>
                                      <p:cBhvr>
                                        <p:cTn id="30" dur="1" fill="hold">
                                          <p:stCondLst>
                                            <p:cond delay="0"/>
                                          </p:stCondLst>
                                        </p:cTn>
                                        <p:tgtEl>
                                          <p:spTgt spid="2900"/>
                                        </p:tgtEl>
                                        <p:attrNameLst>
                                          <p:attrName>style.visibility</p:attrName>
                                        </p:attrNameLst>
                                      </p:cBhvr>
                                      <p:to>
                                        <p:strVal val="visible"/>
                                      </p:to>
                                    </p:set>
                                    <p:animEffect transition="in" filter="fade">
                                      <p:cBhvr>
                                        <p:cTn id="31" dur="1000"/>
                                        <p:tgtEl>
                                          <p:spTgt spid="2900"/>
                                        </p:tgtEl>
                                      </p:cBhvr>
                                    </p:animEffect>
                                  </p:childTnLst>
                                </p:cTn>
                              </p:par>
                              <p:par>
                                <p:cTn id="32" presetID="10" presetClass="entr" presetSubtype="0" fill="hold" nodeType="withEffect">
                                  <p:stCondLst>
                                    <p:cond delay="0"/>
                                  </p:stCondLst>
                                  <p:childTnLst>
                                    <p:set>
                                      <p:cBhvr>
                                        <p:cTn id="33" dur="1" fill="hold">
                                          <p:stCondLst>
                                            <p:cond delay="0"/>
                                          </p:stCondLst>
                                        </p:cTn>
                                        <p:tgtEl>
                                          <p:spTgt spid="2904"/>
                                        </p:tgtEl>
                                        <p:attrNameLst>
                                          <p:attrName>style.visibility</p:attrName>
                                        </p:attrNameLst>
                                      </p:cBhvr>
                                      <p:to>
                                        <p:strVal val="visible"/>
                                      </p:to>
                                    </p:set>
                                    <p:animEffect transition="in" filter="fade">
                                      <p:cBhvr>
                                        <p:cTn id="34" dur="1000"/>
                                        <p:tgtEl>
                                          <p:spTgt spid="2904"/>
                                        </p:tgtEl>
                                      </p:cBhvr>
                                    </p:animEffect>
                                  </p:childTnLst>
                                </p:cTn>
                              </p:par>
                              <p:par>
                                <p:cTn id="35" presetID="10" presetClass="entr" presetSubtype="0" fill="hold" nodeType="withEffect">
                                  <p:stCondLst>
                                    <p:cond delay="0"/>
                                  </p:stCondLst>
                                  <p:childTnLst>
                                    <p:set>
                                      <p:cBhvr>
                                        <p:cTn id="36" dur="1" fill="hold">
                                          <p:stCondLst>
                                            <p:cond delay="0"/>
                                          </p:stCondLst>
                                        </p:cTn>
                                        <p:tgtEl>
                                          <p:spTgt spid="2910"/>
                                        </p:tgtEl>
                                        <p:attrNameLst>
                                          <p:attrName>style.visibility</p:attrName>
                                        </p:attrNameLst>
                                      </p:cBhvr>
                                      <p:to>
                                        <p:strVal val="visible"/>
                                      </p:to>
                                    </p:set>
                                    <p:animEffect transition="in" filter="fade">
                                      <p:cBhvr>
                                        <p:cTn id="37" dur="1000"/>
                                        <p:tgtEl>
                                          <p:spTgt spid="2910"/>
                                        </p:tgtEl>
                                      </p:cBhvr>
                                    </p:animEffect>
                                  </p:childTnLst>
                                </p:cTn>
                              </p:par>
                              <p:par>
                                <p:cTn id="38" presetID="23" presetClass="entr" presetSubtype="16" fill="hold" nodeType="withEffect">
                                  <p:stCondLst>
                                    <p:cond delay="0"/>
                                  </p:stCondLst>
                                  <p:childTnLst>
                                    <p:set>
                                      <p:cBhvr>
                                        <p:cTn id="39" dur="1" fill="hold">
                                          <p:stCondLst>
                                            <p:cond delay="0"/>
                                          </p:stCondLst>
                                        </p:cTn>
                                        <p:tgtEl>
                                          <p:spTgt spid="2878"/>
                                        </p:tgtEl>
                                        <p:attrNameLst>
                                          <p:attrName>style.visibility</p:attrName>
                                        </p:attrNameLst>
                                      </p:cBhvr>
                                      <p:to>
                                        <p:strVal val="visible"/>
                                      </p:to>
                                    </p:set>
                                    <p:anim calcmode="lin" valueType="num">
                                      <p:cBhvr additive="base">
                                        <p:cTn id="40" dur="1000"/>
                                        <p:tgtEl>
                                          <p:spTgt spid="2878"/>
                                        </p:tgtEl>
                                        <p:attrNameLst>
                                          <p:attrName>ppt_w</p:attrName>
                                        </p:attrNameLst>
                                      </p:cBhvr>
                                      <p:tavLst>
                                        <p:tav tm="0">
                                          <p:val>
                                            <p:strVal val="0"/>
                                          </p:val>
                                        </p:tav>
                                        <p:tav tm="100000">
                                          <p:val>
                                            <p:strVal val="#ppt_w"/>
                                          </p:val>
                                        </p:tav>
                                      </p:tavLst>
                                    </p:anim>
                                    <p:anim calcmode="lin" valueType="num">
                                      <p:cBhvr additive="base">
                                        <p:cTn id="41" dur="1000"/>
                                        <p:tgtEl>
                                          <p:spTgt spid="2878"/>
                                        </p:tgtEl>
                                        <p:attrNameLst>
                                          <p:attrName>ppt_h</p:attrName>
                                        </p:attrNameLst>
                                      </p:cBhvr>
                                      <p:tavLst>
                                        <p:tav tm="0">
                                          <p:val>
                                            <p:str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2879"/>
                                        </p:tgtEl>
                                        <p:attrNameLst>
                                          <p:attrName>style.visibility</p:attrName>
                                        </p:attrNameLst>
                                      </p:cBhvr>
                                      <p:to>
                                        <p:strVal val="visible"/>
                                      </p:to>
                                    </p:set>
                                    <p:anim calcmode="lin" valueType="num">
                                      <p:cBhvr additive="base">
                                        <p:cTn id="44" dur="1000"/>
                                        <p:tgtEl>
                                          <p:spTgt spid="2879"/>
                                        </p:tgtEl>
                                        <p:attrNameLst>
                                          <p:attrName>ppt_w</p:attrName>
                                        </p:attrNameLst>
                                      </p:cBhvr>
                                      <p:tavLst>
                                        <p:tav tm="0">
                                          <p:val>
                                            <p:strVal val="0"/>
                                          </p:val>
                                        </p:tav>
                                        <p:tav tm="100000">
                                          <p:val>
                                            <p:strVal val="#ppt_w"/>
                                          </p:val>
                                        </p:tav>
                                      </p:tavLst>
                                    </p:anim>
                                    <p:anim calcmode="lin" valueType="num">
                                      <p:cBhvr additive="base">
                                        <p:cTn id="45" dur="1000"/>
                                        <p:tgtEl>
                                          <p:spTgt spid="2879"/>
                                        </p:tgtEl>
                                        <p:attrNameLst>
                                          <p:attrName>ppt_h</p:attrName>
                                        </p:attrNameLst>
                                      </p:cBhvr>
                                      <p:tavLst>
                                        <p:tav tm="0">
                                          <p:val>
                                            <p:strVal val="0"/>
                                          </p:val>
                                        </p:tav>
                                        <p:tav tm="100000">
                                          <p:val>
                                            <p:strVal val="#ppt_h"/>
                                          </p:val>
                                        </p:tav>
                                      </p:tavLst>
                                    </p:anim>
                                  </p:childTnLst>
                                </p:cTn>
                              </p:par>
                              <p:par>
                                <p:cTn id="46" presetID="23" presetClass="entr" presetSubtype="16" fill="hold" nodeType="withEffect">
                                  <p:stCondLst>
                                    <p:cond delay="0"/>
                                  </p:stCondLst>
                                  <p:childTnLst>
                                    <p:set>
                                      <p:cBhvr>
                                        <p:cTn id="47" dur="1" fill="hold">
                                          <p:stCondLst>
                                            <p:cond delay="0"/>
                                          </p:stCondLst>
                                        </p:cTn>
                                        <p:tgtEl>
                                          <p:spTgt spid="2881"/>
                                        </p:tgtEl>
                                        <p:attrNameLst>
                                          <p:attrName>style.visibility</p:attrName>
                                        </p:attrNameLst>
                                      </p:cBhvr>
                                      <p:to>
                                        <p:strVal val="visible"/>
                                      </p:to>
                                    </p:set>
                                    <p:anim calcmode="lin" valueType="num">
                                      <p:cBhvr additive="base">
                                        <p:cTn id="48" dur="1000"/>
                                        <p:tgtEl>
                                          <p:spTgt spid="2881"/>
                                        </p:tgtEl>
                                        <p:attrNameLst>
                                          <p:attrName>ppt_w</p:attrName>
                                        </p:attrNameLst>
                                      </p:cBhvr>
                                      <p:tavLst>
                                        <p:tav tm="0">
                                          <p:val>
                                            <p:strVal val="0"/>
                                          </p:val>
                                        </p:tav>
                                        <p:tav tm="100000">
                                          <p:val>
                                            <p:strVal val="#ppt_w"/>
                                          </p:val>
                                        </p:tav>
                                      </p:tavLst>
                                    </p:anim>
                                    <p:anim calcmode="lin" valueType="num">
                                      <p:cBhvr additive="base">
                                        <p:cTn id="49" dur="1000"/>
                                        <p:tgtEl>
                                          <p:spTgt spid="2881"/>
                                        </p:tgtEl>
                                        <p:attrNameLst>
                                          <p:attrName>ppt_h</p:attrName>
                                        </p:attrNameLst>
                                      </p:cBhvr>
                                      <p:tavLst>
                                        <p:tav tm="0">
                                          <p:val>
                                            <p:strVal val="0"/>
                                          </p:val>
                                        </p:tav>
                                        <p:tav tm="100000">
                                          <p:val>
                                            <p:strVal val="#ppt_h"/>
                                          </p:val>
                                        </p:tav>
                                      </p:tavLst>
                                    </p:anim>
                                  </p:childTnLst>
                                </p:cTn>
                              </p:par>
                              <p:par>
                                <p:cTn id="50" presetID="23" presetClass="entr" presetSubtype="16" fill="hold" nodeType="withEffect">
                                  <p:stCondLst>
                                    <p:cond delay="0"/>
                                  </p:stCondLst>
                                  <p:childTnLst>
                                    <p:set>
                                      <p:cBhvr>
                                        <p:cTn id="51" dur="1" fill="hold">
                                          <p:stCondLst>
                                            <p:cond delay="0"/>
                                          </p:stCondLst>
                                        </p:cTn>
                                        <p:tgtEl>
                                          <p:spTgt spid="2880"/>
                                        </p:tgtEl>
                                        <p:attrNameLst>
                                          <p:attrName>style.visibility</p:attrName>
                                        </p:attrNameLst>
                                      </p:cBhvr>
                                      <p:to>
                                        <p:strVal val="visible"/>
                                      </p:to>
                                    </p:set>
                                    <p:anim calcmode="lin" valueType="num">
                                      <p:cBhvr additive="base">
                                        <p:cTn id="52" dur="1000"/>
                                        <p:tgtEl>
                                          <p:spTgt spid="2880"/>
                                        </p:tgtEl>
                                        <p:attrNameLst>
                                          <p:attrName>ppt_w</p:attrName>
                                        </p:attrNameLst>
                                      </p:cBhvr>
                                      <p:tavLst>
                                        <p:tav tm="0">
                                          <p:val>
                                            <p:strVal val="0"/>
                                          </p:val>
                                        </p:tav>
                                        <p:tav tm="100000">
                                          <p:val>
                                            <p:strVal val="#ppt_w"/>
                                          </p:val>
                                        </p:tav>
                                      </p:tavLst>
                                    </p:anim>
                                    <p:anim calcmode="lin" valueType="num">
                                      <p:cBhvr additive="base">
                                        <p:cTn id="53" dur="1000"/>
                                        <p:tgtEl>
                                          <p:spTgt spid="2880"/>
                                        </p:tgtEl>
                                        <p:attrNameLst>
                                          <p:attrName>ppt_h</p:attrName>
                                        </p:attrNameLst>
                                      </p:cBhvr>
                                      <p:tavLst>
                                        <p:tav tm="0">
                                          <p:val>
                                            <p:strVal val="0"/>
                                          </p:val>
                                        </p:tav>
                                        <p:tav tm="100000">
                                          <p:val>
                                            <p:strVal val="#ppt_h"/>
                                          </p:val>
                                        </p:tav>
                                      </p:tavLst>
                                    </p:anim>
                                  </p:childTnLst>
                                </p:cTn>
                              </p:par>
                              <p:par>
                                <p:cTn id="54" presetID="8" presetClass="emph" presetSubtype="0" fill="hold" nodeType="withEffect">
                                  <p:stCondLst>
                                    <p:cond delay="0"/>
                                  </p:stCondLst>
                                  <p:childTnLst>
                                    <p:animRot by="-21600000">
                                      <p:cBhvr>
                                        <p:cTn id="55" dur="1000" fill="hold"/>
                                        <p:tgtEl>
                                          <p:spTgt spid="2913"/>
                                        </p:tgtEl>
                                        <p:attrNameLst>
                                          <p:attrName>r</p:attrName>
                                        </p:attrNameLst>
                                      </p:cBhvr>
                                    </p:animRot>
                                  </p:childTnLst>
                                </p:cTn>
                              </p:par>
                              <p:par>
                                <p:cTn id="56" presetID="10" presetClass="entr" presetSubtype="0" fill="hold" nodeType="withEffect">
                                  <p:stCondLst>
                                    <p:cond delay="0"/>
                                  </p:stCondLst>
                                  <p:childTnLst>
                                    <p:set>
                                      <p:cBhvr>
                                        <p:cTn id="57" dur="1" fill="hold">
                                          <p:stCondLst>
                                            <p:cond delay="0"/>
                                          </p:stCondLst>
                                        </p:cTn>
                                        <p:tgtEl>
                                          <p:spTgt spid="2914"/>
                                        </p:tgtEl>
                                        <p:attrNameLst>
                                          <p:attrName>style.visibility</p:attrName>
                                        </p:attrNameLst>
                                      </p:cBhvr>
                                      <p:to>
                                        <p:strVal val="visible"/>
                                      </p:to>
                                    </p:set>
                                    <p:animEffect transition="in" filter="fade">
                                      <p:cBhvr>
                                        <p:cTn id="58" dur="1000"/>
                                        <p:tgtEl>
                                          <p:spTgt spid="2914"/>
                                        </p:tgtEl>
                                      </p:cBhvr>
                                    </p:animEffect>
                                  </p:childTnLst>
                                </p:cTn>
                              </p:par>
                              <p:par>
                                <p:cTn id="59" presetID="10" presetClass="entr" presetSubtype="0" fill="hold" nodeType="withEffect">
                                  <p:stCondLst>
                                    <p:cond delay="0"/>
                                  </p:stCondLst>
                                  <p:childTnLst>
                                    <p:set>
                                      <p:cBhvr>
                                        <p:cTn id="60" dur="1" fill="hold">
                                          <p:stCondLst>
                                            <p:cond delay="0"/>
                                          </p:stCondLst>
                                        </p:cTn>
                                        <p:tgtEl>
                                          <p:spTgt spid="2915"/>
                                        </p:tgtEl>
                                        <p:attrNameLst>
                                          <p:attrName>style.visibility</p:attrName>
                                        </p:attrNameLst>
                                      </p:cBhvr>
                                      <p:to>
                                        <p:strVal val="visible"/>
                                      </p:to>
                                    </p:set>
                                    <p:animEffect transition="in" filter="fade">
                                      <p:cBhvr>
                                        <p:cTn id="61" dur="1000"/>
                                        <p:tgtEl>
                                          <p:spTgt spid="2915"/>
                                        </p:tgtEl>
                                      </p:cBhvr>
                                    </p:animEffect>
                                  </p:childTnLst>
                                </p:cTn>
                              </p:par>
                              <p:par>
                                <p:cTn id="62" presetID="10" presetClass="entr" presetSubtype="0" fill="hold" nodeType="withEffect">
                                  <p:stCondLst>
                                    <p:cond delay="0"/>
                                  </p:stCondLst>
                                  <p:childTnLst>
                                    <p:set>
                                      <p:cBhvr>
                                        <p:cTn id="63" dur="1" fill="hold">
                                          <p:stCondLst>
                                            <p:cond delay="0"/>
                                          </p:stCondLst>
                                        </p:cTn>
                                        <p:tgtEl>
                                          <p:spTgt spid="2916"/>
                                        </p:tgtEl>
                                        <p:attrNameLst>
                                          <p:attrName>style.visibility</p:attrName>
                                        </p:attrNameLst>
                                      </p:cBhvr>
                                      <p:to>
                                        <p:strVal val="visible"/>
                                      </p:to>
                                    </p:set>
                                    <p:animEffect transition="in" filter="fade">
                                      <p:cBhvr>
                                        <p:cTn id="64" dur="1000"/>
                                        <p:tgtEl>
                                          <p:spTgt spid="2916"/>
                                        </p:tgtEl>
                                      </p:cBhvr>
                                    </p:animEffect>
                                  </p:childTnLst>
                                </p:cTn>
                              </p:par>
                              <p:par>
                                <p:cTn id="65" presetID="10" presetClass="entr" presetSubtype="0" fill="hold" nodeType="withEffect">
                                  <p:stCondLst>
                                    <p:cond delay="0"/>
                                  </p:stCondLst>
                                  <p:childTnLst>
                                    <p:set>
                                      <p:cBhvr>
                                        <p:cTn id="66" dur="1" fill="hold">
                                          <p:stCondLst>
                                            <p:cond delay="0"/>
                                          </p:stCondLst>
                                        </p:cTn>
                                        <p:tgtEl>
                                          <p:spTgt spid="2917"/>
                                        </p:tgtEl>
                                        <p:attrNameLst>
                                          <p:attrName>style.visibility</p:attrName>
                                        </p:attrNameLst>
                                      </p:cBhvr>
                                      <p:to>
                                        <p:strVal val="visible"/>
                                      </p:to>
                                    </p:set>
                                    <p:animEffect transition="in" filter="fade">
                                      <p:cBhvr>
                                        <p:cTn id="67" dur="1000"/>
                                        <p:tgtEl>
                                          <p:spTgt spid="2917"/>
                                        </p:tgtEl>
                                      </p:cBhvr>
                                    </p:animEffect>
                                  </p:childTnLst>
                                </p:cTn>
                              </p:par>
                              <p:par>
                                <p:cTn id="68" presetID="10" presetClass="entr" presetSubtype="0" fill="hold" nodeType="withEffect">
                                  <p:stCondLst>
                                    <p:cond delay="0"/>
                                  </p:stCondLst>
                                  <p:childTnLst>
                                    <p:set>
                                      <p:cBhvr>
                                        <p:cTn id="69" dur="1" fill="hold">
                                          <p:stCondLst>
                                            <p:cond delay="0"/>
                                          </p:stCondLst>
                                        </p:cTn>
                                        <p:tgtEl>
                                          <p:spTgt spid="2918"/>
                                        </p:tgtEl>
                                        <p:attrNameLst>
                                          <p:attrName>style.visibility</p:attrName>
                                        </p:attrNameLst>
                                      </p:cBhvr>
                                      <p:to>
                                        <p:strVal val="visible"/>
                                      </p:to>
                                    </p:set>
                                    <p:animEffect transition="in" filter="fade">
                                      <p:cBhvr>
                                        <p:cTn id="70" dur="1000"/>
                                        <p:tgtEl>
                                          <p:spTgt spid="2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sp>
        <p:nvSpPr>
          <p:cNvPr id="3205" name="Google Shape;3205;p78"/>
          <p:cNvSpPr txBox="1">
            <a:spLocks noGrp="1"/>
          </p:cNvSpPr>
          <p:nvPr>
            <p:ph type="subTitle" idx="1"/>
          </p:nvPr>
        </p:nvSpPr>
        <p:spPr>
          <a:xfrm>
            <a:off x="4558016" y="2400254"/>
            <a:ext cx="3754867" cy="443400"/>
          </a:xfrm>
          <a:prstGeom prst="rect">
            <a:avLst/>
          </a:prstGeom>
        </p:spPr>
        <p:txBody>
          <a:bodyPr spcFirstLastPara="1" wrap="square" lIns="91425" tIns="91425" rIns="91425" bIns="91425" anchor="t" anchorCtr="0">
            <a:noAutofit/>
          </a:bodyPr>
          <a:lstStyle/>
          <a:p>
            <a:pPr marL="0" lvl="0" indent="0"/>
            <a:r>
              <a:rPr lang="fr-FR" sz="1600" dirty="0"/>
              <a:t>import seaborn as </a:t>
            </a:r>
            <a:r>
              <a:rPr lang="fr-FR" sz="1600" dirty="0" err="1"/>
              <a:t>sns</a:t>
            </a:r>
            <a:endParaRPr sz="1600" dirty="0"/>
          </a:p>
        </p:txBody>
      </p:sp>
      <p:sp>
        <p:nvSpPr>
          <p:cNvPr id="3206" name="Google Shape;3206;p78"/>
          <p:cNvSpPr txBox="1">
            <a:spLocks noGrp="1"/>
          </p:cNvSpPr>
          <p:nvPr>
            <p:ph type="subTitle" idx="2"/>
          </p:nvPr>
        </p:nvSpPr>
        <p:spPr>
          <a:xfrm>
            <a:off x="4504155" y="2764738"/>
            <a:ext cx="4134301" cy="668400"/>
          </a:xfrm>
          <a:prstGeom prst="rect">
            <a:avLst/>
          </a:prstGeom>
        </p:spPr>
        <p:txBody>
          <a:bodyPr spcFirstLastPara="1" wrap="square" lIns="91425" tIns="0" rIns="91425" bIns="91425" anchor="t" anchorCtr="0">
            <a:noAutofit/>
          </a:bodyPr>
          <a:lstStyle/>
          <a:p>
            <a:pPr marL="0" lvl="0" indent="0"/>
            <a:r>
              <a:rPr lang="fr-FR" sz="1200" dirty="0"/>
              <a:t>Seaborn est une bibliothèque de visualisation de données basée sur Matplotlib. Elle fournit une interface de haut niveau pour la création de graphiques statistiques informatifs et est souvent utilisée en conjonction avec Matplotlib pour créer des visualisations plus attrayantes et plus informatives.</a:t>
            </a:r>
            <a:endParaRPr sz="1200" dirty="0"/>
          </a:p>
        </p:txBody>
      </p:sp>
      <p:sp>
        <p:nvSpPr>
          <p:cNvPr id="3207" name="Google Shape;3207;p78"/>
          <p:cNvSpPr txBox="1">
            <a:spLocks noGrp="1"/>
          </p:cNvSpPr>
          <p:nvPr>
            <p:ph type="subTitle" idx="3"/>
          </p:nvPr>
        </p:nvSpPr>
        <p:spPr>
          <a:xfrm>
            <a:off x="1245677" y="2415306"/>
            <a:ext cx="3410956" cy="443400"/>
          </a:xfrm>
          <a:prstGeom prst="rect">
            <a:avLst/>
          </a:prstGeom>
        </p:spPr>
        <p:txBody>
          <a:bodyPr spcFirstLastPara="1" wrap="square" lIns="91425" tIns="91425" rIns="91425" bIns="91425" anchor="t" anchorCtr="0">
            <a:noAutofit/>
          </a:bodyPr>
          <a:lstStyle/>
          <a:p>
            <a:pPr marL="0" lvl="0" indent="0"/>
            <a:r>
              <a:rPr lang="en-US" sz="1600" dirty="0"/>
              <a:t>import matplotlib.pyplot as plt</a:t>
            </a:r>
            <a:endParaRPr sz="1600" dirty="0"/>
          </a:p>
        </p:txBody>
      </p:sp>
      <p:sp>
        <p:nvSpPr>
          <p:cNvPr id="3208" name="Google Shape;3208;p78"/>
          <p:cNvSpPr txBox="1">
            <a:spLocks noGrp="1"/>
          </p:cNvSpPr>
          <p:nvPr>
            <p:ph type="subTitle" idx="4"/>
          </p:nvPr>
        </p:nvSpPr>
        <p:spPr>
          <a:xfrm>
            <a:off x="1880425" y="2964124"/>
            <a:ext cx="2281800" cy="668400"/>
          </a:xfrm>
          <a:prstGeom prst="rect">
            <a:avLst/>
          </a:prstGeom>
        </p:spPr>
        <p:txBody>
          <a:bodyPr spcFirstLastPara="1" wrap="square" lIns="91425" tIns="0" rIns="91425" bIns="91425" anchor="t" anchorCtr="0">
            <a:noAutofit/>
          </a:bodyPr>
          <a:lstStyle/>
          <a:p>
            <a:pPr marL="0" lvl="0" indent="0"/>
            <a:r>
              <a:rPr lang="fr-FR" dirty="0"/>
              <a:t>Permet de visualiser des données à l'aide de graphiques.</a:t>
            </a:r>
            <a:endParaRPr dirty="0"/>
          </a:p>
        </p:txBody>
      </p:sp>
      <p:sp>
        <p:nvSpPr>
          <p:cNvPr id="3209" name="Google Shape;3209;p78"/>
          <p:cNvSpPr/>
          <p:nvPr/>
        </p:nvSpPr>
        <p:spPr>
          <a:xfrm>
            <a:off x="2743572" y="182807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8"/>
          <p:cNvSpPr/>
          <p:nvPr/>
        </p:nvSpPr>
        <p:spPr>
          <a:xfrm>
            <a:off x="5844912" y="182807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1" name="Google Shape;3211;p78"/>
          <p:cNvGrpSpPr/>
          <p:nvPr/>
        </p:nvGrpSpPr>
        <p:grpSpPr>
          <a:xfrm>
            <a:off x="4346008" y="1219971"/>
            <a:ext cx="793256" cy="182899"/>
            <a:chOff x="2685575" y="2835950"/>
            <a:chExt cx="433000" cy="99825"/>
          </a:xfrm>
        </p:grpSpPr>
        <p:sp>
          <p:nvSpPr>
            <p:cNvPr id="3212" name="Google Shape;3212;p7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6" name="Google Shape;3216;p78"/>
          <p:cNvSpPr/>
          <p:nvPr/>
        </p:nvSpPr>
        <p:spPr>
          <a:xfrm rot="-5400000">
            <a:off x="6270760" y="2987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8"/>
          <p:cNvSpPr txBox="1">
            <a:spLocks noGrp="1"/>
          </p:cNvSpPr>
          <p:nvPr>
            <p:ph type="title"/>
          </p:nvPr>
        </p:nvSpPr>
        <p:spPr>
          <a:xfrm>
            <a:off x="913479" y="551039"/>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sz="1600" dirty="0"/>
              <a:t>I</a:t>
            </a:r>
            <a:r>
              <a:rPr lang="en" sz="1600" dirty="0"/>
              <a:t>mportations des biblio de visualisation :</a:t>
            </a:r>
            <a:endParaRPr dirty="0"/>
          </a:p>
        </p:txBody>
      </p:sp>
      <p:grpSp>
        <p:nvGrpSpPr>
          <p:cNvPr id="3218" name="Google Shape;3218;p78"/>
          <p:cNvGrpSpPr/>
          <p:nvPr/>
        </p:nvGrpSpPr>
        <p:grpSpPr>
          <a:xfrm>
            <a:off x="2858211" y="1904139"/>
            <a:ext cx="355822" cy="354827"/>
            <a:chOff x="3868125" y="2689450"/>
            <a:chExt cx="411450" cy="410300"/>
          </a:xfrm>
        </p:grpSpPr>
        <p:sp>
          <p:nvSpPr>
            <p:cNvPr id="3219" name="Google Shape;3219;p78"/>
            <p:cNvSpPr/>
            <p:nvPr/>
          </p:nvSpPr>
          <p:spPr>
            <a:xfrm>
              <a:off x="4160275" y="2953500"/>
              <a:ext cx="55050" cy="108200"/>
            </a:xfrm>
            <a:custGeom>
              <a:avLst/>
              <a:gdLst/>
              <a:ahLst/>
              <a:cxnLst/>
              <a:rect l="l" t="t" r="r" b="b"/>
              <a:pathLst>
                <a:path w="2202" h="4328" extrusionOk="0">
                  <a:moveTo>
                    <a:pt x="825" y="945"/>
                  </a:moveTo>
                  <a:lnTo>
                    <a:pt x="825" y="1642"/>
                  </a:lnTo>
                  <a:cubicBezTo>
                    <a:pt x="780" y="1617"/>
                    <a:pt x="737" y="1588"/>
                    <a:pt x="695" y="1556"/>
                  </a:cubicBezTo>
                  <a:cubicBezTo>
                    <a:pt x="620" y="1497"/>
                    <a:pt x="588" y="1376"/>
                    <a:pt x="611" y="1247"/>
                  </a:cubicBezTo>
                  <a:cubicBezTo>
                    <a:pt x="632" y="1138"/>
                    <a:pt x="699" y="1010"/>
                    <a:pt x="825" y="945"/>
                  </a:cubicBezTo>
                  <a:close/>
                  <a:moveTo>
                    <a:pt x="1307" y="2370"/>
                  </a:moveTo>
                  <a:lnTo>
                    <a:pt x="1316" y="2373"/>
                  </a:lnTo>
                  <a:cubicBezTo>
                    <a:pt x="1685" y="2505"/>
                    <a:pt x="1663" y="2821"/>
                    <a:pt x="1647" y="2915"/>
                  </a:cubicBezTo>
                  <a:cubicBezTo>
                    <a:pt x="1614" y="3110"/>
                    <a:pt x="1487" y="3276"/>
                    <a:pt x="1307" y="3359"/>
                  </a:cubicBezTo>
                  <a:lnTo>
                    <a:pt x="1307" y="2370"/>
                  </a:lnTo>
                  <a:close/>
                  <a:moveTo>
                    <a:pt x="1067" y="0"/>
                  </a:moveTo>
                  <a:cubicBezTo>
                    <a:pt x="933" y="0"/>
                    <a:pt x="825" y="107"/>
                    <a:pt x="825" y="241"/>
                  </a:cubicBezTo>
                  <a:lnTo>
                    <a:pt x="825" y="438"/>
                  </a:lnTo>
                  <a:cubicBezTo>
                    <a:pt x="802" y="444"/>
                    <a:pt x="775" y="452"/>
                    <a:pt x="750" y="459"/>
                  </a:cubicBezTo>
                  <a:cubicBezTo>
                    <a:pt x="437" y="553"/>
                    <a:pt x="203" y="821"/>
                    <a:pt x="140" y="1157"/>
                  </a:cubicBezTo>
                  <a:cubicBezTo>
                    <a:pt x="81" y="1466"/>
                    <a:pt x="181" y="1764"/>
                    <a:pt x="399" y="1934"/>
                  </a:cubicBezTo>
                  <a:cubicBezTo>
                    <a:pt x="509" y="2020"/>
                    <a:pt x="642" y="2099"/>
                    <a:pt x="825" y="2181"/>
                  </a:cubicBezTo>
                  <a:lnTo>
                    <a:pt x="825" y="3402"/>
                  </a:lnTo>
                  <a:cubicBezTo>
                    <a:pt x="677" y="3388"/>
                    <a:pt x="575" y="3345"/>
                    <a:pt x="408" y="3235"/>
                  </a:cubicBezTo>
                  <a:cubicBezTo>
                    <a:pt x="367" y="3209"/>
                    <a:pt x="322" y="3196"/>
                    <a:pt x="277" y="3196"/>
                  </a:cubicBezTo>
                  <a:cubicBezTo>
                    <a:pt x="198" y="3196"/>
                    <a:pt x="120" y="3235"/>
                    <a:pt x="74" y="3306"/>
                  </a:cubicBezTo>
                  <a:cubicBezTo>
                    <a:pt x="1" y="3417"/>
                    <a:pt x="33" y="3565"/>
                    <a:pt x="144" y="3638"/>
                  </a:cubicBezTo>
                  <a:cubicBezTo>
                    <a:pt x="411" y="3812"/>
                    <a:pt x="595" y="3868"/>
                    <a:pt x="825" y="3884"/>
                  </a:cubicBezTo>
                  <a:lnTo>
                    <a:pt x="825" y="4088"/>
                  </a:lnTo>
                  <a:cubicBezTo>
                    <a:pt x="825" y="4220"/>
                    <a:pt x="933" y="4328"/>
                    <a:pt x="1067" y="4328"/>
                  </a:cubicBezTo>
                  <a:cubicBezTo>
                    <a:pt x="1198" y="4328"/>
                    <a:pt x="1307" y="4220"/>
                    <a:pt x="1307" y="4088"/>
                  </a:cubicBezTo>
                  <a:lnTo>
                    <a:pt x="1307" y="3864"/>
                  </a:lnTo>
                  <a:cubicBezTo>
                    <a:pt x="1764" y="3760"/>
                    <a:pt x="2057" y="3375"/>
                    <a:pt x="2121" y="2994"/>
                  </a:cubicBezTo>
                  <a:cubicBezTo>
                    <a:pt x="2202" y="2509"/>
                    <a:pt x="1948" y="2087"/>
                    <a:pt x="1475" y="1920"/>
                  </a:cubicBezTo>
                  <a:cubicBezTo>
                    <a:pt x="1420" y="1900"/>
                    <a:pt x="1362" y="1879"/>
                    <a:pt x="1307" y="1859"/>
                  </a:cubicBezTo>
                  <a:lnTo>
                    <a:pt x="1307" y="901"/>
                  </a:lnTo>
                  <a:cubicBezTo>
                    <a:pt x="1431" y="935"/>
                    <a:pt x="1496" y="999"/>
                    <a:pt x="1500" y="1004"/>
                  </a:cubicBezTo>
                  <a:cubicBezTo>
                    <a:pt x="1548" y="1058"/>
                    <a:pt x="1614" y="1085"/>
                    <a:pt x="1681" y="1085"/>
                  </a:cubicBezTo>
                  <a:cubicBezTo>
                    <a:pt x="1737" y="1085"/>
                    <a:pt x="1793" y="1066"/>
                    <a:pt x="1838" y="1026"/>
                  </a:cubicBezTo>
                  <a:cubicBezTo>
                    <a:pt x="1939" y="938"/>
                    <a:pt x="1948" y="785"/>
                    <a:pt x="1862" y="686"/>
                  </a:cubicBezTo>
                  <a:cubicBezTo>
                    <a:pt x="1850" y="674"/>
                    <a:pt x="1663" y="463"/>
                    <a:pt x="1307" y="411"/>
                  </a:cubicBezTo>
                  <a:lnTo>
                    <a:pt x="1307" y="241"/>
                  </a:lnTo>
                  <a:cubicBezTo>
                    <a:pt x="1307" y="107"/>
                    <a:pt x="1198"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8"/>
            <p:cNvSpPr/>
            <p:nvPr/>
          </p:nvSpPr>
          <p:spPr>
            <a:xfrm>
              <a:off x="3868125" y="2689450"/>
              <a:ext cx="411450" cy="410300"/>
            </a:xfrm>
            <a:custGeom>
              <a:avLst/>
              <a:gdLst/>
              <a:ahLst/>
              <a:cxnLst/>
              <a:rect l="l" t="t" r="r" b="b"/>
              <a:pathLst>
                <a:path w="16458" h="16412" extrusionOk="0">
                  <a:moveTo>
                    <a:pt x="6448" y="963"/>
                  </a:moveTo>
                  <a:cubicBezTo>
                    <a:pt x="6643" y="963"/>
                    <a:pt x="6817" y="1080"/>
                    <a:pt x="6892" y="1259"/>
                  </a:cubicBezTo>
                  <a:cubicBezTo>
                    <a:pt x="6967" y="1439"/>
                    <a:pt x="6926" y="1645"/>
                    <a:pt x="6788" y="1783"/>
                  </a:cubicBezTo>
                  <a:cubicBezTo>
                    <a:pt x="6696" y="1875"/>
                    <a:pt x="6573" y="1924"/>
                    <a:pt x="6448" y="1924"/>
                  </a:cubicBezTo>
                  <a:cubicBezTo>
                    <a:pt x="6386" y="1924"/>
                    <a:pt x="6323" y="1912"/>
                    <a:pt x="6264" y="1887"/>
                  </a:cubicBezTo>
                  <a:cubicBezTo>
                    <a:pt x="6085" y="1812"/>
                    <a:pt x="5968" y="1638"/>
                    <a:pt x="5968" y="1443"/>
                  </a:cubicBezTo>
                  <a:cubicBezTo>
                    <a:pt x="5968" y="1178"/>
                    <a:pt x="6183" y="963"/>
                    <a:pt x="6448" y="963"/>
                  </a:cubicBezTo>
                  <a:close/>
                  <a:moveTo>
                    <a:pt x="6928" y="4895"/>
                  </a:moveTo>
                  <a:cubicBezTo>
                    <a:pt x="7529" y="4949"/>
                    <a:pt x="8116" y="5106"/>
                    <a:pt x="8664" y="5359"/>
                  </a:cubicBezTo>
                  <a:lnTo>
                    <a:pt x="8435" y="5758"/>
                  </a:lnTo>
                  <a:cubicBezTo>
                    <a:pt x="8302" y="5988"/>
                    <a:pt x="8381" y="6282"/>
                    <a:pt x="8611" y="6414"/>
                  </a:cubicBezTo>
                  <a:cubicBezTo>
                    <a:pt x="8687" y="6458"/>
                    <a:pt x="8770" y="6478"/>
                    <a:pt x="8851" y="6478"/>
                  </a:cubicBezTo>
                  <a:cubicBezTo>
                    <a:pt x="9017" y="6478"/>
                    <a:pt x="9178" y="6392"/>
                    <a:pt x="9267" y="6238"/>
                  </a:cubicBezTo>
                  <a:lnTo>
                    <a:pt x="9497" y="5841"/>
                  </a:lnTo>
                  <a:cubicBezTo>
                    <a:pt x="9991" y="6190"/>
                    <a:pt x="10420" y="6619"/>
                    <a:pt x="10768" y="7112"/>
                  </a:cubicBezTo>
                  <a:lnTo>
                    <a:pt x="10370" y="7342"/>
                  </a:lnTo>
                  <a:cubicBezTo>
                    <a:pt x="10140" y="7474"/>
                    <a:pt x="10062" y="7768"/>
                    <a:pt x="10194" y="7998"/>
                  </a:cubicBezTo>
                  <a:cubicBezTo>
                    <a:pt x="10284" y="8152"/>
                    <a:pt x="10445" y="8239"/>
                    <a:pt x="10612" y="8239"/>
                  </a:cubicBezTo>
                  <a:cubicBezTo>
                    <a:pt x="10693" y="8239"/>
                    <a:pt x="10776" y="8218"/>
                    <a:pt x="10852" y="8174"/>
                  </a:cubicBezTo>
                  <a:lnTo>
                    <a:pt x="11250" y="7944"/>
                  </a:lnTo>
                  <a:cubicBezTo>
                    <a:pt x="11436" y="8348"/>
                    <a:pt x="11571" y="8776"/>
                    <a:pt x="11651" y="9214"/>
                  </a:cubicBezTo>
                  <a:cubicBezTo>
                    <a:pt x="10165" y="9690"/>
                    <a:pt x="9086" y="11084"/>
                    <a:pt x="9086" y="12726"/>
                  </a:cubicBezTo>
                  <a:cubicBezTo>
                    <a:pt x="9084" y="13333"/>
                    <a:pt x="9234" y="13931"/>
                    <a:pt x="9522" y="14465"/>
                  </a:cubicBezTo>
                  <a:cubicBezTo>
                    <a:pt x="9513" y="14471"/>
                    <a:pt x="9506" y="14477"/>
                    <a:pt x="9497" y="14483"/>
                  </a:cubicBezTo>
                  <a:lnTo>
                    <a:pt x="9497" y="14481"/>
                  </a:lnTo>
                  <a:lnTo>
                    <a:pt x="9269" y="14085"/>
                  </a:lnTo>
                  <a:cubicBezTo>
                    <a:pt x="9181" y="13927"/>
                    <a:pt x="9017" y="13838"/>
                    <a:pt x="8849" y="13838"/>
                  </a:cubicBezTo>
                  <a:cubicBezTo>
                    <a:pt x="8767" y="13838"/>
                    <a:pt x="8684" y="13859"/>
                    <a:pt x="8608" y="13903"/>
                  </a:cubicBezTo>
                  <a:cubicBezTo>
                    <a:pt x="8375" y="14036"/>
                    <a:pt x="8298" y="14335"/>
                    <a:pt x="8435" y="14566"/>
                  </a:cubicBezTo>
                  <a:lnTo>
                    <a:pt x="8665" y="14963"/>
                  </a:lnTo>
                  <a:cubicBezTo>
                    <a:pt x="8116" y="15215"/>
                    <a:pt x="7530" y="15373"/>
                    <a:pt x="6928" y="15427"/>
                  </a:cubicBezTo>
                  <a:lnTo>
                    <a:pt x="6928" y="14969"/>
                  </a:lnTo>
                  <a:cubicBezTo>
                    <a:pt x="6924" y="14707"/>
                    <a:pt x="6710" y="14497"/>
                    <a:pt x="6448" y="14497"/>
                  </a:cubicBezTo>
                  <a:cubicBezTo>
                    <a:pt x="6186" y="14497"/>
                    <a:pt x="5972" y="14707"/>
                    <a:pt x="5968" y="14969"/>
                  </a:cubicBezTo>
                  <a:lnTo>
                    <a:pt x="5968" y="15427"/>
                  </a:lnTo>
                  <a:cubicBezTo>
                    <a:pt x="5366" y="15373"/>
                    <a:pt x="4779" y="15217"/>
                    <a:pt x="4231" y="14963"/>
                  </a:cubicBezTo>
                  <a:lnTo>
                    <a:pt x="4461" y="14566"/>
                  </a:lnTo>
                  <a:cubicBezTo>
                    <a:pt x="4593" y="14335"/>
                    <a:pt x="4515" y="14042"/>
                    <a:pt x="4285" y="13909"/>
                  </a:cubicBezTo>
                  <a:cubicBezTo>
                    <a:pt x="4209" y="13865"/>
                    <a:pt x="4127" y="13844"/>
                    <a:pt x="4045" y="13844"/>
                  </a:cubicBezTo>
                  <a:cubicBezTo>
                    <a:pt x="3879" y="13844"/>
                    <a:pt x="3717" y="13930"/>
                    <a:pt x="3628" y="14085"/>
                  </a:cubicBezTo>
                  <a:lnTo>
                    <a:pt x="3399" y="14480"/>
                  </a:lnTo>
                  <a:cubicBezTo>
                    <a:pt x="2907" y="14131"/>
                    <a:pt x="2478" y="13702"/>
                    <a:pt x="2129" y="13210"/>
                  </a:cubicBezTo>
                  <a:lnTo>
                    <a:pt x="2525" y="12982"/>
                  </a:lnTo>
                  <a:cubicBezTo>
                    <a:pt x="2755" y="12849"/>
                    <a:pt x="2834" y="12554"/>
                    <a:pt x="2701" y="12324"/>
                  </a:cubicBezTo>
                  <a:cubicBezTo>
                    <a:pt x="2611" y="12170"/>
                    <a:pt x="2449" y="12084"/>
                    <a:pt x="2283" y="12084"/>
                  </a:cubicBezTo>
                  <a:cubicBezTo>
                    <a:pt x="2202" y="12084"/>
                    <a:pt x="2119" y="12105"/>
                    <a:pt x="2043" y="12149"/>
                  </a:cubicBezTo>
                  <a:lnTo>
                    <a:pt x="1648" y="12378"/>
                  </a:lnTo>
                  <a:cubicBezTo>
                    <a:pt x="1393" y="11831"/>
                    <a:pt x="1236" y="11243"/>
                    <a:pt x="1182" y="10642"/>
                  </a:cubicBezTo>
                  <a:lnTo>
                    <a:pt x="1640" y="10642"/>
                  </a:lnTo>
                  <a:cubicBezTo>
                    <a:pt x="1644" y="10642"/>
                    <a:pt x="1647" y="10642"/>
                    <a:pt x="1651" y="10642"/>
                  </a:cubicBezTo>
                  <a:cubicBezTo>
                    <a:pt x="1916" y="10642"/>
                    <a:pt x="2131" y="10427"/>
                    <a:pt x="2131" y="10161"/>
                  </a:cubicBezTo>
                  <a:cubicBezTo>
                    <a:pt x="2131" y="9895"/>
                    <a:pt x="1916" y="9681"/>
                    <a:pt x="1651" y="9681"/>
                  </a:cubicBezTo>
                  <a:cubicBezTo>
                    <a:pt x="1647" y="9681"/>
                    <a:pt x="1644" y="9681"/>
                    <a:pt x="1640" y="9681"/>
                  </a:cubicBezTo>
                  <a:lnTo>
                    <a:pt x="1182" y="9681"/>
                  </a:lnTo>
                  <a:cubicBezTo>
                    <a:pt x="1236" y="9079"/>
                    <a:pt x="1393" y="8492"/>
                    <a:pt x="1648" y="7944"/>
                  </a:cubicBezTo>
                  <a:lnTo>
                    <a:pt x="2043" y="8174"/>
                  </a:lnTo>
                  <a:cubicBezTo>
                    <a:pt x="2121" y="8221"/>
                    <a:pt x="2207" y="8243"/>
                    <a:pt x="2291" y="8243"/>
                  </a:cubicBezTo>
                  <a:cubicBezTo>
                    <a:pt x="2458" y="8243"/>
                    <a:pt x="2620" y="8157"/>
                    <a:pt x="2708" y="8003"/>
                  </a:cubicBezTo>
                  <a:cubicBezTo>
                    <a:pt x="2843" y="7770"/>
                    <a:pt x="2761" y="7471"/>
                    <a:pt x="2525" y="7341"/>
                  </a:cubicBezTo>
                  <a:lnTo>
                    <a:pt x="2128" y="7112"/>
                  </a:lnTo>
                  <a:cubicBezTo>
                    <a:pt x="2476" y="6620"/>
                    <a:pt x="2906" y="6191"/>
                    <a:pt x="3399" y="5843"/>
                  </a:cubicBezTo>
                  <a:lnTo>
                    <a:pt x="3628" y="6238"/>
                  </a:lnTo>
                  <a:cubicBezTo>
                    <a:pt x="3718" y="6388"/>
                    <a:pt x="3877" y="6472"/>
                    <a:pt x="4040" y="6472"/>
                  </a:cubicBezTo>
                  <a:cubicBezTo>
                    <a:pt x="4122" y="6472"/>
                    <a:pt x="4205" y="6451"/>
                    <a:pt x="4281" y="6408"/>
                  </a:cubicBezTo>
                  <a:cubicBezTo>
                    <a:pt x="4508" y="6276"/>
                    <a:pt x="4588" y="5986"/>
                    <a:pt x="4459" y="5758"/>
                  </a:cubicBezTo>
                  <a:lnTo>
                    <a:pt x="4231" y="5361"/>
                  </a:lnTo>
                  <a:cubicBezTo>
                    <a:pt x="4779" y="5106"/>
                    <a:pt x="5366" y="4949"/>
                    <a:pt x="5966" y="4895"/>
                  </a:cubicBezTo>
                  <a:lnTo>
                    <a:pt x="5966" y="5353"/>
                  </a:lnTo>
                  <a:cubicBezTo>
                    <a:pt x="5971" y="5616"/>
                    <a:pt x="6185" y="5825"/>
                    <a:pt x="6447" y="5825"/>
                  </a:cubicBezTo>
                  <a:cubicBezTo>
                    <a:pt x="6709" y="5825"/>
                    <a:pt x="6923" y="5616"/>
                    <a:pt x="6928" y="5353"/>
                  </a:cubicBezTo>
                  <a:lnTo>
                    <a:pt x="6928" y="4895"/>
                  </a:lnTo>
                  <a:close/>
                  <a:moveTo>
                    <a:pt x="12772" y="10002"/>
                  </a:moveTo>
                  <a:cubicBezTo>
                    <a:pt x="14274" y="10002"/>
                    <a:pt x="15496" y="11223"/>
                    <a:pt x="15496" y="12726"/>
                  </a:cubicBezTo>
                  <a:cubicBezTo>
                    <a:pt x="15496" y="14228"/>
                    <a:pt x="14273" y="15449"/>
                    <a:pt x="12772" y="15449"/>
                  </a:cubicBezTo>
                  <a:cubicBezTo>
                    <a:pt x="11269" y="15449"/>
                    <a:pt x="10048" y="14228"/>
                    <a:pt x="10048" y="12726"/>
                  </a:cubicBezTo>
                  <a:cubicBezTo>
                    <a:pt x="10048" y="11223"/>
                    <a:pt x="11269" y="10002"/>
                    <a:pt x="12772" y="10002"/>
                  </a:cubicBezTo>
                  <a:close/>
                  <a:moveTo>
                    <a:pt x="6448" y="1"/>
                  </a:moveTo>
                  <a:cubicBezTo>
                    <a:pt x="5745" y="1"/>
                    <a:pt x="5145" y="506"/>
                    <a:pt x="5026" y="1199"/>
                  </a:cubicBezTo>
                  <a:cubicBezTo>
                    <a:pt x="4908" y="1891"/>
                    <a:pt x="5304" y="2568"/>
                    <a:pt x="5968" y="2802"/>
                  </a:cubicBezTo>
                  <a:lnTo>
                    <a:pt x="5968" y="3930"/>
                  </a:lnTo>
                  <a:cubicBezTo>
                    <a:pt x="4644" y="4031"/>
                    <a:pt x="3389" y="4552"/>
                    <a:pt x="2384" y="5418"/>
                  </a:cubicBezTo>
                  <a:lnTo>
                    <a:pt x="1689" y="4722"/>
                  </a:lnTo>
                  <a:lnTo>
                    <a:pt x="1829" y="4580"/>
                  </a:lnTo>
                  <a:cubicBezTo>
                    <a:pt x="2023" y="4394"/>
                    <a:pt x="2025" y="4084"/>
                    <a:pt x="1835" y="3895"/>
                  </a:cubicBezTo>
                  <a:cubicBezTo>
                    <a:pt x="1741" y="3801"/>
                    <a:pt x="1618" y="3754"/>
                    <a:pt x="1495" y="3754"/>
                  </a:cubicBezTo>
                  <a:cubicBezTo>
                    <a:pt x="1369" y="3754"/>
                    <a:pt x="1243" y="3803"/>
                    <a:pt x="1148" y="3901"/>
                  </a:cubicBezTo>
                  <a:lnTo>
                    <a:pt x="188" y="4863"/>
                  </a:lnTo>
                  <a:cubicBezTo>
                    <a:pt x="0" y="5050"/>
                    <a:pt x="0" y="5355"/>
                    <a:pt x="188" y="5542"/>
                  </a:cubicBezTo>
                  <a:cubicBezTo>
                    <a:pt x="281" y="5636"/>
                    <a:pt x="404" y="5683"/>
                    <a:pt x="527" y="5683"/>
                  </a:cubicBezTo>
                  <a:cubicBezTo>
                    <a:pt x="650" y="5683"/>
                    <a:pt x="773" y="5636"/>
                    <a:pt x="867" y="5542"/>
                  </a:cubicBezTo>
                  <a:lnTo>
                    <a:pt x="1008" y="5402"/>
                  </a:lnTo>
                  <a:lnTo>
                    <a:pt x="1703" y="6097"/>
                  </a:lnTo>
                  <a:cubicBezTo>
                    <a:pt x="731" y="7228"/>
                    <a:pt x="196" y="8669"/>
                    <a:pt x="198" y="10161"/>
                  </a:cubicBezTo>
                  <a:cubicBezTo>
                    <a:pt x="198" y="13607"/>
                    <a:pt x="3001" y="16412"/>
                    <a:pt x="6448" y="16412"/>
                  </a:cubicBezTo>
                  <a:cubicBezTo>
                    <a:pt x="7752" y="16410"/>
                    <a:pt x="9023" y="16001"/>
                    <a:pt x="10083" y="15244"/>
                  </a:cubicBezTo>
                  <a:cubicBezTo>
                    <a:pt x="10779" y="15988"/>
                    <a:pt x="11752" y="16412"/>
                    <a:pt x="12772" y="16412"/>
                  </a:cubicBezTo>
                  <a:cubicBezTo>
                    <a:pt x="14804" y="16412"/>
                    <a:pt x="16458" y="14758"/>
                    <a:pt x="16458" y="12726"/>
                  </a:cubicBezTo>
                  <a:cubicBezTo>
                    <a:pt x="16458" y="10693"/>
                    <a:pt x="14804" y="9039"/>
                    <a:pt x="12772" y="9039"/>
                  </a:cubicBezTo>
                  <a:cubicBezTo>
                    <a:pt x="12713" y="9039"/>
                    <a:pt x="12656" y="9041"/>
                    <a:pt x="12597" y="9044"/>
                  </a:cubicBezTo>
                  <a:cubicBezTo>
                    <a:pt x="12401" y="7953"/>
                    <a:pt x="11916" y="6935"/>
                    <a:pt x="11194" y="6094"/>
                  </a:cubicBezTo>
                  <a:lnTo>
                    <a:pt x="11887" y="5402"/>
                  </a:lnTo>
                  <a:lnTo>
                    <a:pt x="12028" y="5542"/>
                  </a:lnTo>
                  <a:cubicBezTo>
                    <a:pt x="12122" y="5636"/>
                    <a:pt x="12245" y="5683"/>
                    <a:pt x="12368" y="5683"/>
                  </a:cubicBezTo>
                  <a:cubicBezTo>
                    <a:pt x="12491" y="5683"/>
                    <a:pt x="12614" y="5636"/>
                    <a:pt x="12709" y="5542"/>
                  </a:cubicBezTo>
                  <a:cubicBezTo>
                    <a:pt x="12896" y="5355"/>
                    <a:pt x="12896" y="5050"/>
                    <a:pt x="12709" y="4863"/>
                  </a:cubicBezTo>
                  <a:lnTo>
                    <a:pt x="11747" y="3901"/>
                  </a:lnTo>
                  <a:cubicBezTo>
                    <a:pt x="11653" y="3803"/>
                    <a:pt x="11527" y="3754"/>
                    <a:pt x="11401" y="3754"/>
                  </a:cubicBezTo>
                  <a:cubicBezTo>
                    <a:pt x="11277" y="3754"/>
                    <a:pt x="11154" y="3801"/>
                    <a:pt x="11060" y="3895"/>
                  </a:cubicBezTo>
                  <a:cubicBezTo>
                    <a:pt x="10869" y="4085"/>
                    <a:pt x="10872" y="4394"/>
                    <a:pt x="11067" y="4582"/>
                  </a:cubicBezTo>
                  <a:lnTo>
                    <a:pt x="11208" y="4722"/>
                  </a:lnTo>
                  <a:lnTo>
                    <a:pt x="10515" y="5415"/>
                  </a:lnTo>
                  <a:cubicBezTo>
                    <a:pt x="9507" y="4551"/>
                    <a:pt x="8251" y="4031"/>
                    <a:pt x="6928" y="3930"/>
                  </a:cubicBezTo>
                  <a:lnTo>
                    <a:pt x="6928" y="2802"/>
                  </a:lnTo>
                  <a:cubicBezTo>
                    <a:pt x="7590" y="2568"/>
                    <a:pt x="7989" y="1891"/>
                    <a:pt x="7870" y="1199"/>
                  </a:cubicBezTo>
                  <a:cubicBezTo>
                    <a:pt x="7750" y="506"/>
                    <a:pt x="7151"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8"/>
            <p:cNvSpPr/>
            <p:nvPr/>
          </p:nvSpPr>
          <p:spPr>
            <a:xfrm>
              <a:off x="3975600" y="2862200"/>
              <a:ext cx="91550" cy="155775"/>
            </a:xfrm>
            <a:custGeom>
              <a:avLst/>
              <a:gdLst/>
              <a:ahLst/>
              <a:cxnLst/>
              <a:rect l="l" t="t" r="r" b="b"/>
              <a:pathLst>
                <a:path w="3662" h="6231" extrusionOk="0">
                  <a:moveTo>
                    <a:pt x="2144" y="2768"/>
                  </a:moveTo>
                  <a:cubicBezTo>
                    <a:pt x="2392" y="2768"/>
                    <a:pt x="2629" y="2961"/>
                    <a:pt x="2629" y="3251"/>
                  </a:cubicBezTo>
                  <a:cubicBezTo>
                    <a:pt x="2629" y="3516"/>
                    <a:pt x="2414" y="3732"/>
                    <a:pt x="2148" y="3732"/>
                  </a:cubicBezTo>
                  <a:cubicBezTo>
                    <a:pt x="1720" y="3732"/>
                    <a:pt x="1505" y="3213"/>
                    <a:pt x="1808" y="2910"/>
                  </a:cubicBezTo>
                  <a:cubicBezTo>
                    <a:pt x="1906" y="2812"/>
                    <a:pt x="2026" y="2768"/>
                    <a:pt x="2144" y="2768"/>
                  </a:cubicBezTo>
                  <a:close/>
                  <a:moveTo>
                    <a:pt x="548" y="1"/>
                  </a:moveTo>
                  <a:cubicBezTo>
                    <a:pt x="467" y="1"/>
                    <a:pt x="384" y="21"/>
                    <a:pt x="308" y="65"/>
                  </a:cubicBezTo>
                  <a:cubicBezTo>
                    <a:pt x="81" y="196"/>
                    <a:pt x="1" y="486"/>
                    <a:pt x="130" y="716"/>
                  </a:cubicBezTo>
                  <a:lnTo>
                    <a:pt x="1052" y="2315"/>
                  </a:lnTo>
                  <a:cubicBezTo>
                    <a:pt x="591" y="2854"/>
                    <a:pt x="591" y="3650"/>
                    <a:pt x="1052" y="4188"/>
                  </a:cubicBezTo>
                  <a:lnTo>
                    <a:pt x="291" y="5509"/>
                  </a:lnTo>
                  <a:cubicBezTo>
                    <a:pt x="157" y="5739"/>
                    <a:pt x="237" y="6034"/>
                    <a:pt x="466" y="6166"/>
                  </a:cubicBezTo>
                  <a:cubicBezTo>
                    <a:pt x="542" y="6209"/>
                    <a:pt x="625" y="6230"/>
                    <a:pt x="706" y="6230"/>
                  </a:cubicBezTo>
                  <a:cubicBezTo>
                    <a:pt x="872" y="6230"/>
                    <a:pt x="1033" y="6144"/>
                    <a:pt x="1123" y="5990"/>
                  </a:cubicBezTo>
                  <a:lnTo>
                    <a:pt x="1886" y="4669"/>
                  </a:lnTo>
                  <a:cubicBezTo>
                    <a:pt x="1975" y="4685"/>
                    <a:pt x="2064" y="4693"/>
                    <a:pt x="2151" y="4693"/>
                  </a:cubicBezTo>
                  <a:cubicBezTo>
                    <a:pt x="2881" y="4693"/>
                    <a:pt x="3515" y="4137"/>
                    <a:pt x="3584" y="3383"/>
                  </a:cubicBezTo>
                  <a:cubicBezTo>
                    <a:pt x="3662" y="2538"/>
                    <a:pt x="2997" y="1809"/>
                    <a:pt x="2149" y="1809"/>
                  </a:cubicBezTo>
                  <a:lnTo>
                    <a:pt x="2148" y="1809"/>
                  </a:lnTo>
                  <a:cubicBezTo>
                    <a:pt x="2060" y="1809"/>
                    <a:pt x="1972" y="1818"/>
                    <a:pt x="1886" y="1834"/>
                  </a:cubicBezTo>
                  <a:lnTo>
                    <a:pt x="961" y="236"/>
                  </a:lnTo>
                  <a:cubicBezTo>
                    <a:pt x="871" y="84"/>
                    <a:pt x="712"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2" name="Google Shape;3222;p78"/>
          <p:cNvSpPr/>
          <p:nvPr/>
        </p:nvSpPr>
        <p:spPr>
          <a:xfrm>
            <a:off x="5914425" y="1923504"/>
            <a:ext cx="341488" cy="338395"/>
          </a:xfrm>
          <a:custGeom>
            <a:avLst/>
            <a:gdLst/>
            <a:ahLst/>
            <a:cxnLst/>
            <a:rect l="l" t="t" r="r" b="b"/>
            <a:pathLst>
              <a:path w="16561" h="16411" extrusionOk="0">
                <a:moveTo>
                  <a:pt x="10712" y="962"/>
                </a:moveTo>
                <a:lnTo>
                  <a:pt x="10712" y="2007"/>
                </a:lnTo>
                <a:cubicBezTo>
                  <a:pt x="10554" y="1993"/>
                  <a:pt x="10393" y="1987"/>
                  <a:pt x="10232" y="1987"/>
                </a:cubicBezTo>
                <a:cubicBezTo>
                  <a:pt x="10069" y="1987"/>
                  <a:pt x="9909" y="1993"/>
                  <a:pt x="9750" y="2007"/>
                </a:cubicBezTo>
                <a:lnTo>
                  <a:pt x="9750" y="962"/>
                </a:lnTo>
                <a:close/>
                <a:moveTo>
                  <a:pt x="10229" y="6796"/>
                </a:moveTo>
                <a:cubicBezTo>
                  <a:pt x="10310" y="6796"/>
                  <a:pt x="10392" y="6803"/>
                  <a:pt x="10475" y="6817"/>
                </a:cubicBezTo>
                <a:cubicBezTo>
                  <a:pt x="11167" y="6936"/>
                  <a:pt x="11674" y="7536"/>
                  <a:pt x="11674" y="8238"/>
                </a:cubicBezTo>
                <a:cubicBezTo>
                  <a:pt x="11674" y="8941"/>
                  <a:pt x="11167" y="9541"/>
                  <a:pt x="10475" y="9660"/>
                </a:cubicBezTo>
                <a:cubicBezTo>
                  <a:pt x="10393" y="9674"/>
                  <a:pt x="10311" y="9681"/>
                  <a:pt x="10230" y="9681"/>
                </a:cubicBezTo>
                <a:cubicBezTo>
                  <a:pt x="9629" y="9681"/>
                  <a:pt x="9078" y="9303"/>
                  <a:pt x="8871" y="8720"/>
                </a:cubicBezTo>
                <a:lnTo>
                  <a:pt x="10232" y="8720"/>
                </a:lnTo>
                <a:cubicBezTo>
                  <a:pt x="10234" y="8720"/>
                  <a:pt x="10237" y="8720"/>
                  <a:pt x="10240" y="8720"/>
                </a:cubicBezTo>
                <a:cubicBezTo>
                  <a:pt x="10504" y="8720"/>
                  <a:pt x="10721" y="8505"/>
                  <a:pt x="10721" y="8238"/>
                </a:cubicBezTo>
                <a:cubicBezTo>
                  <a:pt x="10721" y="7972"/>
                  <a:pt x="10505" y="7757"/>
                  <a:pt x="10242" y="7757"/>
                </a:cubicBezTo>
                <a:cubicBezTo>
                  <a:pt x="10239" y="7757"/>
                  <a:pt x="10235" y="7757"/>
                  <a:pt x="10232" y="7757"/>
                </a:cubicBezTo>
                <a:lnTo>
                  <a:pt x="8871" y="7757"/>
                </a:lnTo>
                <a:cubicBezTo>
                  <a:pt x="9077" y="7174"/>
                  <a:pt x="9628" y="6796"/>
                  <a:pt x="10229" y="6796"/>
                </a:cubicBezTo>
                <a:close/>
                <a:moveTo>
                  <a:pt x="10232" y="4874"/>
                </a:moveTo>
                <a:cubicBezTo>
                  <a:pt x="12087" y="4874"/>
                  <a:pt x="13597" y="6384"/>
                  <a:pt x="13597" y="8239"/>
                </a:cubicBezTo>
                <a:cubicBezTo>
                  <a:pt x="13597" y="10095"/>
                  <a:pt x="12087" y="11603"/>
                  <a:pt x="10232" y="11603"/>
                </a:cubicBezTo>
                <a:cubicBezTo>
                  <a:pt x="8539" y="11603"/>
                  <a:pt x="7134" y="10348"/>
                  <a:pt x="6900" y="8720"/>
                </a:cubicBezTo>
                <a:lnTo>
                  <a:pt x="7875" y="8720"/>
                </a:lnTo>
                <a:cubicBezTo>
                  <a:pt x="8099" y="9815"/>
                  <a:pt x="9070" y="10642"/>
                  <a:pt x="10232" y="10642"/>
                </a:cubicBezTo>
                <a:cubicBezTo>
                  <a:pt x="11557" y="10642"/>
                  <a:pt x="12635" y="9565"/>
                  <a:pt x="12635" y="8238"/>
                </a:cubicBezTo>
                <a:cubicBezTo>
                  <a:pt x="12635" y="6912"/>
                  <a:pt x="11557" y="5836"/>
                  <a:pt x="10232" y="5836"/>
                </a:cubicBezTo>
                <a:cubicBezTo>
                  <a:pt x="9070" y="5836"/>
                  <a:pt x="8099" y="6662"/>
                  <a:pt x="7875" y="7759"/>
                </a:cubicBezTo>
                <a:lnTo>
                  <a:pt x="6900" y="7759"/>
                </a:lnTo>
                <a:cubicBezTo>
                  <a:pt x="7134" y="6129"/>
                  <a:pt x="8539" y="4874"/>
                  <a:pt x="10232" y="4874"/>
                </a:cubicBezTo>
                <a:close/>
                <a:moveTo>
                  <a:pt x="10232" y="2950"/>
                </a:moveTo>
                <a:cubicBezTo>
                  <a:pt x="13147" y="2950"/>
                  <a:pt x="15520" y="5322"/>
                  <a:pt x="15520" y="8238"/>
                </a:cubicBezTo>
                <a:cubicBezTo>
                  <a:pt x="15520" y="11155"/>
                  <a:pt x="13147" y="13527"/>
                  <a:pt x="10232" y="13527"/>
                </a:cubicBezTo>
                <a:cubicBezTo>
                  <a:pt x="7477" y="13527"/>
                  <a:pt x="5208" y="11411"/>
                  <a:pt x="4964" y="8720"/>
                </a:cubicBezTo>
                <a:lnTo>
                  <a:pt x="5932" y="8720"/>
                </a:lnTo>
                <a:cubicBezTo>
                  <a:pt x="6172" y="10880"/>
                  <a:pt x="8008" y="12565"/>
                  <a:pt x="10232" y="12565"/>
                </a:cubicBezTo>
                <a:cubicBezTo>
                  <a:pt x="12617" y="12565"/>
                  <a:pt x="14559" y="10625"/>
                  <a:pt x="14559" y="8238"/>
                </a:cubicBezTo>
                <a:cubicBezTo>
                  <a:pt x="14559" y="5852"/>
                  <a:pt x="12619" y="3912"/>
                  <a:pt x="10232" y="3912"/>
                </a:cubicBezTo>
                <a:cubicBezTo>
                  <a:pt x="8008" y="3912"/>
                  <a:pt x="6171" y="5597"/>
                  <a:pt x="5932" y="7757"/>
                </a:cubicBezTo>
                <a:lnTo>
                  <a:pt x="4965" y="7757"/>
                </a:lnTo>
                <a:cubicBezTo>
                  <a:pt x="5208" y="5066"/>
                  <a:pt x="7478" y="2950"/>
                  <a:pt x="10232" y="2950"/>
                </a:cubicBezTo>
                <a:close/>
                <a:moveTo>
                  <a:pt x="6002" y="12835"/>
                </a:moveTo>
                <a:cubicBezTo>
                  <a:pt x="6318" y="13128"/>
                  <a:pt x="6666" y="13387"/>
                  <a:pt x="7036" y="13608"/>
                </a:cubicBezTo>
                <a:lnTo>
                  <a:pt x="5807" y="15450"/>
                </a:lnTo>
                <a:lnTo>
                  <a:pt x="5129" y="15450"/>
                </a:lnTo>
                <a:lnTo>
                  <a:pt x="6002" y="12835"/>
                </a:lnTo>
                <a:close/>
                <a:moveTo>
                  <a:pt x="14461" y="12835"/>
                </a:moveTo>
                <a:lnTo>
                  <a:pt x="15334" y="15450"/>
                </a:lnTo>
                <a:lnTo>
                  <a:pt x="14656" y="15450"/>
                </a:lnTo>
                <a:lnTo>
                  <a:pt x="13427" y="13608"/>
                </a:lnTo>
                <a:cubicBezTo>
                  <a:pt x="13798" y="13387"/>
                  <a:pt x="14145" y="13128"/>
                  <a:pt x="14461" y="12835"/>
                </a:cubicBezTo>
                <a:close/>
                <a:moveTo>
                  <a:pt x="9271" y="0"/>
                </a:moveTo>
                <a:cubicBezTo>
                  <a:pt x="9004" y="0"/>
                  <a:pt x="8789" y="215"/>
                  <a:pt x="8789" y="482"/>
                </a:cubicBezTo>
                <a:lnTo>
                  <a:pt x="8789" y="2156"/>
                </a:lnTo>
                <a:cubicBezTo>
                  <a:pt x="6187" y="2774"/>
                  <a:pt x="4208" y="5022"/>
                  <a:pt x="3999" y="7757"/>
                </a:cubicBezTo>
                <a:lnTo>
                  <a:pt x="3678" y="7757"/>
                </a:lnTo>
                <a:lnTo>
                  <a:pt x="2859" y="6668"/>
                </a:lnTo>
                <a:cubicBezTo>
                  <a:pt x="2766" y="6538"/>
                  <a:pt x="2619" y="6469"/>
                  <a:pt x="2470" y="6469"/>
                </a:cubicBezTo>
                <a:cubicBezTo>
                  <a:pt x="2370" y="6469"/>
                  <a:pt x="2268" y="6500"/>
                  <a:pt x="2181" y="6565"/>
                </a:cubicBezTo>
                <a:cubicBezTo>
                  <a:pt x="1968" y="6726"/>
                  <a:pt x="1927" y="7033"/>
                  <a:pt x="2091" y="7245"/>
                </a:cubicBezTo>
                <a:lnTo>
                  <a:pt x="2476" y="7757"/>
                </a:lnTo>
                <a:lnTo>
                  <a:pt x="1754" y="7757"/>
                </a:lnTo>
                <a:lnTo>
                  <a:pt x="937" y="6668"/>
                </a:lnTo>
                <a:cubicBezTo>
                  <a:pt x="843" y="6538"/>
                  <a:pt x="696" y="6468"/>
                  <a:pt x="547" y="6468"/>
                </a:cubicBezTo>
                <a:cubicBezTo>
                  <a:pt x="447" y="6468"/>
                  <a:pt x="345" y="6500"/>
                  <a:pt x="259" y="6565"/>
                </a:cubicBezTo>
                <a:cubicBezTo>
                  <a:pt x="43" y="6726"/>
                  <a:pt x="4" y="7033"/>
                  <a:pt x="168" y="7245"/>
                </a:cubicBezTo>
                <a:lnTo>
                  <a:pt x="553" y="7757"/>
                </a:lnTo>
                <a:cubicBezTo>
                  <a:pt x="291" y="7762"/>
                  <a:pt x="81" y="7976"/>
                  <a:pt x="81" y="8238"/>
                </a:cubicBezTo>
                <a:cubicBezTo>
                  <a:pt x="81" y="8500"/>
                  <a:pt x="291" y="8714"/>
                  <a:pt x="553" y="8718"/>
                </a:cubicBezTo>
                <a:lnTo>
                  <a:pt x="168" y="9231"/>
                </a:lnTo>
                <a:cubicBezTo>
                  <a:pt x="1" y="9443"/>
                  <a:pt x="42" y="9751"/>
                  <a:pt x="257" y="9913"/>
                </a:cubicBezTo>
                <a:cubicBezTo>
                  <a:pt x="344" y="9978"/>
                  <a:pt x="445" y="10009"/>
                  <a:pt x="545" y="10009"/>
                </a:cubicBezTo>
                <a:cubicBezTo>
                  <a:pt x="695" y="10009"/>
                  <a:pt x="843" y="9939"/>
                  <a:pt x="937" y="9808"/>
                </a:cubicBezTo>
                <a:lnTo>
                  <a:pt x="1754" y="8718"/>
                </a:lnTo>
                <a:lnTo>
                  <a:pt x="2476" y="8718"/>
                </a:lnTo>
                <a:lnTo>
                  <a:pt x="2091" y="9231"/>
                </a:lnTo>
                <a:cubicBezTo>
                  <a:pt x="1924" y="9443"/>
                  <a:pt x="1965" y="9751"/>
                  <a:pt x="2180" y="9913"/>
                </a:cubicBezTo>
                <a:cubicBezTo>
                  <a:pt x="2267" y="9978"/>
                  <a:pt x="2368" y="10009"/>
                  <a:pt x="2468" y="10009"/>
                </a:cubicBezTo>
                <a:cubicBezTo>
                  <a:pt x="2618" y="10009"/>
                  <a:pt x="2766" y="9939"/>
                  <a:pt x="2859" y="9808"/>
                </a:cubicBezTo>
                <a:lnTo>
                  <a:pt x="3678" y="8720"/>
                </a:lnTo>
                <a:lnTo>
                  <a:pt x="4000" y="8720"/>
                </a:lnTo>
                <a:cubicBezTo>
                  <a:pt x="4092" y="9918"/>
                  <a:pt x="4529" y="11064"/>
                  <a:pt x="5260" y="12020"/>
                </a:cubicBezTo>
                <a:lnTo>
                  <a:pt x="4006" y="15778"/>
                </a:lnTo>
                <a:cubicBezTo>
                  <a:pt x="3902" y="16090"/>
                  <a:pt x="4135" y="16411"/>
                  <a:pt x="4463" y="16411"/>
                </a:cubicBezTo>
                <a:lnTo>
                  <a:pt x="6065" y="16411"/>
                </a:lnTo>
                <a:cubicBezTo>
                  <a:pt x="6226" y="16411"/>
                  <a:pt x="6376" y="16332"/>
                  <a:pt x="6465" y="16197"/>
                </a:cubicBezTo>
                <a:lnTo>
                  <a:pt x="7905" y="14039"/>
                </a:lnTo>
                <a:cubicBezTo>
                  <a:pt x="8651" y="14339"/>
                  <a:pt x="9442" y="14489"/>
                  <a:pt x="10232" y="14489"/>
                </a:cubicBezTo>
                <a:cubicBezTo>
                  <a:pt x="11023" y="14489"/>
                  <a:pt x="11813" y="14339"/>
                  <a:pt x="12560" y="14039"/>
                </a:cubicBezTo>
                <a:lnTo>
                  <a:pt x="13998" y="16197"/>
                </a:lnTo>
                <a:cubicBezTo>
                  <a:pt x="14087" y="16332"/>
                  <a:pt x="14238" y="16411"/>
                  <a:pt x="14399" y="16411"/>
                </a:cubicBezTo>
                <a:lnTo>
                  <a:pt x="16002" y="16411"/>
                </a:lnTo>
                <a:cubicBezTo>
                  <a:pt x="16330" y="16411"/>
                  <a:pt x="16561" y="16090"/>
                  <a:pt x="16457" y="15778"/>
                </a:cubicBezTo>
                <a:lnTo>
                  <a:pt x="15203" y="12020"/>
                </a:lnTo>
                <a:cubicBezTo>
                  <a:pt x="16034" y="10934"/>
                  <a:pt x="16483" y="9606"/>
                  <a:pt x="16482" y="8238"/>
                </a:cubicBezTo>
                <a:cubicBezTo>
                  <a:pt x="16482" y="5288"/>
                  <a:pt x="14427" y="2809"/>
                  <a:pt x="11674" y="2156"/>
                </a:cubicBezTo>
                <a:lnTo>
                  <a:pt x="11674" y="482"/>
                </a:lnTo>
                <a:cubicBezTo>
                  <a:pt x="11674" y="215"/>
                  <a:pt x="11459" y="0"/>
                  <a:pt x="11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216"/>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3211"/>
                                        </p:tgtEl>
                                        <p:attrNameLst>
                                          <p:attrName>style.visibility</p:attrName>
                                        </p:attrNameLst>
                                      </p:cBhvr>
                                      <p:to>
                                        <p:strVal val="visible"/>
                                      </p:to>
                                    </p:set>
                                    <p:anim calcmode="lin" valueType="num">
                                      <p:cBhvr additive="base">
                                        <p:cTn id="9" dur="1000"/>
                                        <p:tgtEl>
                                          <p:spTgt spid="3211"/>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3205"/>
                                        </p:tgtEl>
                                        <p:attrNameLst>
                                          <p:attrName>style.visibility</p:attrName>
                                        </p:attrNameLst>
                                      </p:cBhvr>
                                      <p:to>
                                        <p:strVal val="visible"/>
                                      </p:to>
                                    </p:set>
                                    <p:animEffect transition="in" filter="fade">
                                      <p:cBhvr>
                                        <p:cTn id="12" dur="1000"/>
                                        <p:tgtEl>
                                          <p:spTgt spid="3205"/>
                                        </p:tgtEl>
                                      </p:cBhvr>
                                    </p:animEffect>
                                  </p:childTnLst>
                                </p:cTn>
                              </p:par>
                              <p:par>
                                <p:cTn id="13" presetID="10" presetClass="entr" presetSubtype="0" fill="hold" nodeType="withEffect">
                                  <p:stCondLst>
                                    <p:cond delay="0"/>
                                  </p:stCondLst>
                                  <p:childTnLst>
                                    <p:set>
                                      <p:cBhvr>
                                        <p:cTn id="14" dur="1" fill="hold">
                                          <p:stCondLst>
                                            <p:cond delay="0"/>
                                          </p:stCondLst>
                                        </p:cTn>
                                        <p:tgtEl>
                                          <p:spTgt spid="3206"/>
                                        </p:tgtEl>
                                        <p:attrNameLst>
                                          <p:attrName>style.visibility</p:attrName>
                                        </p:attrNameLst>
                                      </p:cBhvr>
                                      <p:to>
                                        <p:strVal val="visible"/>
                                      </p:to>
                                    </p:set>
                                    <p:animEffect transition="in" filter="fade">
                                      <p:cBhvr>
                                        <p:cTn id="15" dur="1000"/>
                                        <p:tgtEl>
                                          <p:spTgt spid="3206"/>
                                        </p:tgtEl>
                                      </p:cBhvr>
                                    </p:animEffect>
                                  </p:childTnLst>
                                </p:cTn>
                              </p:par>
                              <p:par>
                                <p:cTn id="16" presetID="10" presetClass="entr" presetSubtype="0" fill="hold" nodeType="withEffect">
                                  <p:stCondLst>
                                    <p:cond delay="0"/>
                                  </p:stCondLst>
                                  <p:childTnLst>
                                    <p:set>
                                      <p:cBhvr>
                                        <p:cTn id="17" dur="1" fill="hold">
                                          <p:stCondLst>
                                            <p:cond delay="0"/>
                                          </p:stCondLst>
                                        </p:cTn>
                                        <p:tgtEl>
                                          <p:spTgt spid="3207"/>
                                        </p:tgtEl>
                                        <p:attrNameLst>
                                          <p:attrName>style.visibility</p:attrName>
                                        </p:attrNameLst>
                                      </p:cBhvr>
                                      <p:to>
                                        <p:strVal val="visible"/>
                                      </p:to>
                                    </p:set>
                                    <p:animEffect transition="in" filter="fade">
                                      <p:cBhvr>
                                        <p:cTn id="18" dur="1000"/>
                                        <p:tgtEl>
                                          <p:spTgt spid="3207"/>
                                        </p:tgtEl>
                                      </p:cBhvr>
                                    </p:animEffect>
                                  </p:childTnLst>
                                </p:cTn>
                              </p:par>
                              <p:par>
                                <p:cTn id="19" presetID="10" presetClass="entr" presetSubtype="0" fill="hold" nodeType="withEffect">
                                  <p:stCondLst>
                                    <p:cond delay="0"/>
                                  </p:stCondLst>
                                  <p:childTnLst>
                                    <p:set>
                                      <p:cBhvr>
                                        <p:cTn id="20" dur="1" fill="hold">
                                          <p:stCondLst>
                                            <p:cond delay="0"/>
                                          </p:stCondLst>
                                        </p:cTn>
                                        <p:tgtEl>
                                          <p:spTgt spid="3208"/>
                                        </p:tgtEl>
                                        <p:attrNameLst>
                                          <p:attrName>style.visibility</p:attrName>
                                        </p:attrNameLst>
                                      </p:cBhvr>
                                      <p:to>
                                        <p:strVal val="visible"/>
                                      </p:to>
                                    </p:set>
                                    <p:animEffect transition="in" filter="fade">
                                      <p:cBhvr>
                                        <p:cTn id="21" dur="1000"/>
                                        <p:tgtEl>
                                          <p:spTgt spid="3208"/>
                                        </p:tgtEl>
                                      </p:cBhvr>
                                    </p:animEffect>
                                  </p:childTnLst>
                                </p:cTn>
                              </p:par>
                              <p:par>
                                <p:cTn id="22" presetID="10" presetClass="entr" presetSubtype="0" fill="hold" nodeType="withEffect">
                                  <p:stCondLst>
                                    <p:cond delay="0"/>
                                  </p:stCondLst>
                                  <p:childTnLst>
                                    <p:set>
                                      <p:cBhvr>
                                        <p:cTn id="23" dur="1" fill="hold">
                                          <p:stCondLst>
                                            <p:cond delay="0"/>
                                          </p:stCondLst>
                                        </p:cTn>
                                        <p:tgtEl>
                                          <p:spTgt spid="3218"/>
                                        </p:tgtEl>
                                        <p:attrNameLst>
                                          <p:attrName>style.visibility</p:attrName>
                                        </p:attrNameLst>
                                      </p:cBhvr>
                                      <p:to>
                                        <p:strVal val="visible"/>
                                      </p:to>
                                    </p:set>
                                    <p:animEffect transition="in" filter="fade">
                                      <p:cBhvr>
                                        <p:cTn id="24" dur="1000"/>
                                        <p:tgtEl>
                                          <p:spTgt spid="3218"/>
                                        </p:tgtEl>
                                      </p:cBhvr>
                                    </p:animEffect>
                                  </p:childTnLst>
                                </p:cTn>
                              </p:par>
                              <p:par>
                                <p:cTn id="25" presetID="10" presetClass="entr" presetSubtype="0" fill="hold" nodeType="withEffect">
                                  <p:stCondLst>
                                    <p:cond delay="0"/>
                                  </p:stCondLst>
                                  <p:childTnLst>
                                    <p:set>
                                      <p:cBhvr>
                                        <p:cTn id="26" dur="1" fill="hold">
                                          <p:stCondLst>
                                            <p:cond delay="0"/>
                                          </p:stCondLst>
                                        </p:cTn>
                                        <p:tgtEl>
                                          <p:spTgt spid="3222"/>
                                        </p:tgtEl>
                                        <p:attrNameLst>
                                          <p:attrName>style.visibility</p:attrName>
                                        </p:attrNameLst>
                                      </p:cBhvr>
                                      <p:to>
                                        <p:strVal val="visible"/>
                                      </p:to>
                                    </p:set>
                                    <p:animEffect transition="in" filter="fade">
                                      <p:cBhvr>
                                        <p:cTn id="27" dur="1000"/>
                                        <p:tgtEl>
                                          <p:spTgt spid="3222"/>
                                        </p:tgtEl>
                                      </p:cBhvr>
                                    </p:animEffect>
                                  </p:childTnLst>
                                </p:cTn>
                              </p:par>
                              <p:par>
                                <p:cTn id="28" presetID="23" presetClass="entr" presetSubtype="16" fill="hold" nodeType="withEffect">
                                  <p:stCondLst>
                                    <p:cond delay="0"/>
                                  </p:stCondLst>
                                  <p:childTnLst>
                                    <p:set>
                                      <p:cBhvr>
                                        <p:cTn id="29" dur="1" fill="hold">
                                          <p:stCondLst>
                                            <p:cond delay="0"/>
                                          </p:stCondLst>
                                        </p:cTn>
                                        <p:tgtEl>
                                          <p:spTgt spid="3210"/>
                                        </p:tgtEl>
                                        <p:attrNameLst>
                                          <p:attrName>style.visibility</p:attrName>
                                        </p:attrNameLst>
                                      </p:cBhvr>
                                      <p:to>
                                        <p:strVal val="visible"/>
                                      </p:to>
                                    </p:set>
                                    <p:anim calcmode="lin" valueType="num">
                                      <p:cBhvr additive="base">
                                        <p:cTn id="30" dur="1000"/>
                                        <p:tgtEl>
                                          <p:spTgt spid="3210"/>
                                        </p:tgtEl>
                                        <p:attrNameLst>
                                          <p:attrName>ppt_w</p:attrName>
                                        </p:attrNameLst>
                                      </p:cBhvr>
                                      <p:tavLst>
                                        <p:tav tm="0">
                                          <p:val>
                                            <p:strVal val="0"/>
                                          </p:val>
                                        </p:tav>
                                        <p:tav tm="100000">
                                          <p:val>
                                            <p:strVal val="#ppt_w"/>
                                          </p:val>
                                        </p:tav>
                                      </p:tavLst>
                                    </p:anim>
                                    <p:anim calcmode="lin" valueType="num">
                                      <p:cBhvr additive="base">
                                        <p:cTn id="31" dur="1000"/>
                                        <p:tgtEl>
                                          <p:spTgt spid="3210"/>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3209"/>
                                        </p:tgtEl>
                                        <p:attrNameLst>
                                          <p:attrName>style.visibility</p:attrName>
                                        </p:attrNameLst>
                                      </p:cBhvr>
                                      <p:to>
                                        <p:strVal val="visible"/>
                                      </p:to>
                                    </p:set>
                                    <p:anim calcmode="lin" valueType="num">
                                      <p:cBhvr additive="base">
                                        <p:cTn id="34" dur="1000"/>
                                        <p:tgtEl>
                                          <p:spTgt spid="3209"/>
                                        </p:tgtEl>
                                        <p:attrNameLst>
                                          <p:attrName>ppt_w</p:attrName>
                                        </p:attrNameLst>
                                      </p:cBhvr>
                                      <p:tavLst>
                                        <p:tav tm="0">
                                          <p:val>
                                            <p:strVal val="0"/>
                                          </p:val>
                                        </p:tav>
                                        <p:tav tm="100000">
                                          <p:val>
                                            <p:strVal val="#ppt_w"/>
                                          </p:val>
                                        </p:tav>
                                      </p:tavLst>
                                    </p:anim>
                                    <p:anim calcmode="lin" valueType="num">
                                      <p:cBhvr additive="base">
                                        <p:cTn id="35" dur="1000"/>
                                        <p:tgtEl>
                                          <p:spTgt spid="3209"/>
                                        </p:tgtEl>
                                        <p:attrNameLst>
                                          <p:attrName>ppt_h</p:attrName>
                                        </p:attrNameLst>
                                      </p:cBhvr>
                                      <p:tavLst>
                                        <p:tav tm="0">
                                          <p:val>
                                            <p:strVal val="0"/>
                                          </p:val>
                                        </p:tav>
                                        <p:tav tm="100000">
                                          <p:val>
                                            <p:strVal val="#ppt_h"/>
                                          </p:val>
                                        </p:tav>
                                      </p:tavLst>
                                    </p:anim>
                                  </p:childTnLst>
                                </p:cTn>
                              </p:par>
                              <p:par>
                                <p:cTn id="36" presetID="2" presetClass="entr" presetSubtype="8" fill="hold" nodeType="withEffect">
                                  <p:stCondLst>
                                    <p:cond delay="0"/>
                                  </p:stCondLst>
                                  <p:childTnLst>
                                    <p:set>
                                      <p:cBhvr>
                                        <p:cTn id="37" dur="1" fill="hold">
                                          <p:stCondLst>
                                            <p:cond delay="0"/>
                                          </p:stCondLst>
                                        </p:cTn>
                                        <p:tgtEl>
                                          <p:spTgt spid="3217"/>
                                        </p:tgtEl>
                                        <p:attrNameLst>
                                          <p:attrName>style.visibility</p:attrName>
                                        </p:attrNameLst>
                                      </p:cBhvr>
                                      <p:to>
                                        <p:strVal val="visible"/>
                                      </p:to>
                                    </p:set>
                                    <p:anim calcmode="lin" valueType="num">
                                      <p:cBhvr additive="base">
                                        <p:cTn id="38" dur="1000"/>
                                        <p:tgtEl>
                                          <p:spTgt spid="3217"/>
                                        </p:tgtEl>
                                        <p:attrNameLst>
                                          <p:attrName>ppt_x</p:attrName>
                                        </p:attrNameLst>
                                      </p:cBhvr>
                                      <p:tavLst>
                                        <p:tav tm="0">
                                          <p:val>
                                            <p:strVal val="#ppt_x-1"/>
                                          </p:val>
                                        </p:tav>
                                        <p:tav tm="100000">
                                          <p:val>
                                            <p:strVal val="#ppt_x"/>
                                          </p:val>
                                        </p:tav>
                                      </p:tavLst>
                                    </p:anim>
                                  </p:childTnLst>
                                </p:cTn>
                              </p:par>
                              <p:par>
                                <p:cTn id="39" presetID="10" presetClass="entr" presetSubtype="0" fill="hold" nodeType="withEffect">
                                  <p:stCondLst>
                                    <p:cond delay="0"/>
                                  </p:stCondLst>
                                  <p:childTnLst>
                                    <p:set>
                                      <p:cBhvr>
                                        <p:cTn id="40" dur="1" fill="hold">
                                          <p:stCondLst>
                                            <p:cond delay="0"/>
                                          </p:stCondLst>
                                        </p:cTn>
                                        <p:tgtEl>
                                          <p:spTgt spid="3223"/>
                                        </p:tgtEl>
                                        <p:attrNameLst>
                                          <p:attrName>style.visibility</p:attrName>
                                        </p:attrNameLst>
                                      </p:cBhvr>
                                      <p:to>
                                        <p:strVal val="visible"/>
                                      </p:to>
                                    </p:set>
                                    <p:animEffect transition="in" filter="fade">
                                      <p:cBhvr>
                                        <p:cTn id="41" dur="1000"/>
                                        <p:tgtEl>
                                          <p:spTgt spid="3223"/>
                                        </p:tgtEl>
                                      </p:cBhvr>
                                    </p:animEffect>
                                  </p:childTnLst>
                                </p:cTn>
                              </p:par>
                              <p:par>
                                <p:cTn id="42" presetID="10" presetClass="entr" presetSubtype="0" fill="hold" nodeType="withEffect">
                                  <p:stCondLst>
                                    <p:cond delay="0"/>
                                  </p:stCondLst>
                                  <p:childTnLst>
                                    <p:set>
                                      <p:cBhvr>
                                        <p:cTn id="43" dur="1" fill="hold">
                                          <p:stCondLst>
                                            <p:cond delay="0"/>
                                          </p:stCondLst>
                                        </p:cTn>
                                        <p:tgtEl>
                                          <p:spTgt spid="3224"/>
                                        </p:tgtEl>
                                        <p:attrNameLst>
                                          <p:attrName>style.visibility</p:attrName>
                                        </p:attrNameLst>
                                      </p:cBhvr>
                                      <p:to>
                                        <p:strVal val="visible"/>
                                      </p:to>
                                    </p:set>
                                    <p:animEffect transition="in" filter="fade">
                                      <p:cBhvr>
                                        <p:cTn id="44" dur="1000"/>
                                        <p:tgtEl>
                                          <p:spTgt spid="3224"/>
                                        </p:tgtEl>
                                      </p:cBhvr>
                                    </p:animEffect>
                                  </p:childTnLst>
                                </p:cTn>
                              </p:par>
                              <p:par>
                                <p:cTn id="45" presetID="10" presetClass="entr" presetSubtype="0" fill="hold" nodeType="withEffect">
                                  <p:stCondLst>
                                    <p:cond delay="0"/>
                                  </p:stCondLst>
                                  <p:childTnLst>
                                    <p:set>
                                      <p:cBhvr>
                                        <p:cTn id="46" dur="1" fill="hold">
                                          <p:stCondLst>
                                            <p:cond delay="0"/>
                                          </p:stCondLst>
                                        </p:cTn>
                                        <p:tgtEl>
                                          <p:spTgt spid="3225"/>
                                        </p:tgtEl>
                                        <p:attrNameLst>
                                          <p:attrName>style.visibility</p:attrName>
                                        </p:attrNameLst>
                                      </p:cBhvr>
                                      <p:to>
                                        <p:strVal val="visible"/>
                                      </p:to>
                                    </p:set>
                                    <p:animEffect transition="in" filter="fade">
                                      <p:cBhvr>
                                        <p:cTn id="47" dur="1000"/>
                                        <p:tgtEl>
                                          <p:spTgt spid="3225"/>
                                        </p:tgtEl>
                                      </p:cBhvr>
                                    </p:animEffect>
                                  </p:childTnLst>
                                </p:cTn>
                              </p:par>
                              <p:par>
                                <p:cTn id="48" presetID="10" presetClass="entr" presetSubtype="0" fill="hold" nodeType="withEffect">
                                  <p:stCondLst>
                                    <p:cond delay="0"/>
                                  </p:stCondLst>
                                  <p:childTnLst>
                                    <p:set>
                                      <p:cBhvr>
                                        <p:cTn id="49" dur="1" fill="hold">
                                          <p:stCondLst>
                                            <p:cond delay="0"/>
                                          </p:stCondLst>
                                        </p:cTn>
                                        <p:tgtEl>
                                          <p:spTgt spid="3226"/>
                                        </p:tgtEl>
                                        <p:attrNameLst>
                                          <p:attrName>style.visibility</p:attrName>
                                        </p:attrNameLst>
                                      </p:cBhvr>
                                      <p:to>
                                        <p:strVal val="visible"/>
                                      </p:to>
                                    </p:set>
                                    <p:animEffect transition="in" filter="fade">
                                      <p:cBhvr>
                                        <p:cTn id="50" dur="1000"/>
                                        <p:tgtEl>
                                          <p:spTgt spid="3226"/>
                                        </p:tgtEl>
                                      </p:cBhvr>
                                    </p:animEffect>
                                  </p:childTnLst>
                                </p:cTn>
                              </p:par>
                              <p:par>
                                <p:cTn id="51" presetID="10" presetClass="entr" presetSubtype="0" fill="hold" nodeType="withEffect">
                                  <p:stCondLst>
                                    <p:cond delay="0"/>
                                  </p:stCondLst>
                                  <p:childTnLst>
                                    <p:set>
                                      <p:cBhvr>
                                        <p:cTn id="52" dur="1" fill="hold">
                                          <p:stCondLst>
                                            <p:cond delay="0"/>
                                          </p:stCondLst>
                                        </p:cTn>
                                        <p:tgtEl>
                                          <p:spTgt spid="3227"/>
                                        </p:tgtEl>
                                        <p:attrNameLst>
                                          <p:attrName>style.visibility</p:attrName>
                                        </p:attrNameLst>
                                      </p:cBhvr>
                                      <p:to>
                                        <p:strVal val="visible"/>
                                      </p:to>
                                    </p:set>
                                    <p:animEffect transition="in" filter="fade">
                                      <p:cBhvr>
                                        <p:cTn id="53" dur="1000"/>
                                        <p:tgtEl>
                                          <p:spTgt spid="3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79"/>
        <p:cNvGrpSpPr/>
        <p:nvPr/>
      </p:nvGrpSpPr>
      <p:grpSpPr>
        <a:xfrm>
          <a:off x="0" y="0"/>
          <a:ext cx="0" cy="0"/>
          <a:chOff x="0" y="0"/>
          <a:chExt cx="0" cy="0"/>
        </a:xfrm>
      </p:grpSpPr>
      <p:sp>
        <p:nvSpPr>
          <p:cNvPr id="6780" name="Google Shape;6780;p118"/>
          <p:cNvSpPr txBox="1">
            <a:spLocks noGrp="1"/>
          </p:cNvSpPr>
          <p:nvPr>
            <p:ph type="title"/>
          </p:nvPr>
        </p:nvSpPr>
        <p:spPr>
          <a:xfrm>
            <a:off x="144424" y="174063"/>
            <a:ext cx="7713000" cy="420600"/>
          </a:xfrm>
          <a:prstGeom prst="rect">
            <a:avLst/>
          </a:prstGeom>
        </p:spPr>
        <p:txBody>
          <a:bodyPr spcFirstLastPara="1" wrap="square" lIns="91425" tIns="0" rIns="91425" bIns="91425" anchor="t" anchorCtr="0">
            <a:noAutofit/>
          </a:bodyPr>
          <a:lstStyle/>
          <a:p>
            <a:pPr marL="0" lvl="0" indent="0"/>
            <a:r>
              <a:rPr lang="fr-FR" sz="1400" dirty="0"/>
              <a:t>Histogramme de la variable « </a:t>
            </a:r>
            <a:r>
              <a:rPr lang="fr-FR" sz="1400" dirty="0" err="1"/>
              <a:t>Espérance_de_vie</a:t>
            </a:r>
            <a:r>
              <a:rPr lang="fr-FR" sz="1400" dirty="0"/>
              <a:t> </a:t>
            </a:r>
            <a:r>
              <a:rPr lang="fr-FR" sz="1400" b="1" dirty="0"/>
              <a:t>» </a:t>
            </a:r>
            <a:endParaRPr lang="fr-FR" sz="1400" dirty="0"/>
          </a:p>
        </p:txBody>
      </p:sp>
      <p:sp>
        <p:nvSpPr>
          <p:cNvPr id="7055" name="Google Shape;7055;p11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1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1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1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1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a:extLst>
              <a:ext uri="{FF2B5EF4-FFF2-40B4-BE49-F238E27FC236}">
                <a16:creationId xmlns:a16="http://schemas.microsoft.com/office/drawing/2014/main" id="{EBC6FA91-3BA2-7B2B-EAE7-649BDA29288B}"/>
              </a:ext>
            </a:extLst>
          </p:cNvPr>
          <p:cNvPicPr>
            <a:picLocks noChangeAspect="1"/>
          </p:cNvPicPr>
          <p:nvPr/>
        </p:nvPicPr>
        <p:blipFill>
          <a:blip r:embed="rId4"/>
          <a:stretch>
            <a:fillRect/>
          </a:stretch>
        </p:blipFill>
        <p:spPr>
          <a:xfrm>
            <a:off x="203567" y="537627"/>
            <a:ext cx="4333875" cy="1200150"/>
          </a:xfrm>
          <a:prstGeom prst="rect">
            <a:avLst/>
          </a:prstGeom>
        </p:spPr>
      </p:pic>
      <p:sp>
        <p:nvSpPr>
          <p:cNvPr id="3" name="Flèche : bas 2">
            <a:extLst>
              <a:ext uri="{FF2B5EF4-FFF2-40B4-BE49-F238E27FC236}">
                <a16:creationId xmlns:a16="http://schemas.microsoft.com/office/drawing/2014/main" id="{91DDB6B3-6122-49C3-9C98-53C87D5FD2DC}"/>
              </a:ext>
            </a:extLst>
          </p:cNvPr>
          <p:cNvSpPr/>
          <p:nvPr/>
        </p:nvSpPr>
        <p:spPr>
          <a:xfrm>
            <a:off x="1512444" y="1602203"/>
            <a:ext cx="390028" cy="4940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3BA1C08A-1495-0456-05F1-161A023A7379}"/>
              </a:ext>
            </a:extLst>
          </p:cNvPr>
          <p:cNvPicPr>
            <a:picLocks noChangeAspect="1"/>
          </p:cNvPicPr>
          <p:nvPr/>
        </p:nvPicPr>
        <p:blipFill>
          <a:blip r:embed="rId5"/>
          <a:stretch>
            <a:fillRect/>
          </a:stretch>
        </p:blipFill>
        <p:spPr>
          <a:xfrm>
            <a:off x="104770" y="2096240"/>
            <a:ext cx="4432672" cy="2805946"/>
          </a:xfrm>
          <a:prstGeom prst="rect">
            <a:avLst/>
          </a:prstGeom>
        </p:spPr>
      </p:pic>
      <p:sp>
        <p:nvSpPr>
          <p:cNvPr id="5" name="Flèche : droite 4">
            <a:extLst>
              <a:ext uri="{FF2B5EF4-FFF2-40B4-BE49-F238E27FC236}">
                <a16:creationId xmlns:a16="http://schemas.microsoft.com/office/drawing/2014/main" id="{DE4FC2A9-A593-B158-B320-CE7D00ABB779}"/>
              </a:ext>
            </a:extLst>
          </p:cNvPr>
          <p:cNvSpPr/>
          <p:nvPr/>
        </p:nvSpPr>
        <p:spPr>
          <a:xfrm>
            <a:off x="4164748" y="1622126"/>
            <a:ext cx="745388" cy="494036"/>
          </a:xfrm>
          <a:prstGeom prst="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99D74851-511E-4881-7B48-A0211206F29B}"/>
              </a:ext>
            </a:extLst>
          </p:cNvPr>
          <p:cNvSpPr txBox="1"/>
          <p:nvPr/>
        </p:nvSpPr>
        <p:spPr>
          <a:xfrm>
            <a:off x="4849727" y="1680741"/>
            <a:ext cx="4172391" cy="830997"/>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On constate que la majorité des pays a une espérance de vie comprise entre 70 et 80 ans sur le graphique de l'histogramme.</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80"/>
                                        </p:tgtEl>
                                        <p:attrNameLst>
                                          <p:attrName>style.visibility</p:attrName>
                                        </p:attrNameLst>
                                      </p:cBhvr>
                                      <p:to>
                                        <p:strVal val="visible"/>
                                      </p:to>
                                    </p:set>
                                    <p:anim calcmode="lin" valueType="num">
                                      <p:cBhvr additive="base">
                                        <p:cTn id="7" dur="1000"/>
                                        <p:tgtEl>
                                          <p:spTgt spid="678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055"/>
                                        </p:tgtEl>
                                        <p:attrNameLst>
                                          <p:attrName>style.visibility</p:attrName>
                                        </p:attrNameLst>
                                      </p:cBhvr>
                                      <p:to>
                                        <p:strVal val="visible"/>
                                      </p:to>
                                    </p:set>
                                    <p:animEffect transition="in" filter="fade">
                                      <p:cBhvr>
                                        <p:cTn id="10" dur="1000"/>
                                        <p:tgtEl>
                                          <p:spTgt spid="7055"/>
                                        </p:tgtEl>
                                      </p:cBhvr>
                                    </p:animEffect>
                                  </p:childTnLst>
                                </p:cTn>
                              </p:par>
                              <p:par>
                                <p:cTn id="11" presetID="10" presetClass="entr" presetSubtype="0" fill="hold" nodeType="withEffect">
                                  <p:stCondLst>
                                    <p:cond delay="0"/>
                                  </p:stCondLst>
                                  <p:childTnLst>
                                    <p:set>
                                      <p:cBhvr>
                                        <p:cTn id="12" dur="1" fill="hold">
                                          <p:stCondLst>
                                            <p:cond delay="0"/>
                                          </p:stCondLst>
                                        </p:cTn>
                                        <p:tgtEl>
                                          <p:spTgt spid="7056"/>
                                        </p:tgtEl>
                                        <p:attrNameLst>
                                          <p:attrName>style.visibility</p:attrName>
                                        </p:attrNameLst>
                                      </p:cBhvr>
                                      <p:to>
                                        <p:strVal val="visible"/>
                                      </p:to>
                                    </p:set>
                                    <p:animEffect transition="in" filter="fade">
                                      <p:cBhvr>
                                        <p:cTn id="13" dur="1000"/>
                                        <p:tgtEl>
                                          <p:spTgt spid="7056"/>
                                        </p:tgtEl>
                                      </p:cBhvr>
                                    </p:animEffect>
                                  </p:childTnLst>
                                </p:cTn>
                              </p:par>
                              <p:par>
                                <p:cTn id="14" presetID="10" presetClass="entr" presetSubtype="0" fill="hold" nodeType="withEffect">
                                  <p:stCondLst>
                                    <p:cond delay="0"/>
                                  </p:stCondLst>
                                  <p:childTnLst>
                                    <p:set>
                                      <p:cBhvr>
                                        <p:cTn id="15" dur="1" fill="hold">
                                          <p:stCondLst>
                                            <p:cond delay="0"/>
                                          </p:stCondLst>
                                        </p:cTn>
                                        <p:tgtEl>
                                          <p:spTgt spid="7057"/>
                                        </p:tgtEl>
                                        <p:attrNameLst>
                                          <p:attrName>style.visibility</p:attrName>
                                        </p:attrNameLst>
                                      </p:cBhvr>
                                      <p:to>
                                        <p:strVal val="visible"/>
                                      </p:to>
                                    </p:set>
                                    <p:animEffect transition="in" filter="fade">
                                      <p:cBhvr>
                                        <p:cTn id="16" dur="1000"/>
                                        <p:tgtEl>
                                          <p:spTgt spid="7057"/>
                                        </p:tgtEl>
                                      </p:cBhvr>
                                    </p:animEffect>
                                  </p:childTnLst>
                                </p:cTn>
                              </p:par>
                              <p:par>
                                <p:cTn id="17" presetID="10" presetClass="entr" presetSubtype="0" fill="hold" nodeType="withEffect">
                                  <p:stCondLst>
                                    <p:cond delay="0"/>
                                  </p:stCondLst>
                                  <p:childTnLst>
                                    <p:set>
                                      <p:cBhvr>
                                        <p:cTn id="18" dur="1" fill="hold">
                                          <p:stCondLst>
                                            <p:cond delay="0"/>
                                          </p:stCondLst>
                                        </p:cTn>
                                        <p:tgtEl>
                                          <p:spTgt spid="7058"/>
                                        </p:tgtEl>
                                        <p:attrNameLst>
                                          <p:attrName>style.visibility</p:attrName>
                                        </p:attrNameLst>
                                      </p:cBhvr>
                                      <p:to>
                                        <p:strVal val="visible"/>
                                      </p:to>
                                    </p:set>
                                    <p:animEffect transition="in" filter="fade">
                                      <p:cBhvr>
                                        <p:cTn id="19" dur="1000"/>
                                        <p:tgtEl>
                                          <p:spTgt spid="7058"/>
                                        </p:tgtEl>
                                      </p:cBhvr>
                                    </p:animEffect>
                                  </p:childTnLst>
                                </p:cTn>
                              </p:par>
                              <p:par>
                                <p:cTn id="20" presetID="10" presetClass="entr" presetSubtype="0" fill="hold" nodeType="withEffect">
                                  <p:stCondLst>
                                    <p:cond delay="0"/>
                                  </p:stCondLst>
                                  <p:childTnLst>
                                    <p:set>
                                      <p:cBhvr>
                                        <p:cTn id="21" dur="1" fill="hold">
                                          <p:stCondLst>
                                            <p:cond delay="0"/>
                                          </p:stCondLst>
                                        </p:cTn>
                                        <p:tgtEl>
                                          <p:spTgt spid="7059"/>
                                        </p:tgtEl>
                                        <p:attrNameLst>
                                          <p:attrName>style.visibility</p:attrName>
                                        </p:attrNameLst>
                                      </p:cBhvr>
                                      <p:to>
                                        <p:strVal val="visible"/>
                                      </p:to>
                                    </p:set>
                                    <p:animEffect transition="in" filter="fade">
                                      <p:cBhvr>
                                        <p:cTn id="22" dur="1000"/>
                                        <p:tgtEl>
                                          <p:spTgt spid="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79"/>
        <p:cNvGrpSpPr/>
        <p:nvPr/>
      </p:nvGrpSpPr>
      <p:grpSpPr>
        <a:xfrm>
          <a:off x="0" y="0"/>
          <a:ext cx="0" cy="0"/>
          <a:chOff x="0" y="0"/>
          <a:chExt cx="0" cy="0"/>
        </a:xfrm>
      </p:grpSpPr>
      <p:sp>
        <p:nvSpPr>
          <p:cNvPr id="6780" name="Google Shape;6780;p118"/>
          <p:cNvSpPr txBox="1">
            <a:spLocks noGrp="1"/>
          </p:cNvSpPr>
          <p:nvPr>
            <p:ph type="title"/>
          </p:nvPr>
        </p:nvSpPr>
        <p:spPr>
          <a:xfrm>
            <a:off x="144424" y="174063"/>
            <a:ext cx="7713000" cy="420600"/>
          </a:xfrm>
          <a:prstGeom prst="rect">
            <a:avLst/>
          </a:prstGeom>
        </p:spPr>
        <p:txBody>
          <a:bodyPr spcFirstLastPara="1" wrap="square" lIns="91425" tIns="0" rIns="91425" bIns="91425" anchor="t" anchorCtr="0">
            <a:noAutofit/>
          </a:bodyPr>
          <a:lstStyle/>
          <a:p>
            <a:pPr marL="0" indent="0"/>
            <a:r>
              <a:rPr lang="fr-FR" sz="1400" dirty="0"/>
              <a:t>Exploration des Relations entre les Variables Numériques à travers la Matrice de Corrélation :</a:t>
            </a:r>
          </a:p>
        </p:txBody>
      </p:sp>
      <p:sp>
        <p:nvSpPr>
          <p:cNvPr id="7055" name="Google Shape;7055;p11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1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1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1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1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Flèche : droite 4">
            <a:extLst>
              <a:ext uri="{FF2B5EF4-FFF2-40B4-BE49-F238E27FC236}">
                <a16:creationId xmlns:a16="http://schemas.microsoft.com/office/drawing/2014/main" id="{DE4FC2A9-A593-B158-B320-CE7D00ABB779}"/>
              </a:ext>
            </a:extLst>
          </p:cNvPr>
          <p:cNvSpPr/>
          <p:nvPr/>
        </p:nvSpPr>
        <p:spPr>
          <a:xfrm>
            <a:off x="4389990" y="1623363"/>
            <a:ext cx="745388" cy="494036"/>
          </a:xfrm>
          <a:prstGeom prst="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0E5B580B-4C21-2695-EDB3-911B2900728D}"/>
              </a:ext>
            </a:extLst>
          </p:cNvPr>
          <p:cNvPicPr>
            <a:picLocks noChangeAspect="1"/>
          </p:cNvPicPr>
          <p:nvPr/>
        </p:nvPicPr>
        <p:blipFill>
          <a:blip r:embed="rId4"/>
          <a:stretch>
            <a:fillRect/>
          </a:stretch>
        </p:blipFill>
        <p:spPr>
          <a:xfrm>
            <a:off x="0" y="594663"/>
            <a:ext cx="6553200" cy="1028700"/>
          </a:xfrm>
          <a:prstGeom prst="rect">
            <a:avLst/>
          </a:prstGeom>
        </p:spPr>
      </p:pic>
      <p:sp>
        <p:nvSpPr>
          <p:cNvPr id="8" name="Flèche : bas 7">
            <a:extLst>
              <a:ext uri="{FF2B5EF4-FFF2-40B4-BE49-F238E27FC236}">
                <a16:creationId xmlns:a16="http://schemas.microsoft.com/office/drawing/2014/main" id="{9BC26D14-64C1-C1B7-BAB8-51AE35E0FFA5}"/>
              </a:ext>
            </a:extLst>
          </p:cNvPr>
          <p:cNvSpPr/>
          <p:nvPr/>
        </p:nvSpPr>
        <p:spPr>
          <a:xfrm>
            <a:off x="2402703" y="1273215"/>
            <a:ext cx="372694" cy="48536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FF4C962D-FBF7-4D42-72C2-EF484F9D6495}"/>
              </a:ext>
            </a:extLst>
          </p:cNvPr>
          <p:cNvPicPr>
            <a:picLocks noChangeAspect="1"/>
          </p:cNvPicPr>
          <p:nvPr/>
        </p:nvPicPr>
        <p:blipFill>
          <a:blip r:embed="rId5"/>
          <a:stretch>
            <a:fillRect/>
          </a:stretch>
        </p:blipFill>
        <p:spPr>
          <a:xfrm>
            <a:off x="-32847" y="1688765"/>
            <a:ext cx="4414165" cy="3443032"/>
          </a:xfrm>
          <a:prstGeom prst="rect">
            <a:avLst/>
          </a:prstGeom>
        </p:spPr>
      </p:pic>
      <p:sp>
        <p:nvSpPr>
          <p:cNvPr id="11" name="ZoneTexte 10">
            <a:extLst>
              <a:ext uri="{FF2B5EF4-FFF2-40B4-BE49-F238E27FC236}">
                <a16:creationId xmlns:a16="http://schemas.microsoft.com/office/drawing/2014/main" id="{7E3DACEC-A72C-032D-4E38-A6AF7B5B20F2}"/>
              </a:ext>
            </a:extLst>
          </p:cNvPr>
          <p:cNvSpPr txBox="1"/>
          <p:nvPr/>
        </p:nvSpPr>
        <p:spPr>
          <a:xfrm>
            <a:off x="5144050" y="1758584"/>
            <a:ext cx="3856940" cy="1169551"/>
          </a:xfrm>
          <a:prstGeom prst="rect">
            <a:avLst/>
          </a:prstGeom>
          <a:noFill/>
        </p:spPr>
        <p:txBody>
          <a:bodyPr wrap="square">
            <a:spAutoFit/>
          </a:bodyPr>
          <a:lstStyle/>
          <a:p>
            <a:r>
              <a:rPr lang="fr-FR" sz="1400" dirty="0">
                <a:solidFill>
                  <a:schemeClr val="bg1"/>
                </a:solidFill>
                <a:effectLst/>
                <a:latin typeface="Calibri" panose="020F0502020204030204" pitchFamily="34" charset="0"/>
                <a:ea typeface="Georgia" panose="02040502050405020303" pitchFamily="18" charset="0"/>
              </a:rPr>
              <a:t>     On observe que les relations les plus fortes dans notre matrice de corrélation avec l'espérance de vie sont : le PIB, l'IMC, la scolarité, la consommation d'alcool, la prévalence du VIH/SIDA et le statut socio-économique</a:t>
            </a:r>
            <a:endParaRPr lang="fr-FR" dirty="0">
              <a:solidFill>
                <a:schemeClr val="bg1"/>
              </a:solidFill>
            </a:endParaRPr>
          </a:p>
        </p:txBody>
      </p:sp>
      <p:sp>
        <p:nvSpPr>
          <p:cNvPr id="13" name="ZoneTexte 12">
            <a:extLst>
              <a:ext uri="{FF2B5EF4-FFF2-40B4-BE49-F238E27FC236}">
                <a16:creationId xmlns:a16="http://schemas.microsoft.com/office/drawing/2014/main" id="{A5CD00C4-7003-0B51-8106-BD3EAD827DB2}"/>
              </a:ext>
            </a:extLst>
          </p:cNvPr>
          <p:cNvSpPr txBox="1"/>
          <p:nvPr/>
        </p:nvSpPr>
        <p:spPr>
          <a:xfrm>
            <a:off x="5135378" y="2852820"/>
            <a:ext cx="3842863" cy="1815882"/>
          </a:xfrm>
          <a:prstGeom prst="rect">
            <a:avLst/>
          </a:prstGeom>
          <a:noFill/>
        </p:spPr>
        <p:txBody>
          <a:bodyPr wrap="square">
            <a:spAutoFit/>
          </a:bodyPr>
          <a:lstStyle/>
          <a:p>
            <a:r>
              <a:rPr lang="fr-FR" sz="1400" dirty="0">
                <a:solidFill>
                  <a:schemeClr val="bg1"/>
                </a:solidFill>
                <a:effectLst/>
                <a:latin typeface="Calibri" panose="020F0502020204030204" pitchFamily="34" charset="0"/>
                <a:ea typeface="Georgia" panose="02040502050405020303" pitchFamily="18" charset="0"/>
              </a:rPr>
              <a:t>      Cette représentation matricielle offre une vue d'ensemble des corrélations, mesurant la force et la direction des relations linéaires entre les variables. Les coefficients de corrélation, qui varient de -1 à 1, permettent d'appréhender la nature des interactions : une corrélation positive suggère une relation directe, tandis qu'une corrélation négative indique une relation inverse</a:t>
            </a:r>
            <a:r>
              <a:rPr lang="fr-FR" sz="1400" dirty="0">
                <a:effectLst/>
                <a:latin typeface="Calibri" panose="020F0502020204030204" pitchFamily="34" charset="0"/>
                <a:ea typeface="Georgia" panose="02040502050405020303" pitchFamily="18" charset="0"/>
              </a:rPr>
              <a:t>.</a:t>
            </a:r>
            <a:endParaRPr lang="fr-FR" dirty="0"/>
          </a:p>
        </p:txBody>
      </p:sp>
    </p:spTree>
    <p:extLst>
      <p:ext uri="{BB962C8B-B14F-4D97-AF65-F5344CB8AC3E}">
        <p14:creationId xmlns:p14="http://schemas.microsoft.com/office/powerpoint/2010/main" val="273994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80"/>
                                        </p:tgtEl>
                                        <p:attrNameLst>
                                          <p:attrName>style.visibility</p:attrName>
                                        </p:attrNameLst>
                                      </p:cBhvr>
                                      <p:to>
                                        <p:strVal val="visible"/>
                                      </p:to>
                                    </p:set>
                                    <p:anim calcmode="lin" valueType="num">
                                      <p:cBhvr additive="base">
                                        <p:cTn id="7" dur="1000"/>
                                        <p:tgtEl>
                                          <p:spTgt spid="678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055"/>
                                        </p:tgtEl>
                                        <p:attrNameLst>
                                          <p:attrName>style.visibility</p:attrName>
                                        </p:attrNameLst>
                                      </p:cBhvr>
                                      <p:to>
                                        <p:strVal val="visible"/>
                                      </p:to>
                                    </p:set>
                                    <p:animEffect transition="in" filter="fade">
                                      <p:cBhvr>
                                        <p:cTn id="10" dur="1000"/>
                                        <p:tgtEl>
                                          <p:spTgt spid="7055"/>
                                        </p:tgtEl>
                                      </p:cBhvr>
                                    </p:animEffect>
                                  </p:childTnLst>
                                </p:cTn>
                              </p:par>
                              <p:par>
                                <p:cTn id="11" presetID="10" presetClass="entr" presetSubtype="0" fill="hold" nodeType="withEffect">
                                  <p:stCondLst>
                                    <p:cond delay="0"/>
                                  </p:stCondLst>
                                  <p:childTnLst>
                                    <p:set>
                                      <p:cBhvr>
                                        <p:cTn id="12" dur="1" fill="hold">
                                          <p:stCondLst>
                                            <p:cond delay="0"/>
                                          </p:stCondLst>
                                        </p:cTn>
                                        <p:tgtEl>
                                          <p:spTgt spid="7056"/>
                                        </p:tgtEl>
                                        <p:attrNameLst>
                                          <p:attrName>style.visibility</p:attrName>
                                        </p:attrNameLst>
                                      </p:cBhvr>
                                      <p:to>
                                        <p:strVal val="visible"/>
                                      </p:to>
                                    </p:set>
                                    <p:animEffect transition="in" filter="fade">
                                      <p:cBhvr>
                                        <p:cTn id="13" dur="1000"/>
                                        <p:tgtEl>
                                          <p:spTgt spid="7056"/>
                                        </p:tgtEl>
                                      </p:cBhvr>
                                    </p:animEffect>
                                  </p:childTnLst>
                                </p:cTn>
                              </p:par>
                              <p:par>
                                <p:cTn id="14" presetID="10" presetClass="entr" presetSubtype="0" fill="hold" nodeType="withEffect">
                                  <p:stCondLst>
                                    <p:cond delay="0"/>
                                  </p:stCondLst>
                                  <p:childTnLst>
                                    <p:set>
                                      <p:cBhvr>
                                        <p:cTn id="15" dur="1" fill="hold">
                                          <p:stCondLst>
                                            <p:cond delay="0"/>
                                          </p:stCondLst>
                                        </p:cTn>
                                        <p:tgtEl>
                                          <p:spTgt spid="7057"/>
                                        </p:tgtEl>
                                        <p:attrNameLst>
                                          <p:attrName>style.visibility</p:attrName>
                                        </p:attrNameLst>
                                      </p:cBhvr>
                                      <p:to>
                                        <p:strVal val="visible"/>
                                      </p:to>
                                    </p:set>
                                    <p:animEffect transition="in" filter="fade">
                                      <p:cBhvr>
                                        <p:cTn id="16" dur="1000"/>
                                        <p:tgtEl>
                                          <p:spTgt spid="7057"/>
                                        </p:tgtEl>
                                      </p:cBhvr>
                                    </p:animEffect>
                                  </p:childTnLst>
                                </p:cTn>
                              </p:par>
                              <p:par>
                                <p:cTn id="17" presetID="10" presetClass="entr" presetSubtype="0" fill="hold" nodeType="withEffect">
                                  <p:stCondLst>
                                    <p:cond delay="0"/>
                                  </p:stCondLst>
                                  <p:childTnLst>
                                    <p:set>
                                      <p:cBhvr>
                                        <p:cTn id="18" dur="1" fill="hold">
                                          <p:stCondLst>
                                            <p:cond delay="0"/>
                                          </p:stCondLst>
                                        </p:cTn>
                                        <p:tgtEl>
                                          <p:spTgt spid="7058"/>
                                        </p:tgtEl>
                                        <p:attrNameLst>
                                          <p:attrName>style.visibility</p:attrName>
                                        </p:attrNameLst>
                                      </p:cBhvr>
                                      <p:to>
                                        <p:strVal val="visible"/>
                                      </p:to>
                                    </p:set>
                                    <p:animEffect transition="in" filter="fade">
                                      <p:cBhvr>
                                        <p:cTn id="19" dur="1000"/>
                                        <p:tgtEl>
                                          <p:spTgt spid="7058"/>
                                        </p:tgtEl>
                                      </p:cBhvr>
                                    </p:animEffect>
                                  </p:childTnLst>
                                </p:cTn>
                              </p:par>
                              <p:par>
                                <p:cTn id="20" presetID="10" presetClass="entr" presetSubtype="0" fill="hold" nodeType="withEffect">
                                  <p:stCondLst>
                                    <p:cond delay="0"/>
                                  </p:stCondLst>
                                  <p:childTnLst>
                                    <p:set>
                                      <p:cBhvr>
                                        <p:cTn id="21" dur="1" fill="hold">
                                          <p:stCondLst>
                                            <p:cond delay="0"/>
                                          </p:stCondLst>
                                        </p:cTn>
                                        <p:tgtEl>
                                          <p:spTgt spid="7059"/>
                                        </p:tgtEl>
                                        <p:attrNameLst>
                                          <p:attrName>style.visibility</p:attrName>
                                        </p:attrNameLst>
                                      </p:cBhvr>
                                      <p:to>
                                        <p:strVal val="visible"/>
                                      </p:to>
                                    </p:set>
                                    <p:animEffect transition="in" filter="fade">
                                      <p:cBhvr>
                                        <p:cTn id="22" dur="1000"/>
                                        <p:tgtEl>
                                          <p:spTgt spid="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764" name="Google Shape;2764;p64"/>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dirty="0">
                <a:solidFill>
                  <a:schemeClr val="dk2"/>
                </a:solidFill>
              </a:rPr>
              <a:t>INTRODUCTION</a:t>
            </a:r>
            <a:endParaRPr sz="6000" dirty="0"/>
          </a:p>
        </p:txBody>
      </p:sp>
      <p:sp>
        <p:nvSpPr>
          <p:cNvPr id="2765" name="Google Shape;2765;p64"/>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01</a:t>
            </a:r>
            <a:endParaRPr dirty="0"/>
          </a:p>
        </p:txBody>
      </p:sp>
      <p:grpSp>
        <p:nvGrpSpPr>
          <p:cNvPr id="2767" name="Google Shape;2767;p64"/>
          <p:cNvGrpSpPr/>
          <p:nvPr/>
        </p:nvGrpSpPr>
        <p:grpSpPr>
          <a:xfrm flipH="1">
            <a:off x="2124013" y="1936921"/>
            <a:ext cx="793256" cy="182899"/>
            <a:chOff x="2685575" y="2835950"/>
            <a:chExt cx="433000" cy="99825"/>
          </a:xfrm>
        </p:grpSpPr>
        <p:sp>
          <p:nvSpPr>
            <p:cNvPr id="2768" name="Google Shape;2768;p6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64"/>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4" name="Google Shape;2774;p64"/>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775" name="Google Shape;2775;p6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72"/>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67"/>
                                        </p:tgtEl>
                                        <p:attrNameLst>
                                          <p:attrName>style.visibility</p:attrName>
                                        </p:attrNameLst>
                                      </p:cBhvr>
                                      <p:to>
                                        <p:strVal val="visible"/>
                                      </p:to>
                                    </p:set>
                                    <p:anim calcmode="lin" valueType="num">
                                      <p:cBhvr additive="base">
                                        <p:cTn id="9" dur="1000"/>
                                        <p:tgtEl>
                                          <p:spTgt spid="2767"/>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65"/>
                                        </p:tgtEl>
                                        <p:attrNameLst>
                                          <p:attrName>style.visibility</p:attrName>
                                        </p:attrNameLst>
                                      </p:cBhvr>
                                      <p:to>
                                        <p:strVal val="visible"/>
                                      </p:to>
                                    </p:set>
                                    <p:anim calcmode="lin" valueType="num">
                                      <p:cBhvr additive="base">
                                        <p:cTn id="12" dur="1000"/>
                                        <p:tgtEl>
                                          <p:spTgt spid="2765"/>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64"/>
                                        </p:tgtEl>
                                        <p:attrNameLst>
                                          <p:attrName>style.visibility</p:attrName>
                                        </p:attrNameLst>
                                      </p:cBhvr>
                                      <p:to>
                                        <p:strVal val="visible"/>
                                      </p:to>
                                    </p:set>
                                    <p:anim calcmode="lin" valueType="num">
                                      <p:cBhvr additive="base">
                                        <p:cTn id="15" dur="1000"/>
                                        <p:tgtEl>
                                          <p:spTgt spid="276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74"/>
                                        </p:tgtEl>
                                        <p:attrNameLst>
                                          <p:attrName>style.visibility</p:attrName>
                                        </p:attrNameLst>
                                      </p:cBhvr>
                                      <p:to>
                                        <p:strVal val="visible"/>
                                      </p:to>
                                    </p:set>
                                    <p:anim calcmode="lin" valueType="num">
                                      <p:cBhvr additive="base">
                                        <p:cTn id="18" dur="1000"/>
                                        <p:tgtEl>
                                          <p:spTgt spid="2774"/>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75"/>
                                        </p:tgtEl>
                                        <p:attrNameLst>
                                          <p:attrName>style.visibility</p:attrName>
                                        </p:attrNameLst>
                                      </p:cBhvr>
                                      <p:to>
                                        <p:strVal val="visible"/>
                                      </p:to>
                                    </p:set>
                                    <p:animEffect transition="in" filter="fade">
                                      <p:cBhvr>
                                        <p:cTn id="21" dur="1000"/>
                                        <p:tgtEl>
                                          <p:spTgt spid="2775"/>
                                        </p:tgtEl>
                                      </p:cBhvr>
                                    </p:animEffect>
                                  </p:childTnLst>
                                </p:cTn>
                              </p:par>
                              <p:par>
                                <p:cTn id="22" presetID="10" presetClass="entr" presetSubtype="0" fill="hold" nodeType="withEffect">
                                  <p:stCondLst>
                                    <p:cond delay="0"/>
                                  </p:stCondLst>
                                  <p:childTnLst>
                                    <p:set>
                                      <p:cBhvr>
                                        <p:cTn id="23" dur="1" fill="hold">
                                          <p:stCondLst>
                                            <p:cond delay="0"/>
                                          </p:stCondLst>
                                        </p:cTn>
                                        <p:tgtEl>
                                          <p:spTgt spid="2776"/>
                                        </p:tgtEl>
                                        <p:attrNameLst>
                                          <p:attrName>style.visibility</p:attrName>
                                        </p:attrNameLst>
                                      </p:cBhvr>
                                      <p:to>
                                        <p:strVal val="visible"/>
                                      </p:to>
                                    </p:set>
                                    <p:animEffect transition="in" filter="fade">
                                      <p:cBhvr>
                                        <p:cTn id="24" dur="1000"/>
                                        <p:tgtEl>
                                          <p:spTgt spid="2776"/>
                                        </p:tgtEl>
                                      </p:cBhvr>
                                    </p:animEffect>
                                  </p:childTnLst>
                                </p:cTn>
                              </p:par>
                              <p:par>
                                <p:cTn id="25" presetID="10" presetClass="entr" presetSubtype="0" fill="hold" nodeType="withEffect">
                                  <p:stCondLst>
                                    <p:cond delay="0"/>
                                  </p:stCondLst>
                                  <p:childTnLst>
                                    <p:set>
                                      <p:cBhvr>
                                        <p:cTn id="26" dur="1" fill="hold">
                                          <p:stCondLst>
                                            <p:cond delay="0"/>
                                          </p:stCondLst>
                                        </p:cTn>
                                        <p:tgtEl>
                                          <p:spTgt spid="2777"/>
                                        </p:tgtEl>
                                        <p:attrNameLst>
                                          <p:attrName>style.visibility</p:attrName>
                                        </p:attrNameLst>
                                      </p:cBhvr>
                                      <p:to>
                                        <p:strVal val="visible"/>
                                      </p:to>
                                    </p:set>
                                    <p:animEffect transition="in" filter="fade">
                                      <p:cBhvr>
                                        <p:cTn id="27" dur="1000"/>
                                        <p:tgtEl>
                                          <p:spTgt spid="2777"/>
                                        </p:tgtEl>
                                      </p:cBhvr>
                                    </p:animEffect>
                                  </p:childTnLst>
                                </p:cTn>
                              </p:par>
                              <p:par>
                                <p:cTn id="28" presetID="10" presetClass="entr" presetSubtype="0" fill="hold" nodeType="withEffect">
                                  <p:stCondLst>
                                    <p:cond delay="0"/>
                                  </p:stCondLst>
                                  <p:childTnLst>
                                    <p:set>
                                      <p:cBhvr>
                                        <p:cTn id="29" dur="1" fill="hold">
                                          <p:stCondLst>
                                            <p:cond delay="0"/>
                                          </p:stCondLst>
                                        </p:cTn>
                                        <p:tgtEl>
                                          <p:spTgt spid="2778"/>
                                        </p:tgtEl>
                                        <p:attrNameLst>
                                          <p:attrName>style.visibility</p:attrName>
                                        </p:attrNameLst>
                                      </p:cBhvr>
                                      <p:to>
                                        <p:strVal val="visible"/>
                                      </p:to>
                                    </p:set>
                                    <p:animEffect transition="in" filter="fade">
                                      <p:cBhvr>
                                        <p:cTn id="30" dur="1000"/>
                                        <p:tgtEl>
                                          <p:spTgt spid="2778"/>
                                        </p:tgtEl>
                                      </p:cBhvr>
                                    </p:animEffect>
                                  </p:childTnLst>
                                </p:cTn>
                              </p:par>
                              <p:par>
                                <p:cTn id="31" presetID="10" presetClass="entr" presetSubtype="0" fill="hold" nodeType="withEffect">
                                  <p:stCondLst>
                                    <p:cond delay="0"/>
                                  </p:stCondLst>
                                  <p:childTnLst>
                                    <p:set>
                                      <p:cBhvr>
                                        <p:cTn id="32" dur="1" fill="hold">
                                          <p:stCondLst>
                                            <p:cond delay="0"/>
                                          </p:stCondLst>
                                        </p:cTn>
                                        <p:tgtEl>
                                          <p:spTgt spid="2779"/>
                                        </p:tgtEl>
                                        <p:attrNameLst>
                                          <p:attrName>style.visibility</p:attrName>
                                        </p:attrNameLst>
                                      </p:cBhvr>
                                      <p:to>
                                        <p:strVal val="visible"/>
                                      </p:to>
                                    </p:set>
                                    <p:animEffect transition="in" filter="fade">
                                      <p:cBhvr>
                                        <p:cTn id="33" dur="1000"/>
                                        <p:tgtEl>
                                          <p:spTgt spid="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9"/>
        <p:cNvGrpSpPr/>
        <p:nvPr/>
      </p:nvGrpSpPr>
      <p:grpSpPr>
        <a:xfrm>
          <a:off x="0" y="0"/>
          <a:ext cx="0" cy="0"/>
          <a:chOff x="0" y="0"/>
          <a:chExt cx="0" cy="0"/>
        </a:xfrm>
      </p:grpSpPr>
      <p:sp>
        <p:nvSpPr>
          <p:cNvPr id="6780" name="Google Shape;6780;p118"/>
          <p:cNvSpPr txBox="1">
            <a:spLocks noGrp="1"/>
          </p:cNvSpPr>
          <p:nvPr>
            <p:ph type="title"/>
          </p:nvPr>
        </p:nvSpPr>
        <p:spPr>
          <a:xfrm>
            <a:off x="144424" y="174063"/>
            <a:ext cx="7713000" cy="420600"/>
          </a:xfrm>
          <a:prstGeom prst="rect">
            <a:avLst/>
          </a:prstGeom>
        </p:spPr>
        <p:txBody>
          <a:bodyPr spcFirstLastPara="1" wrap="square" lIns="91425" tIns="0" rIns="91425" bIns="91425" anchor="t" anchorCtr="0">
            <a:noAutofit/>
          </a:bodyPr>
          <a:lstStyle/>
          <a:p>
            <a:pPr marL="0" lvl="0" indent="0"/>
            <a:r>
              <a:rPr lang="fr-FR" sz="1400" dirty="0"/>
              <a:t>La relation entre Espérance_de_vie et statut :</a:t>
            </a:r>
          </a:p>
        </p:txBody>
      </p:sp>
      <p:sp>
        <p:nvSpPr>
          <p:cNvPr id="7055" name="Google Shape;7055;p11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1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1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1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1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Flèche : droite 4">
            <a:extLst>
              <a:ext uri="{FF2B5EF4-FFF2-40B4-BE49-F238E27FC236}">
                <a16:creationId xmlns:a16="http://schemas.microsoft.com/office/drawing/2014/main" id="{DE4FC2A9-A593-B158-B320-CE7D00ABB779}"/>
              </a:ext>
            </a:extLst>
          </p:cNvPr>
          <p:cNvSpPr/>
          <p:nvPr/>
        </p:nvSpPr>
        <p:spPr>
          <a:xfrm>
            <a:off x="4572000" y="1482773"/>
            <a:ext cx="745388" cy="494036"/>
          </a:xfrm>
          <a:prstGeom prst="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BFCC7D94-44C7-F546-1D1C-5A429F710EE0}"/>
              </a:ext>
            </a:extLst>
          </p:cNvPr>
          <p:cNvPicPr>
            <a:picLocks noChangeAspect="1"/>
          </p:cNvPicPr>
          <p:nvPr/>
        </p:nvPicPr>
        <p:blipFill>
          <a:blip r:embed="rId4"/>
          <a:stretch>
            <a:fillRect/>
          </a:stretch>
        </p:blipFill>
        <p:spPr>
          <a:xfrm>
            <a:off x="0" y="384363"/>
            <a:ext cx="4838700" cy="1066800"/>
          </a:xfrm>
          <a:prstGeom prst="rect">
            <a:avLst/>
          </a:prstGeom>
        </p:spPr>
      </p:pic>
      <p:pic>
        <p:nvPicPr>
          <p:cNvPr id="8" name="Image 7">
            <a:extLst>
              <a:ext uri="{FF2B5EF4-FFF2-40B4-BE49-F238E27FC236}">
                <a16:creationId xmlns:a16="http://schemas.microsoft.com/office/drawing/2014/main" id="{E2E941C5-D331-9ED2-0C38-465C8835D5B3}"/>
              </a:ext>
            </a:extLst>
          </p:cNvPr>
          <p:cNvPicPr>
            <a:picLocks noChangeAspect="1"/>
          </p:cNvPicPr>
          <p:nvPr/>
        </p:nvPicPr>
        <p:blipFill>
          <a:blip r:embed="rId5"/>
          <a:stretch>
            <a:fillRect/>
          </a:stretch>
        </p:blipFill>
        <p:spPr>
          <a:xfrm>
            <a:off x="0" y="1979736"/>
            <a:ext cx="4961928" cy="3163764"/>
          </a:xfrm>
          <a:prstGeom prst="rect">
            <a:avLst/>
          </a:prstGeom>
        </p:spPr>
      </p:pic>
      <p:sp>
        <p:nvSpPr>
          <p:cNvPr id="9" name="Flèche : bas 8">
            <a:extLst>
              <a:ext uri="{FF2B5EF4-FFF2-40B4-BE49-F238E27FC236}">
                <a16:creationId xmlns:a16="http://schemas.microsoft.com/office/drawing/2014/main" id="{00052980-A150-FE9D-B535-F941CC786ED9}"/>
              </a:ext>
            </a:extLst>
          </p:cNvPr>
          <p:cNvSpPr/>
          <p:nvPr/>
        </p:nvSpPr>
        <p:spPr>
          <a:xfrm>
            <a:off x="1360766" y="1339097"/>
            <a:ext cx="511370" cy="5763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7D2A7E99-30D7-1953-849E-3525996BA99B}"/>
              </a:ext>
            </a:extLst>
          </p:cNvPr>
          <p:cNvSpPr txBox="1"/>
          <p:nvPr/>
        </p:nvSpPr>
        <p:spPr>
          <a:xfrm>
            <a:off x="5366141" y="1547130"/>
            <a:ext cx="3587783" cy="2462213"/>
          </a:xfrm>
          <a:prstGeom prst="rect">
            <a:avLst/>
          </a:prstGeom>
          <a:noFill/>
        </p:spPr>
        <p:txBody>
          <a:bodyPr wrap="square">
            <a:spAutoFit/>
          </a:bodyPr>
          <a:lstStyle/>
          <a:p>
            <a:r>
              <a:rPr lang="fr-FR" sz="1400" dirty="0">
                <a:solidFill>
                  <a:schemeClr val="bg1"/>
                </a:solidFill>
                <a:effectLst/>
                <a:latin typeface="Calibri" panose="020F0502020204030204" pitchFamily="34" charset="0"/>
                <a:ea typeface="Georgia" panose="02040502050405020303" pitchFamily="18" charset="0"/>
              </a:rPr>
              <a:t>La relation entre l'espérance de vie et le statut socio-économique suscite un intérêt particulier dans notre analyse. En examinant ces deux variables, il semble y avoir une corrélation significative entre le statut socio-économique d'un pays et son niveau d'espérance de vie. Les données indiquent que les pays classés comme "développés"(1) tendent à afficher des niveaux d'espérance de vie plus élevés par rapport à ceux classés comme "en développement" (0).</a:t>
            </a:r>
            <a:endParaRPr lang="fr-FR" dirty="0">
              <a:solidFill>
                <a:schemeClr val="bg1"/>
              </a:solidFill>
            </a:endParaRPr>
          </a:p>
        </p:txBody>
      </p:sp>
    </p:spTree>
    <p:extLst>
      <p:ext uri="{BB962C8B-B14F-4D97-AF65-F5344CB8AC3E}">
        <p14:creationId xmlns:p14="http://schemas.microsoft.com/office/powerpoint/2010/main" val="147026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80"/>
                                        </p:tgtEl>
                                        <p:attrNameLst>
                                          <p:attrName>style.visibility</p:attrName>
                                        </p:attrNameLst>
                                      </p:cBhvr>
                                      <p:to>
                                        <p:strVal val="visible"/>
                                      </p:to>
                                    </p:set>
                                    <p:anim calcmode="lin" valueType="num">
                                      <p:cBhvr additive="base">
                                        <p:cTn id="7" dur="1000"/>
                                        <p:tgtEl>
                                          <p:spTgt spid="678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055"/>
                                        </p:tgtEl>
                                        <p:attrNameLst>
                                          <p:attrName>style.visibility</p:attrName>
                                        </p:attrNameLst>
                                      </p:cBhvr>
                                      <p:to>
                                        <p:strVal val="visible"/>
                                      </p:to>
                                    </p:set>
                                    <p:animEffect transition="in" filter="fade">
                                      <p:cBhvr>
                                        <p:cTn id="10" dur="1000"/>
                                        <p:tgtEl>
                                          <p:spTgt spid="7055"/>
                                        </p:tgtEl>
                                      </p:cBhvr>
                                    </p:animEffect>
                                  </p:childTnLst>
                                </p:cTn>
                              </p:par>
                              <p:par>
                                <p:cTn id="11" presetID="10" presetClass="entr" presetSubtype="0" fill="hold" nodeType="withEffect">
                                  <p:stCondLst>
                                    <p:cond delay="0"/>
                                  </p:stCondLst>
                                  <p:childTnLst>
                                    <p:set>
                                      <p:cBhvr>
                                        <p:cTn id="12" dur="1" fill="hold">
                                          <p:stCondLst>
                                            <p:cond delay="0"/>
                                          </p:stCondLst>
                                        </p:cTn>
                                        <p:tgtEl>
                                          <p:spTgt spid="7056"/>
                                        </p:tgtEl>
                                        <p:attrNameLst>
                                          <p:attrName>style.visibility</p:attrName>
                                        </p:attrNameLst>
                                      </p:cBhvr>
                                      <p:to>
                                        <p:strVal val="visible"/>
                                      </p:to>
                                    </p:set>
                                    <p:animEffect transition="in" filter="fade">
                                      <p:cBhvr>
                                        <p:cTn id="13" dur="1000"/>
                                        <p:tgtEl>
                                          <p:spTgt spid="7056"/>
                                        </p:tgtEl>
                                      </p:cBhvr>
                                    </p:animEffect>
                                  </p:childTnLst>
                                </p:cTn>
                              </p:par>
                              <p:par>
                                <p:cTn id="14" presetID="10" presetClass="entr" presetSubtype="0" fill="hold" nodeType="withEffect">
                                  <p:stCondLst>
                                    <p:cond delay="0"/>
                                  </p:stCondLst>
                                  <p:childTnLst>
                                    <p:set>
                                      <p:cBhvr>
                                        <p:cTn id="15" dur="1" fill="hold">
                                          <p:stCondLst>
                                            <p:cond delay="0"/>
                                          </p:stCondLst>
                                        </p:cTn>
                                        <p:tgtEl>
                                          <p:spTgt spid="7057"/>
                                        </p:tgtEl>
                                        <p:attrNameLst>
                                          <p:attrName>style.visibility</p:attrName>
                                        </p:attrNameLst>
                                      </p:cBhvr>
                                      <p:to>
                                        <p:strVal val="visible"/>
                                      </p:to>
                                    </p:set>
                                    <p:animEffect transition="in" filter="fade">
                                      <p:cBhvr>
                                        <p:cTn id="16" dur="1000"/>
                                        <p:tgtEl>
                                          <p:spTgt spid="7057"/>
                                        </p:tgtEl>
                                      </p:cBhvr>
                                    </p:animEffect>
                                  </p:childTnLst>
                                </p:cTn>
                              </p:par>
                              <p:par>
                                <p:cTn id="17" presetID="10" presetClass="entr" presetSubtype="0" fill="hold" nodeType="withEffect">
                                  <p:stCondLst>
                                    <p:cond delay="0"/>
                                  </p:stCondLst>
                                  <p:childTnLst>
                                    <p:set>
                                      <p:cBhvr>
                                        <p:cTn id="18" dur="1" fill="hold">
                                          <p:stCondLst>
                                            <p:cond delay="0"/>
                                          </p:stCondLst>
                                        </p:cTn>
                                        <p:tgtEl>
                                          <p:spTgt spid="7058"/>
                                        </p:tgtEl>
                                        <p:attrNameLst>
                                          <p:attrName>style.visibility</p:attrName>
                                        </p:attrNameLst>
                                      </p:cBhvr>
                                      <p:to>
                                        <p:strVal val="visible"/>
                                      </p:to>
                                    </p:set>
                                    <p:animEffect transition="in" filter="fade">
                                      <p:cBhvr>
                                        <p:cTn id="19" dur="1000"/>
                                        <p:tgtEl>
                                          <p:spTgt spid="7058"/>
                                        </p:tgtEl>
                                      </p:cBhvr>
                                    </p:animEffect>
                                  </p:childTnLst>
                                </p:cTn>
                              </p:par>
                              <p:par>
                                <p:cTn id="20" presetID="10" presetClass="entr" presetSubtype="0" fill="hold" nodeType="withEffect">
                                  <p:stCondLst>
                                    <p:cond delay="0"/>
                                  </p:stCondLst>
                                  <p:childTnLst>
                                    <p:set>
                                      <p:cBhvr>
                                        <p:cTn id="21" dur="1" fill="hold">
                                          <p:stCondLst>
                                            <p:cond delay="0"/>
                                          </p:stCondLst>
                                        </p:cTn>
                                        <p:tgtEl>
                                          <p:spTgt spid="7059"/>
                                        </p:tgtEl>
                                        <p:attrNameLst>
                                          <p:attrName>style.visibility</p:attrName>
                                        </p:attrNameLst>
                                      </p:cBhvr>
                                      <p:to>
                                        <p:strVal val="visible"/>
                                      </p:to>
                                    </p:set>
                                    <p:animEffect transition="in" filter="fade">
                                      <p:cBhvr>
                                        <p:cTn id="22" dur="1000"/>
                                        <p:tgtEl>
                                          <p:spTgt spid="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79"/>
        <p:cNvGrpSpPr/>
        <p:nvPr/>
      </p:nvGrpSpPr>
      <p:grpSpPr>
        <a:xfrm>
          <a:off x="0" y="0"/>
          <a:ext cx="0" cy="0"/>
          <a:chOff x="0" y="0"/>
          <a:chExt cx="0" cy="0"/>
        </a:xfrm>
      </p:grpSpPr>
      <p:sp>
        <p:nvSpPr>
          <p:cNvPr id="6780" name="Google Shape;6780;p118"/>
          <p:cNvSpPr txBox="1">
            <a:spLocks noGrp="1"/>
          </p:cNvSpPr>
          <p:nvPr>
            <p:ph type="title"/>
          </p:nvPr>
        </p:nvSpPr>
        <p:spPr>
          <a:xfrm>
            <a:off x="144424" y="174063"/>
            <a:ext cx="7713000" cy="420600"/>
          </a:xfrm>
          <a:prstGeom prst="rect">
            <a:avLst/>
          </a:prstGeom>
        </p:spPr>
        <p:txBody>
          <a:bodyPr spcFirstLastPara="1" wrap="square" lIns="91425" tIns="0" rIns="91425" bIns="91425" anchor="t" anchorCtr="0">
            <a:noAutofit/>
          </a:bodyPr>
          <a:lstStyle/>
          <a:p>
            <a:pPr marL="0" lvl="0" indent="0"/>
            <a:r>
              <a:rPr lang="fr-FR" sz="1400" dirty="0"/>
              <a:t>Évolution de l’espérance de vie au fil des années</a:t>
            </a:r>
          </a:p>
        </p:txBody>
      </p:sp>
      <p:sp>
        <p:nvSpPr>
          <p:cNvPr id="7055" name="Google Shape;7055;p11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1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1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1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1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Flèche : droite 4">
            <a:extLst>
              <a:ext uri="{FF2B5EF4-FFF2-40B4-BE49-F238E27FC236}">
                <a16:creationId xmlns:a16="http://schemas.microsoft.com/office/drawing/2014/main" id="{DE4FC2A9-A593-B158-B320-CE7D00ABB779}"/>
              </a:ext>
            </a:extLst>
          </p:cNvPr>
          <p:cNvSpPr/>
          <p:nvPr/>
        </p:nvSpPr>
        <p:spPr>
          <a:xfrm>
            <a:off x="5079147" y="1503250"/>
            <a:ext cx="745388" cy="494036"/>
          </a:xfrm>
          <a:prstGeom prst="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E0CCAFEC-22E3-193D-2F0D-E4BC9F6ADD32}"/>
              </a:ext>
            </a:extLst>
          </p:cNvPr>
          <p:cNvPicPr>
            <a:picLocks noChangeAspect="1"/>
          </p:cNvPicPr>
          <p:nvPr/>
        </p:nvPicPr>
        <p:blipFill>
          <a:blip r:embed="rId4"/>
          <a:stretch>
            <a:fillRect/>
          </a:stretch>
        </p:blipFill>
        <p:spPr>
          <a:xfrm>
            <a:off x="102111" y="353463"/>
            <a:ext cx="5143500" cy="1143000"/>
          </a:xfrm>
          <a:prstGeom prst="rect">
            <a:avLst/>
          </a:prstGeom>
        </p:spPr>
      </p:pic>
      <p:pic>
        <p:nvPicPr>
          <p:cNvPr id="8" name="Image 7">
            <a:extLst>
              <a:ext uri="{FF2B5EF4-FFF2-40B4-BE49-F238E27FC236}">
                <a16:creationId xmlns:a16="http://schemas.microsoft.com/office/drawing/2014/main" id="{EE626DA8-1070-37BB-AA10-550637F5DDC3}"/>
              </a:ext>
            </a:extLst>
          </p:cNvPr>
          <p:cNvPicPr>
            <a:picLocks noChangeAspect="1"/>
          </p:cNvPicPr>
          <p:nvPr/>
        </p:nvPicPr>
        <p:blipFill>
          <a:blip r:embed="rId5"/>
          <a:stretch>
            <a:fillRect/>
          </a:stretch>
        </p:blipFill>
        <p:spPr>
          <a:xfrm>
            <a:off x="-1" y="1665689"/>
            <a:ext cx="5031367" cy="3477812"/>
          </a:xfrm>
          <a:prstGeom prst="rect">
            <a:avLst/>
          </a:prstGeom>
        </p:spPr>
      </p:pic>
      <p:sp>
        <p:nvSpPr>
          <p:cNvPr id="9" name="Flèche : bas 8">
            <a:extLst>
              <a:ext uri="{FF2B5EF4-FFF2-40B4-BE49-F238E27FC236}">
                <a16:creationId xmlns:a16="http://schemas.microsoft.com/office/drawing/2014/main" id="{6629A53B-0648-C4A5-C5F3-D74CA24F5F36}"/>
              </a:ext>
            </a:extLst>
          </p:cNvPr>
          <p:cNvSpPr/>
          <p:nvPr/>
        </p:nvSpPr>
        <p:spPr>
          <a:xfrm>
            <a:off x="1022741" y="1290902"/>
            <a:ext cx="442033" cy="4593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1196489F-5B5E-8E3C-41D6-D4D811CEECCD}"/>
              </a:ext>
            </a:extLst>
          </p:cNvPr>
          <p:cNvSpPr txBox="1"/>
          <p:nvPr/>
        </p:nvSpPr>
        <p:spPr>
          <a:xfrm>
            <a:off x="5031366" y="2050961"/>
            <a:ext cx="4198223" cy="2062103"/>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L'observation selon laquelle l'espérance de vie augmente de manière constante de 2000 à 2015 suggère une tendance positive au fil des années. Cette évolution peut refléter plusieurs facteurs tels que des avancées dans les soins de santé, des améliorations des conditions de vie, des progrès socio-économiques et d'autres initiatives de santé publique</a:t>
            </a:r>
            <a:r>
              <a:rPr lang="fr-FR" sz="1400" dirty="0">
                <a:effectLst/>
                <a:latin typeface="Calibri" panose="020F0502020204030204" pitchFamily="34" charset="0"/>
                <a:ea typeface="Georgia" panose="02040502050405020303" pitchFamily="18" charset="0"/>
                <a:cs typeface="Times New Roman" panose="02020603050405020304" pitchFamily="18" charset="0"/>
              </a:rPr>
              <a:t>.</a:t>
            </a:r>
            <a:endParaRPr lang="fr-FR" sz="1100" dirty="0">
              <a:effectLst/>
              <a:latin typeface="Georgia" panose="02040502050405020303" pitchFamily="18" charset="0"/>
              <a:ea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392036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80"/>
                                        </p:tgtEl>
                                        <p:attrNameLst>
                                          <p:attrName>style.visibility</p:attrName>
                                        </p:attrNameLst>
                                      </p:cBhvr>
                                      <p:to>
                                        <p:strVal val="visible"/>
                                      </p:to>
                                    </p:set>
                                    <p:anim calcmode="lin" valueType="num">
                                      <p:cBhvr additive="base">
                                        <p:cTn id="7" dur="1000"/>
                                        <p:tgtEl>
                                          <p:spTgt spid="678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055"/>
                                        </p:tgtEl>
                                        <p:attrNameLst>
                                          <p:attrName>style.visibility</p:attrName>
                                        </p:attrNameLst>
                                      </p:cBhvr>
                                      <p:to>
                                        <p:strVal val="visible"/>
                                      </p:to>
                                    </p:set>
                                    <p:animEffect transition="in" filter="fade">
                                      <p:cBhvr>
                                        <p:cTn id="10" dur="1000"/>
                                        <p:tgtEl>
                                          <p:spTgt spid="7055"/>
                                        </p:tgtEl>
                                      </p:cBhvr>
                                    </p:animEffect>
                                  </p:childTnLst>
                                </p:cTn>
                              </p:par>
                              <p:par>
                                <p:cTn id="11" presetID="10" presetClass="entr" presetSubtype="0" fill="hold" nodeType="withEffect">
                                  <p:stCondLst>
                                    <p:cond delay="0"/>
                                  </p:stCondLst>
                                  <p:childTnLst>
                                    <p:set>
                                      <p:cBhvr>
                                        <p:cTn id="12" dur="1" fill="hold">
                                          <p:stCondLst>
                                            <p:cond delay="0"/>
                                          </p:stCondLst>
                                        </p:cTn>
                                        <p:tgtEl>
                                          <p:spTgt spid="7056"/>
                                        </p:tgtEl>
                                        <p:attrNameLst>
                                          <p:attrName>style.visibility</p:attrName>
                                        </p:attrNameLst>
                                      </p:cBhvr>
                                      <p:to>
                                        <p:strVal val="visible"/>
                                      </p:to>
                                    </p:set>
                                    <p:animEffect transition="in" filter="fade">
                                      <p:cBhvr>
                                        <p:cTn id="13" dur="1000"/>
                                        <p:tgtEl>
                                          <p:spTgt spid="7056"/>
                                        </p:tgtEl>
                                      </p:cBhvr>
                                    </p:animEffect>
                                  </p:childTnLst>
                                </p:cTn>
                              </p:par>
                              <p:par>
                                <p:cTn id="14" presetID="10" presetClass="entr" presetSubtype="0" fill="hold" nodeType="withEffect">
                                  <p:stCondLst>
                                    <p:cond delay="0"/>
                                  </p:stCondLst>
                                  <p:childTnLst>
                                    <p:set>
                                      <p:cBhvr>
                                        <p:cTn id="15" dur="1" fill="hold">
                                          <p:stCondLst>
                                            <p:cond delay="0"/>
                                          </p:stCondLst>
                                        </p:cTn>
                                        <p:tgtEl>
                                          <p:spTgt spid="7057"/>
                                        </p:tgtEl>
                                        <p:attrNameLst>
                                          <p:attrName>style.visibility</p:attrName>
                                        </p:attrNameLst>
                                      </p:cBhvr>
                                      <p:to>
                                        <p:strVal val="visible"/>
                                      </p:to>
                                    </p:set>
                                    <p:animEffect transition="in" filter="fade">
                                      <p:cBhvr>
                                        <p:cTn id="16" dur="1000"/>
                                        <p:tgtEl>
                                          <p:spTgt spid="7057"/>
                                        </p:tgtEl>
                                      </p:cBhvr>
                                    </p:animEffect>
                                  </p:childTnLst>
                                </p:cTn>
                              </p:par>
                              <p:par>
                                <p:cTn id="17" presetID="10" presetClass="entr" presetSubtype="0" fill="hold" nodeType="withEffect">
                                  <p:stCondLst>
                                    <p:cond delay="0"/>
                                  </p:stCondLst>
                                  <p:childTnLst>
                                    <p:set>
                                      <p:cBhvr>
                                        <p:cTn id="18" dur="1" fill="hold">
                                          <p:stCondLst>
                                            <p:cond delay="0"/>
                                          </p:stCondLst>
                                        </p:cTn>
                                        <p:tgtEl>
                                          <p:spTgt spid="7058"/>
                                        </p:tgtEl>
                                        <p:attrNameLst>
                                          <p:attrName>style.visibility</p:attrName>
                                        </p:attrNameLst>
                                      </p:cBhvr>
                                      <p:to>
                                        <p:strVal val="visible"/>
                                      </p:to>
                                    </p:set>
                                    <p:animEffect transition="in" filter="fade">
                                      <p:cBhvr>
                                        <p:cTn id="19" dur="1000"/>
                                        <p:tgtEl>
                                          <p:spTgt spid="7058"/>
                                        </p:tgtEl>
                                      </p:cBhvr>
                                    </p:animEffect>
                                  </p:childTnLst>
                                </p:cTn>
                              </p:par>
                              <p:par>
                                <p:cTn id="20" presetID="10" presetClass="entr" presetSubtype="0" fill="hold" nodeType="withEffect">
                                  <p:stCondLst>
                                    <p:cond delay="0"/>
                                  </p:stCondLst>
                                  <p:childTnLst>
                                    <p:set>
                                      <p:cBhvr>
                                        <p:cTn id="21" dur="1" fill="hold">
                                          <p:stCondLst>
                                            <p:cond delay="0"/>
                                          </p:stCondLst>
                                        </p:cTn>
                                        <p:tgtEl>
                                          <p:spTgt spid="7059"/>
                                        </p:tgtEl>
                                        <p:attrNameLst>
                                          <p:attrName>style.visibility</p:attrName>
                                        </p:attrNameLst>
                                      </p:cBhvr>
                                      <p:to>
                                        <p:strVal val="visible"/>
                                      </p:to>
                                    </p:set>
                                    <p:animEffect transition="in" filter="fade">
                                      <p:cBhvr>
                                        <p:cTn id="22" dur="1000"/>
                                        <p:tgtEl>
                                          <p:spTgt spid="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258092" y="2156534"/>
            <a:ext cx="4349339" cy="1287900"/>
          </a:xfrm>
          <a:prstGeom prst="rect">
            <a:avLst/>
          </a:prstGeom>
        </p:spPr>
        <p:txBody>
          <a:bodyPr spcFirstLastPara="1" wrap="square" lIns="91425" tIns="0" rIns="91425" bIns="91425" anchor="t" anchorCtr="0">
            <a:noAutofit/>
          </a:bodyPr>
          <a:lstStyle/>
          <a:p>
            <a:pPr>
              <a:spcAft>
                <a:spcPts val="1200"/>
              </a:spcAft>
            </a:pPr>
            <a:r>
              <a:rPr lang="fr-FR" sz="3200" dirty="0"/>
              <a:t>Entraînement des modèles</a:t>
            </a:r>
            <a:br>
              <a:rPr lang="fr-FR" sz="3200" dirty="0"/>
            </a:br>
            <a:endParaRPr lang="fr-FR" sz="3200"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05</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6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7" name="Google Shape;2977;p69"/>
          <p:cNvSpPr/>
          <p:nvPr/>
        </p:nvSpPr>
        <p:spPr>
          <a:xfrm>
            <a:off x="298339" y="43134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69"/>
          <p:cNvGrpSpPr/>
          <p:nvPr/>
        </p:nvGrpSpPr>
        <p:grpSpPr>
          <a:xfrm>
            <a:off x="6622850" y="-2018079"/>
            <a:ext cx="4000413" cy="3175881"/>
            <a:chOff x="5207925" y="-1994879"/>
            <a:chExt cx="4000413" cy="3175881"/>
          </a:xfrm>
        </p:grpSpPr>
        <p:sp>
          <p:nvSpPr>
            <p:cNvPr id="2979" name="Google Shape;2979;p6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69"/>
          <p:cNvGrpSpPr/>
          <p:nvPr/>
        </p:nvGrpSpPr>
        <p:grpSpPr>
          <a:xfrm>
            <a:off x="4580467" y="3925450"/>
            <a:ext cx="1039906" cy="679800"/>
            <a:chOff x="4082325" y="3790650"/>
            <a:chExt cx="1039906" cy="679800"/>
          </a:xfrm>
        </p:grpSpPr>
        <p:sp>
          <p:nvSpPr>
            <p:cNvPr id="2983" name="Google Shape;2983;p6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6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84555F7C-831F-A647-0BEC-8069239EC44B}"/>
              </a:ext>
            </a:extLst>
          </p:cNvPr>
          <p:cNvSpPr txBox="1"/>
          <p:nvPr/>
        </p:nvSpPr>
        <p:spPr>
          <a:xfrm>
            <a:off x="65004" y="812806"/>
            <a:ext cx="3172231" cy="400110"/>
          </a:xfrm>
          <a:prstGeom prst="rect">
            <a:avLst/>
          </a:prstGeom>
          <a:noFill/>
        </p:spPr>
        <p:txBody>
          <a:bodyPr wrap="square" rtlCol="0">
            <a:spAutoFit/>
          </a:bodyPr>
          <a:lstStyle/>
          <a:p>
            <a:r>
              <a:rPr lang="fr-FR" sz="2000" i="1" u="sng" dirty="0">
                <a:solidFill>
                  <a:schemeClr val="bg1"/>
                </a:solidFill>
              </a:rPr>
              <a:t>Préparation des données</a:t>
            </a:r>
          </a:p>
        </p:txBody>
      </p:sp>
      <p:sp>
        <p:nvSpPr>
          <p:cNvPr id="6" name="ZoneTexte 5">
            <a:extLst>
              <a:ext uri="{FF2B5EF4-FFF2-40B4-BE49-F238E27FC236}">
                <a16:creationId xmlns:a16="http://schemas.microsoft.com/office/drawing/2014/main" id="{1FC43E47-81B8-AF61-E991-9C7D18122FA1}"/>
              </a:ext>
            </a:extLst>
          </p:cNvPr>
          <p:cNvSpPr txBox="1"/>
          <p:nvPr/>
        </p:nvSpPr>
        <p:spPr>
          <a:xfrm>
            <a:off x="167928" y="2113597"/>
            <a:ext cx="6333628" cy="738664"/>
          </a:xfrm>
          <a:prstGeom prst="rect">
            <a:avLst/>
          </a:prstGeom>
          <a:noFill/>
        </p:spPr>
        <p:txBody>
          <a:bodyPr wrap="square">
            <a:spAutoFit/>
          </a:bodyPr>
          <a:lstStyle/>
          <a:p>
            <a:r>
              <a:rPr lang="fr-FR" b="0" i="0" dirty="0">
                <a:solidFill>
                  <a:srgbClr val="D1D5DB"/>
                </a:solidFill>
                <a:effectLst/>
                <a:latin typeface="Söhne"/>
              </a:rPr>
              <a:t>C'est pourquoi nous allons utiliser la bibliothèque </a:t>
            </a:r>
            <a:r>
              <a:rPr lang="fr-FR" b="0" i="0" dirty="0" err="1">
                <a:solidFill>
                  <a:srgbClr val="D1D5DB"/>
                </a:solidFill>
                <a:effectLst/>
                <a:latin typeface="Söhne"/>
              </a:rPr>
              <a:t>scikit</a:t>
            </a:r>
            <a:r>
              <a:rPr lang="fr-FR" b="0" i="0" dirty="0">
                <a:solidFill>
                  <a:srgbClr val="D1D5DB"/>
                </a:solidFill>
                <a:effectLst/>
                <a:latin typeface="Söhne"/>
              </a:rPr>
              <a:t>-learn. Nous allons importer </a:t>
            </a:r>
            <a:r>
              <a:rPr lang="fr-FR" b="0" i="0" dirty="0" err="1">
                <a:solidFill>
                  <a:srgbClr val="D1D5DB"/>
                </a:solidFill>
                <a:effectLst/>
                <a:latin typeface="Söhne"/>
              </a:rPr>
              <a:t>train_test_split</a:t>
            </a:r>
            <a:r>
              <a:rPr lang="fr-FR" b="0" i="0" dirty="0">
                <a:solidFill>
                  <a:srgbClr val="D1D5DB"/>
                </a:solidFill>
                <a:effectLst/>
                <a:latin typeface="Söhne"/>
              </a:rPr>
              <a:t> pour répartir les données en deux catégories : </a:t>
            </a:r>
            <a:r>
              <a:rPr lang="fr-FR" b="0" i="0" dirty="0" err="1">
                <a:solidFill>
                  <a:srgbClr val="D1D5DB"/>
                </a:solidFill>
                <a:effectLst/>
                <a:latin typeface="Söhne"/>
              </a:rPr>
              <a:t>X_train</a:t>
            </a:r>
            <a:r>
              <a:rPr lang="fr-FR" b="0" i="0" dirty="0">
                <a:solidFill>
                  <a:srgbClr val="D1D5DB"/>
                </a:solidFill>
                <a:effectLst/>
                <a:latin typeface="Söhne"/>
              </a:rPr>
              <a:t>, </a:t>
            </a:r>
            <a:r>
              <a:rPr lang="fr-FR" b="0" i="0" dirty="0" err="1">
                <a:solidFill>
                  <a:srgbClr val="D1D5DB"/>
                </a:solidFill>
                <a:effectLst/>
                <a:latin typeface="Söhne"/>
              </a:rPr>
              <a:t>Y_train</a:t>
            </a:r>
            <a:r>
              <a:rPr lang="fr-FR" b="0" i="0" dirty="0">
                <a:solidFill>
                  <a:srgbClr val="D1D5DB"/>
                </a:solidFill>
                <a:effectLst/>
                <a:latin typeface="Söhne"/>
              </a:rPr>
              <a:t> et </a:t>
            </a:r>
            <a:r>
              <a:rPr lang="fr-FR" b="0" i="0" dirty="0" err="1">
                <a:solidFill>
                  <a:srgbClr val="D1D5DB"/>
                </a:solidFill>
                <a:effectLst/>
                <a:latin typeface="Söhne"/>
              </a:rPr>
              <a:t>X_test</a:t>
            </a:r>
            <a:r>
              <a:rPr lang="fr-FR" b="0" i="0" dirty="0">
                <a:solidFill>
                  <a:srgbClr val="D1D5DB"/>
                </a:solidFill>
                <a:effectLst/>
                <a:latin typeface="Söhne"/>
              </a:rPr>
              <a:t>, </a:t>
            </a:r>
            <a:r>
              <a:rPr lang="fr-FR" b="0" i="0" dirty="0" err="1">
                <a:solidFill>
                  <a:srgbClr val="D1D5DB"/>
                </a:solidFill>
                <a:effectLst/>
                <a:latin typeface="Söhne"/>
              </a:rPr>
              <a:t>Y_test</a:t>
            </a:r>
            <a:endParaRPr lang="fr-FR" dirty="0"/>
          </a:p>
        </p:txBody>
      </p:sp>
      <p:pic>
        <p:nvPicPr>
          <p:cNvPr id="10" name="Image 9">
            <a:extLst>
              <a:ext uri="{FF2B5EF4-FFF2-40B4-BE49-F238E27FC236}">
                <a16:creationId xmlns:a16="http://schemas.microsoft.com/office/drawing/2014/main" id="{CEDC7B53-ABFE-93E7-245D-2D61A434A773}"/>
              </a:ext>
            </a:extLst>
          </p:cNvPr>
          <p:cNvPicPr>
            <a:picLocks noChangeAspect="1"/>
          </p:cNvPicPr>
          <p:nvPr/>
        </p:nvPicPr>
        <p:blipFill>
          <a:blip r:embed="rId4"/>
          <a:stretch>
            <a:fillRect/>
          </a:stretch>
        </p:blipFill>
        <p:spPr>
          <a:xfrm>
            <a:off x="706451" y="3165897"/>
            <a:ext cx="6543675" cy="1066800"/>
          </a:xfrm>
          <a:prstGeom prst="rect">
            <a:avLst/>
          </a:prstGeom>
        </p:spPr>
      </p:pic>
      <p:pic>
        <p:nvPicPr>
          <p:cNvPr id="14" name="Image 13">
            <a:extLst>
              <a:ext uri="{FF2B5EF4-FFF2-40B4-BE49-F238E27FC236}">
                <a16:creationId xmlns:a16="http://schemas.microsoft.com/office/drawing/2014/main" id="{F8AF01B2-38E2-F014-660F-F2BD5EC4E81A}"/>
              </a:ext>
            </a:extLst>
          </p:cNvPr>
          <p:cNvPicPr>
            <a:picLocks noChangeAspect="1"/>
          </p:cNvPicPr>
          <p:nvPr/>
        </p:nvPicPr>
        <p:blipFill>
          <a:blip r:embed="rId5"/>
          <a:stretch>
            <a:fillRect/>
          </a:stretch>
        </p:blipFill>
        <p:spPr>
          <a:xfrm>
            <a:off x="1381582" y="2692133"/>
            <a:ext cx="4638709" cy="428628"/>
          </a:xfrm>
          <a:prstGeom prst="rect">
            <a:avLst/>
          </a:prstGeom>
        </p:spPr>
      </p:pic>
      <p:pic>
        <p:nvPicPr>
          <p:cNvPr id="16" name="Image 15">
            <a:extLst>
              <a:ext uri="{FF2B5EF4-FFF2-40B4-BE49-F238E27FC236}">
                <a16:creationId xmlns:a16="http://schemas.microsoft.com/office/drawing/2014/main" id="{321BF87E-FDAE-A780-87C7-52CD37C26FCF}"/>
              </a:ext>
            </a:extLst>
          </p:cNvPr>
          <p:cNvPicPr>
            <a:picLocks noChangeAspect="1"/>
          </p:cNvPicPr>
          <p:nvPr/>
        </p:nvPicPr>
        <p:blipFill>
          <a:blip r:embed="rId6"/>
          <a:stretch>
            <a:fillRect/>
          </a:stretch>
        </p:blipFill>
        <p:spPr>
          <a:xfrm>
            <a:off x="194087" y="1282897"/>
            <a:ext cx="6477047" cy="504829"/>
          </a:xfrm>
          <a:prstGeom prst="rect">
            <a:avLst/>
          </a:prstGeom>
        </p:spPr>
      </p:pic>
    </p:spTree>
    <p:extLst>
      <p:ext uri="{BB962C8B-B14F-4D97-AF65-F5344CB8AC3E}">
        <p14:creationId xmlns:p14="http://schemas.microsoft.com/office/powerpoint/2010/main" val="59364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82"/>
                                        </p:tgtEl>
                                        <p:attrNameLst>
                                          <p:attrName>style.visibility</p:attrName>
                                        </p:attrNameLst>
                                      </p:cBhvr>
                                      <p:to>
                                        <p:strVal val="visible"/>
                                      </p:to>
                                    </p:set>
                                    <p:anim calcmode="lin" valueType="num">
                                      <p:cBhvr additive="base">
                                        <p:cTn id="7" dur="1000"/>
                                        <p:tgtEl>
                                          <p:spTgt spid="298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986"/>
                                        </p:tgtEl>
                                        <p:attrNameLst>
                                          <p:attrName>style.visibility</p:attrName>
                                        </p:attrNameLst>
                                      </p:cBhvr>
                                      <p:to>
                                        <p:strVal val="visible"/>
                                      </p:to>
                                    </p:set>
                                    <p:animEffect transition="in" filter="fade">
                                      <p:cBhvr>
                                        <p:cTn id="10" dur="1000"/>
                                        <p:tgtEl>
                                          <p:spTgt spid="2986"/>
                                        </p:tgtEl>
                                      </p:cBhvr>
                                    </p:animEffect>
                                  </p:childTnLst>
                                </p:cTn>
                              </p:par>
                              <p:par>
                                <p:cTn id="11" presetID="10" presetClass="entr" presetSubtype="0" fill="hold" nodeType="withEffect">
                                  <p:stCondLst>
                                    <p:cond delay="0"/>
                                  </p:stCondLst>
                                  <p:childTnLst>
                                    <p:set>
                                      <p:cBhvr>
                                        <p:cTn id="12" dur="1" fill="hold">
                                          <p:stCondLst>
                                            <p:cond delay="0"/>
                                          </p:stCondLst>
                                        </p:cTn>
                                        <p:tgtEl>
                                          <p:spTgt spid="2987"/>
                                        </p:tgtEl>
                                        <p:attrNameLst>
                                          <p:attrName>style.visibility</p:attrName>
                                        </p:attrNameLst>
                                      </p:cBhvr>
                                      <p:to>
                                        <p:strVal val="visible"/>
                                      </p:to>
                                    </p:set>
                                    <p:animEffect transition="in" filter="fade">
                                      <p:cBhvr>
                                        <p:cTn id="13" dur="1000"/>
                                        <p:tgtEl>
                                          <p:spTgt spid="2987"/>
                                        </p:tgtEl>
                                      </p:cBhvr>
                                    </p:animEffect>
                                  </p:childTnLst>
                                </p:cTn>
                              </p:par>
                              <p:par>
                                <p:cTn id="14" presetID="10" presetClass="entr" presetSubtype="0" fill="hold" nodeType="withEffect">
                                  <p:stCondLst>
                                    <p:cond delay="0"/>
                                  </p:stCondLst>
                                  <p:childTnLst>
                                    <p:set>
                                      <p:cBhvr>
                                        <p:cTn id="15" dur="1" fill="hold">
                                          <p:stCondLst>
                                            <p:cond delay="0"/>
                                          </p:stCondLst>
                                        </p:cTn>
                                        <p:tgtEl>
                                          <p:spTgt spid="2988"/>
                                        </p:tgtEl>
                                        <p:attrNameLst>
                                          <p:attrName>style.visibility</p:attrName>
                                        </p:attrNameLst>
                                      </p:cBhvr>
                                      <p:to>
                                        <p:strVal val="visible"/>
                                      </p:to>
                                    </p:set>
                                    <p:animEffect transition="in" filter="fade">
                                      <p:cBhvr>
                                        <p:cTn id="16" dur="1000"/>
                                        <p:tgtEl>
                                          <p:spTgt spid="2988"/>
                                        </p:tgtEl>
                                      </p:cBhvr>
                                    </p:animEffect>
                                  </p:childTnLst>
                                </p:cTn>
                              </p:par>
                              <p:par>
                                <p:cTn id="17" presetID="10" presetClass="entr" presetSubtype="0" fill="hold" nodeType="withEffect">
                                  <p:stCondLst>
                                    <p:cond delay="0"/>
                                  </p:stCondLst>
                                  <p:childTnLst>
                                    <p:set>
                                      <p:cBhvr>
                                        <p:cTn id="18" dur="1" fill="hold">
                                          <p:stCondLst>
                                            <p:cond delay="0"/>
                                          </p:stCondLst>
                                        </p:cTn>
                                        <p:tgtEl>
                                          <p:spTgt spid="2989"/>
                                        </p:tgtEl>
                                        <p:attrNameLst>
                                          <p:attrName>style.visibility</p:attrName>
                                        </p:attrNameLst>
                                      </p:cBhvr>
                                      <p:to>
                                        <p:strVal val="visible"/>
                                      </p:to>
                                    </p:set>
                                    <p:animEffect transition="in" filter="fade">
                                      <p:cBhvr>
                                        <p:cTn id="19" dur="1000"/>
                                        <p:tgtEl>
                                          <p:spTgt spid="2989"/>
                                        </p:tgtEl>
                                      </p:cBhvr>
                                    </p:animEffect>
                                  </p:childTnLst>
                                </p:cTn>
                              </p:par>
                              <p:par>
                                <p:cTn id="20" presetID="10" presetClass="entr" presetSubtype="0" fill="hold" nodeType="withEffect">
                                  <p:stCondLst>
                                    <p:cond delay="0"/>
                                  </p:stCondLst>
                                  <p:childTnLst>
                                    <p:set>
                                      <p:cBhvr>
                                        <p:cTn id="21" dur="1" fill="hold">
                                          <p:stCondLst>
                                            <p:cond delay="0"/>
                                          </p:stCondLst>
                                        </p:cTn>
                                        <p:tgtEl>
                                          <p:spTgt spid="2990"/>
                                        </p:tgtEl>
                                        <p:attrNameLst>
                                          <p:attrName>style.visibility</p:attrName>
                                        </p:attrNameLst>
                                      </p:cBhvr>
                                      <p:to>
                                        <p:strVal val="visible"/>
                                      </p:to>
                                    </p:set>
                                    <p:animEffect transition="in" filter="fade">
                                      <p:cBhvr>
                                        <p:cTn id="22" dur="1000"/>
                                        <p:tgtEl>
                                          <p:spTgt spid="2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7" name="Google Shape;2977;p69"/>
          <p:cNvSpPr/>
          <p:nvPr/>
        </p:nvSpPr>
        <p:spPr>
          <a:xfrm>
            <a:off x="298339" y="43134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69"/>
          <p:cNvGrpSpPr/>
          <p:nvPr/>
        </p:nvGrpSpPr>
        <p:grpSpPr>
          <a:xfrm>
            <a:off x="6622850" y="-2018079"/>
            <a:ext cx="4000413" cy="3175881"/>
            <a:chOff x="5207925" y="-1994879"/>
            <a:chExt cx="4000413" cy="3175881"/>
          </a:xfrm>
        </p:grpSpPr>
        <p:sp>
          <p:nvSpPr>
            <p:cNvPr id="2979" name="Google Shape;2979;p6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69"/>
          <p:cNvGrpSpPr/>
          <p:nvPr/>
        </p:nvGrpSpPr>
        <p:grpSpPr>
          <a:xfrm>
            <a:off x="4580467" y="3925450"/>
            <a:ext cx="1039906" cy="679800"/>
            <a:chOff x="4082325" y="3790650"/>
            <a:chExt cx="1039906" cy="679800"/>
          </a:xfrm>
        </p:grpSpPr>
        <p:sp>
          <p:nvSpPr>
            <p:cNvPr id="2983" name="Google Shape;2983;p6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6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id="{BA96EB61-467A-3FF3-970F-0F28AB4E5449}"/>
              </a:ext>
            </a:extLst>
          </p:cNvPr>
          <p:cNvSpPr txBox="1"/>
          <p:nvPr/>
        </p:nvSpPr>
        <p:spPr>
          <a:xfrm>
            <a:off x="0" y="1003914"/>
            <a:ext cx="6333628" cy="369332"/>
          </a:xfrm>
          <a:prstGeom prst="rect">
            <a:avLst/>
          </a:prstGeom>
          <a:noFill/>
        </p:spPr>
        <p:txBody>
          <a:bodyPr wrap="square">
            <a:spAutoFit/>
          </a:bodyPr>
          <a:lstStyle/>
          <a:p>
            <a:r>
              <a:rPr lang="fr-FR" sz="1800" dirty="0">
                <a:solidFill>
                  <a:schemeClr val="lt1"/>
                </a:solidFill>
                <a:latin typeface="Aldrich"/>
                <a:sym typeface="Aldrich"/>
              </a:rPr>
              <a:t>Entraînement des modèles</a:t>
            </a:r>
          </a:p>
        </p:txBody>
      </p:sp>
      <p:sp>
        <p:nvSpPr>
          <p:cNvPr id="9" name="ZoneTexte 8">
            <a:extLst>
              <a:ext uri="{FF2B5EF4-FFF2-40B4-BE49-F238E27FC236}">
                <a16:creationId xmlns:a16="http://schemas.microsoft.com/office/drawing/2014/main" id="{3DF2EFD2-7AC8-9B88-7651-5BE3E8328891}"/>
              </a:ext>
            </a:extLst>
          </p:cNvPr>
          <p:cNvSpPr txBox="1"/>
          <p:nvPr/>
        </p:nvSpPr>
        <p:spPr>
          <a:xfrm>
            <a:off x="0" y="1305623"/>
            <a:ext cx="5620373" cy="954107"/>
          </a:xfrm>
          <a:prstGeom prst="rect">
            <a:avLst/>
          </a:prstGeom>
          <a:noFill/>
        </p:spPr>
        <p:txBody>
          <a:bodyPr wrap="square">
            <a:spAutoFit/>
          </a:bodyPr>
          <a:lstStyle/>
          <a:p>
            <a:r>
              <a:rPr lang="fr-FR" sz="14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L'objectif de cette section est d'explorer les différentes approches de modélisation que nous envisageons, en mettant en évidence les caractéristiques spécifiques de chaque modèle et leur pertinence par rapport à notre problématique.</a:t>
            </a:r>
            <a:endParaRPr lang="fr-FR" sz="11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sp>
        <p:nvSpPr>
          <p:cNvPr id="11" name="ZoneTexte 10">
            <a:extLst>
              <a:ext uri="{FF2B5EF4-FFF2-40B4-BE49-F238E27FC236}">
                <a16:creationId xmlns:a16="http://schemas.microsoft.com/office/drawing/2014/main" id="{D48B03A8-68A7-061E-398C-1CA9F31A3A66}"/>
              </a:ext>
            </a:extLst>
          </p:cNvPr>
          <p:cNvSpPr txBox="1"/>
          <p:nvPr/>
        </p:nvSpPr>
        <p:spPr>
          <a:xfrm>
            <a:off x="0" y="2279077"/>
            <a:ext cx="7728171" cy="1169551"/>
          </a:xfrm>
          <a:prstGeom prst="rect">
            <a:avLst/>
          </a:prstGeom>
          <a:noFill/>
        </p:spPr>
        <p:txBody>
          <a:bodyPr wrap="square">
            <a:spAutoFit/>
          </a:bodyPr>
          <a:lstStyle/>
          <a:p>
            <a:r>
              <a:rPr lang="fr-FR" sz="1400" dirty="0">
                <a:solidFill>
                  <a:schemeClr val="bg1"/>
                </a:solidFill>
                <a:effectLst/>
                <a:latin typeface="Calibri" panose="020F0502020204030204" pitchFamily="34" charset="0"/>
                <a:ea typeface="Georgia" panose="02040502050405020303" pitchFamily="18" charset="0"/>
              </a:rPr>
              <a:t>       Après que l'analyse exploratoire a révélé de nombreuses indications et tendances cruciales, le choix des modèles de machine learning constitue la prochaine étape stratégique de notre projet. Cette phase, qui découle des insights tirés de l'exploration approfondie de nos données, nous permet de sélectionner les modèles algorithmiques les plus pertinents pour élaborer des prédictions et des classifications.</a:t>
            </a:r>
            <a:endParaRPr lang="fr-FR" dirty="0">
              <a:solidFill>
                <a:schemeClr val="bg1"/>
              </a:solidFill>
            </a:endParaRPr>
          </a:p>
        </p:txBody>
      </p:sp>
      <p:pic>
        <p:nvPicPr>
          <p:cNvPr id="13" name="Image 12">
            <a:extLst>
              <a:ext uri="{FF2B5EF4-FFF2-40B4-BE49-F238E27FC236}">
                <a16:creationId xmlns:a16="http://schemas.microsoft.com/office/drawing/2014/main" id="{7A058B49-F35C-0B14-927F-BF855C630AB8}"/>
              </a:ext>
            </a:extLst>
          </p:cNvPr>
          <p:cNvPicPr>
            <a:picLocks noChangeAspect="1"/>
          </p:cNvPicPr>
          <p:nvPr/>
        </p:nvPicPr>
        <p:blipFill>
          <a:blip r:embed="rId4"/>
          <a:stretch>
            <a:fillRect/>
          </a:stretch>
        </p:blipFill>
        <p:spPr>
          <a:xfrm>
            <a:off x="6671134" y="-42577"/>
            <a:ext cx="2450397" cy="11279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82"/>
                                        </p:tgtEl>
                                        <p:attrNameLst>
                                          <p:attrName>style.visibility</p:attrName>
                                        </p:attrNameLst>
                                      </p:cBhvr>
                                      <p:to>
                                        <p:strVal val="visible"/>
                                      </p:to>
                                    </p:set>
                                    <p:anim calcmode="lin" valueType="num">
                                      <p:cBhvr additive="base">
                                        <p:cTn id="7" dur="1000"/>
                                        <p:tgtEl>
                                          <p:spTgt spid="298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986"/>
                                        </p:tgtEl>
                                        <p:attrNameLst>
                                          <p:attrName>style.visibility</p:attrName>
                                        </p:attrNameLst>
                                      </p:cBhvr>
                                      <p:to>
                                        <p:strVal val="visible"/>
                                      </p:to>
                                    </p:set>
                                    <p:animEffect transition="in" filter="fade">
                                      <p:cBhvr>
                                        <p:cTn id="10" dur="1000"/>
                                        <p:tgtEl>
                                          <p:spTgt spid="2986"/>
                                        </p:tgtEl>
                                      </p:cBhvr>
                                    </p:animEffect>
                                  </p:childTnLst>
                                </p:cTn>
                              </p:par>
                              <p:par>
                                <p:cTn id="11" presetID="10" presetClass="entr" presetSubtype="0" fill="hold" nodeType="withEffect">
                                  <p:stCondLst>
                                    <p:cond delay="0"/>
                                  </p:stCondLst>
                                  <p:childTnLst>
                                    <p:set>
                                      <p:cBhvr>
                                        <p:cTn id="12" dur="1" fill="hold">
                                          <p:stCondLst>
                                            <p:cond delay="0"/>
                                          </p:stCondLst>
                                        </p:cTn>
                                        <p:tgtEl>
                                          <p:spTgt spid="2987"/>
                                        </p:tgtEl>
                                        <p:attrNameLst>
                                          <p:attrName>style.visibility</p:attrName>
                                        </p:attrNameLst>
                                      </p:cBhvr>
                                      <p:to>
                                        <p:strVal val="visible"/>
                                      </p:to>
                                    </p:set>
                                    <p:animEffect transition="in" filter="fade">
                                      <p:cBhvr>
                                        <p:cTn id="13" dur="1000"/>
                                        <p:tgtEl>
                                          <p:spTgt spid="2987"/>
                                        </p:tgtEl>
                                      </p:cBhvr>
                                    </p:animEffect>
                                  </p:childTnLst>
                                </p:cTn>
                              </p:par>
                              <p:par>
                                <p:cTn id="14" presetID="10" presetClass="entr" presetSubtype="0" fill="hold" nodeType="withEffect">
                                  <p:stCondLst>
                                    <p:cond delay="0"/>
                                  </p:stCondLst>
                                  <p:childTnLst>
                                    <p:set>
                                      <p:cBhvr>
                                        <p:cTn id="15" dur="1" fill="hold">
                                          <p:stCondLst>
                                            <p:cond delay="0"/>
                                          </p:stCondLst>
                                        </p:cTn>
                                        <p:tgtEl>
                                          <p:spTgt spid="2988"/>
                                        </p:tgtEl>
                                        <p:attrNameLst>
                                          <p:attrName>style.visibility</p:attrName>
                                        </p:attrNameLst>
                                      </p:cBhvr>
                                      <p:to>
                                        <p:strVal val="visible"/>
                                      </p:to>
                                    </p:set>
                                    <p:animEffect transition="in" filter="fade">
                                      <p:cBhvr>
                                        <p:cTn id="16" dur="1000"/>
                                        <p:tgtEl>
                                          <p:spTgt spid="2988"/>
                                        </p:tgtEl>
                                      </p:cBhvr>
                                    </p:animEffect>
                                  </p:childTnLst>
                                </p:cTn>
                              </p:par>
                              <p:par>
                                <p:cTn id="17" presetID="10" presetClass="entr" presetSubtype="0" fill="hold" nodeType="withEffect">
                                  <p:stCondLst>
                                    <p:cond delay="0"/>
                                  </p:stCondLst>
                                  <p:childTnLst>
                                    <p:set>
                                      <p:cBhvr>
                                        <p:cTn id="18" dur="1" fill="hold">
                                          <p:stCondLst>
                                            <p:cond delay="0"/>
                                          </p:stCondLst>
                                        </p:cTn>
                                        <p:tgtEl>
                                          <p:spTgt spid="2989"/>
                                        </p:tgtEl>
                                        <p:attrNameLst>
                                          <p:attrName>style.visibility</p:attrName>
                                        </p:attrNameLst>
                                      </p:cBhvr>
                                      <p:to>
                                        <p:strVal val="visible"/>
                                      </p:to>
                                    </p:set>
                                    <p:animEffect transition="in" filter="fade">
                                      <p:cBhvr>
                                        <p:cTn id="19" dur="1000"/>
                                        <p:tgtEl>
                                          <p:spTgt spid="2989"/>
                                        </p:tgtEl>
                                      </p:cBhvr>
                                    </p:animEffect>
                                  </p:childTnLst>
                                </p:cTn>
                              </p:par>
                              <p:par>
                                <p:cTn id="20" presetID="10" presetClass="entr" presetSubtype="0" fill="hold" nodeType="withEffect">
                                  <p:stCondLst>
                                    <p:cond delay="0"/>
                                  </p:stCondLst>
                                  <p:childTnLst>
                                    <p:set>
                                      <p:cBhvr>
                                        <p:cTn id="21" dur="1" fill="hold">
                                          <p:stCondLst>
                                            <p:cond delay="0"/>
                                          </p:stCondLst>
                                        </p:cTn>
                                        <p:tgtEl>
                                          <p:spTgt spid="2990"/>
                                        </p:tgtEl>
                                        <p:attrNameLst>
                                          <p:attrName>style.visibility</p:attrName>
                                        </p:attrNameLst>
                                      </p:cBhvr>
                                      <p:to>
                                        <p:strVal val="visible"/>
                                      </p:to>
                                    </p:set>
                                    <p:animEffect transition="in" filter="fade">
                                      <p:cBhvr>
                                        <p:cTn id="22" dur="1000"/>
                                        <p:tgtEl>
                                          <p:spTgt spid="2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42"/>
        <p:cNvGrpSpPr/>
        <p:nvPr/>
      </p:nvGrpSpPr>
      <p:grpSpPr>
        <a:xfrm>
          <a:off x="0" y="0"/>
          <a:ext cx="0" cy="0"/>
          <a:chOff x="0" y="0"/>
          <a:chExt cx="0" cy="0"/>
        </a:xfrm>
      </p:grpSpPr>
      <p:cxnSp>
        <p:nvCxnSpPr>
          <p:cNvPr id="3143" name="Google Shape;3143;p77"/>
          <p:cNvCxnSpPr/>
          <p:nvPr/>
        </p:nvCxnSpPr>
        <p:spPr>
          <a:xfrm>
            <a:off x="4890753" y="2851315"/>
            <a:ext cx="612300" cy="0"/>
          </a:xfrm>
          <a:prstGeom prst="straightConnector1">
            <a:avLst/>
          </a:prstGeom>
          <a:noFill/>
          <a:ln w="9525" cap="flat" cmpd="sng">
            <a:solidFill>
              <a:schemeClr val="lt1"/>
            </a:solidFill>
            <a:prstDash val="solid"/>
            <a:round/>
            <a:headEnd type="none" w="med" len="med"/>
            <a:tailEnd type="none" w="med" len="med"/>
          </a:ln>
        </p:spPr>
      </p:cxnSp>
      <p:cxnSp>
        <p:nvCxnSpPr>
          <p:cNvPr id="3144" name="Google Shape;3144;p77"/>
          <p:cNvCxnSpPr/>
          <p:nvPr/>
        </p:nvCxnSpPr>
        <p:spPr>
          <a:xfrm>
            <a:off x="3486946" y="2851140"/>
            <a:ext cx="601800" cy="0"/>
          </a:xfrm>
          <a:prstGeom prst="straightConnector1">
            <a:avLst/>
          </a:prstGeom>
          <a:noFill/>
          <a:ln w="9525" cap="flat" cmpd="sng">
            <a:solidFill>
              <a:schemeClr val="lt1"/>
            </a:solidFill>
            <a:prstDash val="solid"/>
            <a:round/>
            <a:headEnd type="none" w="med" len="med"/>
            <a:tailEnd type="none" w="med" len="med"/>
          </a:ln>
        </p:spPr>
      </p:cxnSp>
      <p:cxnSp>
        <p:nvCxnSpPr>
          <p:cNvPr id="3145" name="Google Shape;3145;p77"/>
          <p:cNvCxnSpPr/>
          <p:nvPr/>
        </p:nvCxnSpPr>
        <p:spPr>
          <a:xfrm>
            <a:off x="2075428" y="2851147"/>
            <a:ext cx="601800" cy="0"/>
          </a:xfrm>
          <a:prstGeom prst="straightConnector1">
            <a:avLst/>
          </a:prstGeom>
          <a:noFill/>
          <a:ln w="9525" cap="flat" cmpd="sng">
            <a:solidFill>
              <a:schemeClr val="lt1"/>
            </a:solidFill>
            <a:prstDash val="solid"/>
            <a:round/>
            <a:headEnd type="none" w="med" len="med"/>
            <a:tailEnd type="none" w="med" len="med"/>
          </a:ln>
        </p:spPr>
      </p:cxnSp>
      <p:cxnSp>
        <p:nvCxnSpPr>
          <p:cNvPr id="3146" name="Google Shape;3146;p77"/>
          <p:cNvCxnSpPr/>
          <p:nvPr/>
        </p:nvCxnSpPr>
        <p:spPr>
          <a:xfrm>
            <a:off x="6312847" y="2851315"/>
            <a:ext cx="1098900" cy="0"/>
          </a:xfrm>
          <a:prstGeom prst="straightConnector1">
            <a:avLst/>
          </a:prstGeom>
          <a:noFill/>
          <a:ln w="9525" cap="flat" cmpd="sng">
            <a:solidFill>
              <a:schemeClr val="lt1"/>
            </a:solidFill>
            <a:prstDash val="solid"/>
            <a:round/>
            <a:headEnd type="none" w="med" len="med"/>
            <a:tailEnd type="triangle" w="med" len="med"/>
          </a:ln>
        </p:spPr>
      </p:cxnSp>
      <p:grpSp>
        <p:nvGrpSpPr>
          <p:cNvPr id="3147" name="Google Shape;3147;p77"/>
          <p:cNvGrpSpPr/>
          <p:nvPr/>
        </p:nvGrpSpPr>
        <p:grpSpPr>
          <a:xfrm>
            <a:off x="1437754" y="1829656"/>
            <a:ext cx="2221052" cy="623347"/>
            <a:chOff x="3567466" y="1461003"/>
            <a:chExt cx="567000" cy="208861"/>
          </a:xfrm>
        </p:grpSpPr>
        <p:cxnSp>
          <p:nvCxnSpPr>
            <p:cNvPr id="3148" name="Google Shape;3148;p77"/>
            <p:cNvCxnSpPr/>
            <p:nvPr/>
          </p:nvCxnSpPr>
          <p:spPr>
            <a:xfrm rot="10800000">
              <a:off x="3626511" y="1596365"/>
              <a:ext cx="0" cy="73500"/>
            </a:xfrm>
            <a:prstGeom prst="straightConnector1">
              <a:avLst/>
            </a:prstGeom>
            <a:noFill/>
            <a:ln w="9525" cap="flat" cmpd="sng">
              <a:solidFill>
                <a:schemeClr val="lt1"/>
              </a:solidFill>
              <a:prstDash val="solid"/>
              <a:round/>
              <a:headEnd type="none" w="med" len="med"/>
              <a:tailEnd type="none" w="med" len="med"/>
            </a:ln>
          </p:spPr>
        </p:cxnSp>
        <p:sp>
          <p:nvSpPr>
            <p:cNvPr id="3149" name="Google Shape;3149;p77"/>
            <p:cNvSpPr/>
            <p:nvPr/>
          </p:nvSpPr>
          <p:spPr>
            <a:xfrm>
              <a:off x="3567466" y="1461003"/>
              <a:ext cx="567000" cy="135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b="1" dirty="0">
                  <a:solidFill>
                    <a:schemeClr val="bg1"/>
                  </a:solidFill>
                  <a:effectLst/>
                  <a:latin typeface="Calibri" panose="020F0502020204030204" pitchFamily="34" charset="0"/>
                  <a:ea typeface="Georgia" panose="02040502050405020303" pitchFamily="18" charset="0"/>
                </a:rPr>
                <a:t>régression linéaire </a:t>
              </a:r>
              <a:endParaRPr sz="2100" dirty="0">
                <a:solidFill>
                  <a:schemeClr val="bg1"/>
                </a:solidFill>
                <a:latin typeface="Aldrich"/>
                <a:ea typeface="Aldrich"/>
                <a:cs typeface="Aldrich"/>
                <a:sym typeface="Aldrich"/>
              </a:endParaRPr>
            </a:p>
          </p:txBody>
        </p:sp>
      </p:grpSp>
      <p:sp>
        <p:nvSpPr>
          <p:cNvPr id="3150" name="Google Shape;3150;p77"/>
          <p:cNvSpPr/>
          <p:nvPr/>
        </p:nvSpPr>
        <p:spPr>
          <a:xfrm>
            <a:off x="1395894" y="2568602"/>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2806326" y="2568550"/>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5" name="Google Shape;3155;p77"/>
          <p:cNvGrpSpPr/>
          <p:nvPr/>
        </p:nvGrpSpPr>
        <p:grpSpPr>
          <a:xfrm>
            <a:off x="4257081" y="1790403"/>
            <a:ext cx="3349550" cy="662602"/>
            <a:chOff x="4287196" y="1447851"/>
            <a:chExt cx="855088" cy="222014"/>
          </a:xfrm>
        </p:grpSpPr>
        <p:cxnSp>
          <p:nvCxnSpPr>
            <p:cNvPr id="3156" name="Google Shape;3156;p77"/>
            <p:cNvCxnSpPr/>
            <p:nvPr/>
          </p:nvCxnSpPr>
          <p:spPr>
            <a:xfrm rot="10800000">
              <a:off x="4350000" y="1596065"/>
              <a:ext cx="0" cy="73800"/>
            </a:xfrm>
            <a:prstGeom prst="straightConnector1">
              <a:avLst/>
            </a:prstGeom>
            <a:noFill/>
            <a:ln w="9525" cap="flat" cmpd="sng">
              <a:solidFill>
                <a:schemeClr val="lt1"/>
              </a:solidFill>
              <a:prstDash val="solid"/>
              <a:round/>
              <a:headEnd type="none" w="med" len="med"/>
              <a:tailEnd type="none" w="med" len="med"/>
            </a:ln>
          </p:spPr>
        </p:cxnSp>
        <p:sp>
          <p:nvSpPr>
            <p:cNvPr id="3157" name="Google Shape;3157;p77"/>
            <p:cNvSpPr/>
            <p:nvPr/>
          </p:nvSpPr>
          <p:spPr>
            <a:xfrm>
              <a:off x="4287196" y="1447851"/>
              <a:ext cx="855088" cy="135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b="1" dirty="0">
                  <a:solidFill>
                    <a:schemeClr val="bg1"/>
                  </a:solidFill>
                  <a:effectLst/>
                  <a:latin typeface="Calibri" panose="020F0502020204030204" pitchFamily="34" charset="0"/>
                  <a:ea typeface="Georgia" panose="02040502050405020303" pitchFamily="18" charset="0"/>
                </a:rPr>
                <a:t>Support Vector Regression (SVR)</a:t>
              </a:r>
              <a:endParaRPr lang="fr-FR" sz="1100" dirty="0">
                <a:solidFill>
                  <a:schemeClr val="bg1"/>
                </a:solidFill>
              </a:endParaRPr>
            </a:p>
          </p:txBody>
        </p:sp>
      </p:grpSp>
      <p:sp>
        <p:nvSpPr>
          <p:cNvPr id="3158" name="Google Shape;3158;p77"/>
          <p:cNvSpPr/>
          <p:nvPr/>
        </p:nvSpPr>
        <p:spPr>
          <a:xfrm>
            <a:off x="4216759" y="2571214"/>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627192" y="2571172"/>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0" name="Google Shape;3160;p77"/>
          <p:cNvGrpSpPr/>
          <p:nvPr/>
        </p:nvGrpSpPr>
        <p:grpSpPr>
          <a:xfrm>
            <a:off x="5708495" y="3249772"/>
            <a:ext cx="3106148" cy="623159"/>
            <a:chOff x="4657719" y="2029274"/>
            <a:chExt cx="567000" cy="208798"/>
          </a:xfrm>
        </p:grpSpPr>
        <p:cxnSp>
          <p:nvCxnSpPr>
            <p:cNvPr id="3161" name="Google Shape;3161;p77"/>
            <p:cNvCxnSpPr/>
            <p:nvPr/>
          </p:nvCxnSpPr>
          <p:spPr>
            <a:xfrm rot="10800000">
              <a:off x="4707475" y="2029274"/>
              <a:ext cx="0" cy="75600"/>
            </a:xfrm>
            <a:prstGeom prst="straightConnector1">
              <a:avLst/>
            </a:prstGeom>
            <a:noFill/>
            <a:ln w="9525" cap="flat" cmpd="sng">
              <a:solidFill>
                <a:schemeClr val="lt1"/>
              </a:solidFill>
              <a:prstDash val="solid"/>
              <a:round/>
              <a:headEnd type="none" w="med" len="med"/>
              <a:tailEnd type="none" w="med" len="med"/>
            </a:ln>
          </p:spPr>
        </p:cxnSp>
        <p:sp>
          <p:nvSpPr>
            <p:cNvPr id="3162" name="Google Shape;3162;p77"/>
            <p:cNvSpPr/>
            <p:nvPr/>
          </p:nvSpPr>
          <p:spPr>
            <a:xfrm>
              <a:off x="4657719" y="2105472"/>
              <a:ext cx="567000" cy="132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b="1" dirty="0">
                  <a:solidFill>
                    <a:schemeClr val="bg1"/>
                  </a:solidFill>
                  <a:effectLst/>
                  <a:latin typeface="Calibri" panose="020F0502020204030204" pitchFamily="34" charset="0"/>
                  <a:ea typeface="Georgia" panose="02040502050405020303" pitchFamily="18" charset="0"/>
                </a:rPr>
                <a:t>GradientBoostingRegressor</a:t>
              </a:r>
              <a:endParaRPr dirty="0">
                <a:solidFill>
                  <a:schemeClr val="bg1"/>
                </a:solidFill>
              </a:endParaRPr>
            </a:p>
          </p:txBody>
        </p:sp>
      </p:grpSp>
      <p:grpSp>
        <p:nvGrpSpPr>
          <p:cNvPr id="3163" name="Google Shape;3163;p77"/>
          <p:cNvGrpSpPr/>
          <p:nvPr/>
        </p:nvGrpSpPr>
        <p:grpSpPr>
          <a:xfrm>
            <a:off x="4343955" y="2697748"/>
            <a:ext cx="309925" cy="310567"/>
            <a:chOff x="6029896" y="6176267"/>
            <a:chExt cx="309925" cy="310567"/>
          </a:xfrm>
        </p:grpSpPr>
        <p:sp>
          <p:nvSpPr>
            <p:cNvPr id="3164" name="Google Shape;3164;p77"/>
            <p:cNvSpPr/>
            <p:nvPr/>
          </p:nvSpPr>
          <p:spPr>
            <a:xfrm>
              <a:off x="6029896" y="6176267"/>
              <a:ext cx="309925" cy="310567"/>
            </a:xfrm>
            <a:custGeom>
              <a:avLst/>
              <a:gdLst/>
              <a:ahLst/>
              <a:cxnLst/>
              <a:rect l="l" t="t" r="r" b="b"/>
              <a:pathLst>
                <a:path w="11599" h="11623" extrusionOk="0">
                  <a:moveTo>
                    <a:pt x="10908" y="691"/>
                  </a:moveTo>
                  <a:lnTo>
                    <a:pt x="10908" y="7502"/>
                  </a:lnTo>
                  <a:lnTo>
                    <a:pt x="668" y="7502"/>
                  </a:lnTo>
                  <a:lnTo>
                    <a:pt x="668" y="691"/>
                  </a:lnTo>
                  <a:close/>
                  <a:moveTo>
                    <a:pt x="5431" y="8217"/>
                  </a:moveTo>
                  <a:lnTo>
                    <a:pt x="5431" y="9241"/>
                  </a:lnTo>
                  <a:lnTo>
                    <a:pt x="3692" y="9241"/>
                  </a:lnTo>
                  <a:lnTo>
                    <a:pt x="3978" y="8217"/>
                  </a:lnTo>
                  <a:close/>
                  <a:moveTo>
                    <a:pt x="7598" y="8217"/>
                  </a:moveTo>
                  <a:lnTo>
                    <a:pt x="7883" y="9241"/>
                  </a:lnTo>
                  <a:lnTo>
                    <a:pt x="6145" y="9241"/>
                  </a:lnTo>
                  <a:lnTo>
                    <a:pt x="6145" y="8217"/>
                  </a:lnTo>
                  <a:close/>
                  <a:moveTo>
                    <a:pt x="1" y="1"/>
                  </a:moveTo>
                  <a:lnTo>
                    <a:pt x="1" y="8193"/>
                  </a:lnTo>
                  <a:lnTo>
                    <a:pt x="3287" y="8193"/>
                  </a:lnTo>
                  <a:lnTo>
                    <a:pt x="2978" y="9241"/>
                  </a:lnTo>
                  <a:lnTo>
                    <a:pt x="1692" y="9241"/>
                  </a:lnTo>
                  <a:lnTo>
                    <a:pt x="1692" y="9908"/>
                  </a:lnTo>
                  <a:lnTo>
                    <a:pt x="2763" y="9908"/>
                  </a:lnTo>
                  <a:lnTo>
                    <a:pt x="2454" y="10932"/>
                  </a:lnTo>
                  <a:lnTo>
                    <a:pt x="1692" y="10932"/>
                  </a:lnTo>
                  <a:lnTo>
                    <a:pt x="1692" y="11622"/>
                  </a:lnTo>
                  <a:lnTo>
                    <a:pt x="2978" y="11622"/>
                  </a:lnTo>
                  <a:lnTo>
                    <a:pt x="3478" y="9908"/>
                  </a:lnTo>
                  <a:lnTo>
                    <a:pt x="5454" y="9908"/>
                  </a:lnTo>
                  <a:lnTo>
                    <a:pt x="5454" y="10932"/>
                  </a:lnTo>
                  <a:lnTo>
                    <a:pt x="4764" y="10932"/>
                  </a:lnTo>
                  <a:lnTo>
                    <a:pt x="4764" y="11622"/>
                  </a:lnTo>
                  <a:lnTo>
                    <a:pt x="6812" y="11622"/>
                  </a:lnTo>
                  <a:lnTo>
                    <a:pt x="6812" y="10932"/>
                  </a:lnTo>
                  <a:lnTo>
                    <a:pt x="6121" y="10932"/>
                  </a:lnTo>
                  <a:lnTo>
                    <a:pt x="6121" y="9908"/>
                  </a:lnTo>
                  <a:lnTo>
                    <a:pt x="8098" y="9908"/>
                  </a:lnTo>
                  <a:lnTo>
                    <a:pt x="8622" y="11622"/>
                  </a:lnTo>
                  <a:lnTo>
                    <a:pt x="9908" y="11622"/>
                  </a:lnTo>
                  <a:lnTo>
                    <a:pt x="9908" y="10932"/>
                  </a:lnTo>
                  <a:lnTo>
                    <a:pt x="9122" y="10932"/>
                  </a:lnTo>
                  <a:lnTo>
                    <a:pt x="8836" y="9908"/>
                  </a:lnTo>
                  <a:lnTo>
                    <a:pt x="9574" y="9908"/>
                  </a:lnTo>
                  <a:lnTo>
                    <a:pt x="9574" y="9241"/>
                  </a:lnTo>
                  <a:lnTo>
                    <a:pt x="8622" y="9241"/>
                  </a:lnTo>
                  <a:lnTo>
                    <a:pt x="8336" y="8217"/>
                  </a:lnTo>
                  <a:lnTo>
                    <a:pt x="11599" y="8193"/>
                  </a:lnTo>
                  <a:lnTo>
                    <a:pt x="11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6239888" y="6212553"/>
              <a:ext cx="63674" cy="55150"/>
            </a:xfrm>
            <a:custGeom>
              <a:avLst/>
              <a:gdLst/>
              <a:ahLst/>
              <a:cxnLst/>
              <a:rect l="l" t="t" r="r" b="b"/>
              <a:pathLst>
                <a:path w="2383" h="2064" extrusionOk="0">
                  <a:moveTo>
                    <a:pt x="1350" y="689"/>
                  </a:moveTo>
                  <a:cubicBezTo>
                    <a:pt x="1524" y="689"/>
                    <a:pt x="1691" y="829"/>
                    <a:pt x="1691" y="1024"/>
                  </a:cubicBezTo>
                  <a:cubicBezTo>
                    <a:pt x="1691" y="1215"/>
                    <a:pt x="1549" y="1381"/>
                    <a:pt x="1358" y="1381"/>
                  </a:cubicBezTo>
                  <a:cubicBezTo>
                    <a:pt x="1049" y="1381"/>
                    <a:pt x="906" y="1000"/>
                    <a:pt x="1120" y="786"/>
                  </a:cubicBezTo>
                  <a:cubicBezTo>
                    <a:pt x="1188" y="718"/>
                    <a:pt x="1269" y="689"/>
                    <a:pt x="1350" y="689"/>
                  </a:cubicBezTo>
                  <a:close/>
                  <a:moveTo>
                    <a:pt x="1358" y="0"/>
                  </a:moveTo>
                  <a:cubicBezTo>
                    <a:pt x="453" y="0"/>
                    <a:pt x="1" y="1119"/>
                    <a:pt x="644" y="1762"/>
                  </a:cubicBezTo>
                  <a:cubicBezTo>
                    <a:pt x="851" y="1970"/>
                    <a:pt x="1106" y="2063"/>
                    <a:pt x="1356" y="2063"/>
                  </a:cubicBezTo>
                  <a:cubicBezTo>
                    <a:pt x="1880" y="2063"/>
                    <a:pt x="2382" y="1653"/>
                    <a:pt x="2382" y="1024"/>
                  </a:cubicBezTo>
                  <a:cubicBezTo>
                    <a:pt x="2382" y="476"/>
                    <a:pt x="1930" y="0"/>
                    <a:pt x="1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056642" y="6304176"/>
              <a:ext cx="64288" cy="54829"/>
            </a:xfrm>
            <a:custGeom>
              <a:avLst/>
              <a:gdLst/>
              <a:ahLst/>
              <a:cxnLst/>
              <a:rect l="l" t="t" r="r" b="b"/>
              <a:pathLst>
                <a:path w="2406" h="2052" extrusionOk="0">
                  <a:moveTo>
                    <a:pt x="1365" y="684"/>
                  </a:moveTo>
                  <a:cubicBezTo>
                    <a:pt x="1543" y="684"/>
                    <a:pt x="1715" y="817"/>
                    <a:pt x="1715" y="1024"/>
                  </a:cubicBezTo>
                  <a:cubicBezTo>
                    <a:pt x="1715" y="1215"/>
                    <a:pt x="1548" y="1358"/>
                    <a:pt x="1381" y="1358"/>
                  </a:cubicBezTo>
                  <a:cubicBezTo>
                    <a:pt x="1072" y="1358"/>
                    <a:pt x="905" y="1001"/>
                    <a:pt x="1119" y="786"/>
                  </a:cubicBezTo>
                  <a:cubicBezTo>
                    <a:pt x="1190" y="716"/>
                    <a:pt x="1278" y="684"/>
                    <a:pt x="1365" y="684"/>
                  </a:cubicBezTo>
                  <a:close/>
                  <a:moveTo>
                    <a:pt x="1381" y="0"/>
                  </a:moveTo>
                  <a:cubicBezTo>
                    <a:pt x="453" y="0"/>
                    <a:pt x="0" y="1096"/>
                    <a:pt x="643" y="1739"/>
                  </a:cubicBezTo>
                  <a:cubicBezTo>
                    <a:pt x="852" y="1955"/>
                    <a:pt x="1111" y="2051"/>
                    <a:pt x="1365" y="2051"/>
                  </a:cubicBezTo>
                  <a:cubicBezTo>
                    <a:pt x="1895" y="2051"/>
                    <a:pt x="2405" y="1636"/>
                    <a:pt x="2405" y="1024"/>
                  </a:cubicBezTo>
                  <a:cubicBezTo>
                    <a:pt x="2382" y="453"/>
                    <a:pt x="1929" y="0"/>
                    <a:pt x="1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251351" y="6306714"/>
              <a:ext cx="49031" cy="49672"/>
            </a:xfrm>
            <a:custGeom>
              <a:avLst/>
              <a:gdLst/>
              <a:ahLst/>
              <a:cxnLst/>
              <a:rect l="l" t="t" r="r" b="b"/>
              <a:pathLst>
                <a:path w="1835" h="1859" extrusionOk="0">
                  <a:moveTo>
                    <a:pt x="477" y="1"/>
                  </a:moveTo>
                  <a:lnTo>
                    <a:pt x="0" y="477"/>
                  </a:lnTo>
                  <a:lnTo>
                    <a:pt x="429" y="929"/>
                  </a:lnTo>
                  <a:lnTo>
                    <a:pt x="0" y="1382"/>
                  </a:lnTo>
                  <a:lnTo>
                    <a:pt x="477" y="1858"/>
                  </a:lnTo>
                  <a:lnTo>
                    <a:pt x="929" y="1406"/>
                  </a:lnTo>
                  <a:lnTo>
                    <a:pt x="1358" y="1858"/>
                  </a:lnTo>
                  <a:lnTo>
                    <a:pt x="1834" y="1382"/>
                  </a:lnTo>
                  <a:lnTo>
                    <a:pt x="1405" y="929"/>
                  </a:lnTo>
                  <a:lnTo>
                    <a:pt x="1834" y="501"/>
                  </a:lnTo>
                  <a:lnTo>
                    <a:pt x="1358" y="1"/>
                  </a:lnTo>
                  <a:lnTo>
                    <a:pt x="929" y="453"/>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6068720" y="6215091"/>
              <a:ext cx="49672" cy="49646"/>
            </a:xfrm>
            <a:custGeom>
              <a:avLst/>
              <a:gdLst/>
              <a:ahLst/>
              <a:cxnLst/>
              <a:rect l="l" t="t" r="r" b="b"/>
              <a:pathLst>
                <a:path w="1859" h="1858" extrusionOk="0">
                  <a:moveTo>
                    <a:pt x="1358" y="0"/>
                  </a:moveTo>
                  <a:lnTo>
                    <a:pt x="929" y="453"/>
                  </a:lnTo>
                  <a:lnTo>
                    <a:pt x="477" y="24"/>
                  </a:lnTo>
                  <a:lnTo>
                    <a:pt x="1" y="501"/>
                  </a:lnTo>
                  <a:lnTo>
                    <a:pt x="453" y="929"/>
                  </a:lnTo>
                  <a:lnTo>
                    <a:pt x="1" y="1382"/>
                  </a:lnTo>
                  <a:lnTo>
                    <a:pt x="477" y="1858"/>
                  </a:lnTo>
                  <a:lnTo>
                    <a:pt x="929" y="1429"/>
                  </a:lnTo>
                  <a:lnTo>
                    <a:pt x="1358" y="1858"/>
                  </a:lnTo>
                  <a:lnTo>
                    <a:pt x="1858" y="1382"/>
                  </a:lnTo>
                  <a:lnTo>
                    <a:pt x="1406" y="929"/>
                  </a:lnTo>
                  <a:lnTo>
                    <a:pt x="1858" y="477"/>
                  </a:lnTo>
                  <a:lnTo>
                    <a:pt x="1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6139341" y="6230990"/>
              <a:ext cx="91035" cy="109472"/>
            </a:xfrm>
            <a:custGeom>
              <a:avLst/>
              <a:gdLst/>
              <a:ahLst/>
              <a:cxnLst/>
              <a:rect l="l" t="t" r="r" b="b"/>
              <a:pathLst>
                <a:path w="3407" h="4097" extrusionOk="0">
                  <a:moveTo>
                    <a:pt x="1" y="1"/>
                  </a:moveTo>
                  <a:lnTo>
                    <a:pt x="1" y="691"/>
                  </a:lnTo>
                  <a:cubicBezTo>
                    <a:pt x="1787" y="691"/>
                    <a:pt x="1716" y="3406"/>
                    <a:pt x="1" y="3406"/>
                  </a:cubicBezTo>
                  <a:lnTo>
                    <a:pt x="1" y="4097"/>
                  </a:lnTo>
                  <a:cubicBezTo>
                    <a:pt x="692" y="4097"/>
                    <a:pt x="1335" y="3740"/>
                    <a:pt x="1692" y="3144"/>
                  </a:cubicBezTo>
                  <a:cubicBezTo>
                    <a:pt x="2073" y="3740"/>
                    <a:pt x="2716" y="4097"/>
                    <a:pt x="3406" y="4097"/>
                  </a:cubicBezTo>
                  <a:lnTo>
                    <a:pt x="3406" y="3406"/>
                  </a:lnTo>
                  <a:cubicBezTo>
                    <a:pt x="1620" y="3406"/>
                    <a:pt x="1668" y="691"/>
                    <a:pt x="3406" y="691"/>
                  </a:cubicBezTo>
                  <a:lnTo>
                    <a:pt x="3406" y="1"/>
                  </a:lnTo>
                  <a:cubicBezTo>
                    <a:pt x="2716" y="1"/>
                    <a:pt x="2073" y="358"/>
                    <a:pt x="1692" y="953"/>
                  </a:cubicBezTo>
                  <a:cubicBezTo>
                    <a:pt x="1335" y="358"/>
                    <a:pt x="6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77"/>
          <p:cNvGrpSpPr/>
          <p:nvPr/>
        </p:nvGrpSpPr>
        <p:grpSpPr>
          <a:xfrm>
            <a:off x="5749251" y="2693878"/>
            <a:ext cx="310540" cy="309925"/>
            <a:chOff x="5401227" y="6168625"/>
            <a:chExt cx="310540" cy="309925"/>
          </a:xfrm>
        </p:grpSpPr>
        <p:sp>
          <p:nvSpPr>
            <p:cNvPr id="3171" name="Google Shape;3171;p77"/>
            <p:cNvSpPr/>
            <p:nvPr/>
          </p:nvSpPr>
          <p:spPr>
            <a:xfrm>
              <a:off x="5437487" y="6204911"/>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5474387" y="6204911"/>
              <a:ext cx="17849" cy="18464"/>
            </a:xfrm>
            <a:custGeom>
              <a:avLst/>
              <a:gdLst/>
              <a:ahLst/>
              <a:cxnLst/>
              <a:rect l="l" t="t" r="r" b="b"/>
              <a:pathLst>
                <a:path w="668" h="691" extrusionOk="0">
                  <a:moveTo>
                    <a:pt x="1" y="0"/>
                  </a:moveTo>
                  <a:lnTo>
                    <a:pt x="1" y="691"/>
                  </a:lnTo>
                  <a:lnTo>
                    <a:pt x="668" y="691"/>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5510673" y="6204911"/>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5529109" y="6387542"/>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5529109" y="6423801"/>
              <a:ext cx="91035" cy="18490"/>
            </a:xfrm>
            <a:custGeom>
              <a:avLst/>
              <a:gdLst/>
              <a:ahLst/>
              <a:cxnLst/>
              <a:rect l="l" t="t" r="r" b="b"/>
              <a:pathLst>
                <a:path w="3407" h="692" extrusionOk="0">
                  <a:moveTo>
                    <a:pt x="1" y="1"/>
                  </a:moveTo>
                  <a:lnTo>
                    <a:pt x="1"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5440666" y="6387542"/>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5529109" y="6278097"/>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5529109" y="6314356"/>
              <a:ext cx="145758" cy="18490"/>
            </a:xfrm>
            <a:custGeom>
              <a:avLst/>
              <a:gdLst/>
              <a:ahLst/>
              <a:cxnLst/>
              <a:rect l="l" t="t" r="r" b="b"/>
              <a:pathLst>
                <a:path w="5455" h="692" extrusionOk="0">
                  <a:moveTo>
                    <a:pt x="1" y="0"/>
                  </a:moveTo>
                  <a:lnTo>
                    <a:pt x="1" y="691"/>
                  </a:lnTo>
                  <a:lnTo>
                    <a:pt x="5454" y="691"/>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5529109" y="6350615"/>
              <a:ext cx="145758" cy="18490"/>
            </a:xfrm>
            <a:custGeom>
              <a:avLst/>
              <a:gdLst/>
              <a:ahLst/>
              <a:cxnLst/>
              <a:rect l="l" t="t" r="r" b="b"/>
              <a:pathLst>
                <a:path w="5455" h="692" extrusionOk="0">
                  <a:moveTo>
                    <a:pt x="1" y="1"/>
                  </a:moveTo>
                  <a:lnTo>
                    <a:pt x="1" y="691"/>
                  </a:lnTo>
                  <a:lnTo>
                    <a:pt x="5454" y="691"/>
                  </a:lnTo>
                  <a:lnTo>
                    <a:pt x="5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440666" y="6278097"/>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440666" y="6332819"/>
              <a:ext cx="64930" cy="54749"/>
            </a:xfrm>
            <a:custGeom>
              <a:avLst/>
              <a:gdLst/>
              <a:ahLst/>
              <a:cxnLst/>
              <a:rect l="l" t="t" r="r" b="b"/>
              <a:pathLst>
                <a:path w="2430" h="2049" extrusionOk="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401227" y="6168625"/>
              <a:ext cx="310540" cy="309925"/>
            </a:xfrm>
            <a:custGeom>
              <a:avLst/>
              <a:gdLst/>
              <a:ahLst/>
              <a:cxnLst/>
              <a:rect l="l" t="t" r="r" b="b"/>
              <a:pathLst>
                <a:path w="11622" h="11599" extrusionOk="0">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583832" y="6204911"/>
              <a:ext cx="91035" cy="18464"/>
            </a:xfrm>
            <a:custGeom>
              <a:avLst/>
              <a:gdLst/>
              <a:ahLst/>
              <a:cxnLst/>
              <a:rect l="l" t="t" r="r" b="b"/>
              <a:pathLst>
                <a:path w="3407" h="691" extrusionOk="0">
                  <a:moveTo>
                    <a:pt x="1" y="0"/>
                  </a:moveTo>
                  <a:lnTo>
                    <a:pt x="1" y="691"/>
                  </a:lnTo>
                  <a:lnTo>
                    <a:pt x="3406" y="691"/>
                  </a:lnTo>
                  <a:lnTo>
                    <a:pt x="3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4" name="Google Shape;3184;p77"/>
          <p:cNvSpPr/>
          <p:nvPr/>
        </p:nvSpPr>
        <p:spPr>
          <a:xfrm>
            <a:off x="1522415" y="2675701"/>
            <a:ext cx="292103" cy="310567"/>
          </a:xfrm>
          <a:custGeom>
            <a:avLst/>
            <a:gdLst/>
            <a:ahLst/>
            <a:cxnLst/>
            <a:rect l="l" t="t" r="r" b="b"/>
            <a:pathLst>
              <a:path w="10932" h="11623" extrusionOk="0">
                <a:moveTo>
                  <a:pt x="5478" y="691"/>
                </a:moveTo>
                <a:cubicBezTo>
                  <a:pt x="6074" y="691"/>
                  <a:pt x="6383" y="1430"/>
                  <a:pt x="5954" y="1858"/>
                </a:cubicBezTo>
                <a:cubicBezTo>
                  <a:pt x="5817" y="1995"/>
                  <a:pt x="5648" y="2057"/>
                  <a:pt x="5482" y="2057"/>
                </a:cubicBezTo>
                <a:cubicBezTo>
                  <a:pt x="5129" y="2057"/>
                  <a:pt x="4788" y="1779"/>
                  <a:pt x="4788" y="1358"/>
                </a:cubicBezTo>
                <a:cubicBezTo>
                  <a:pt x="4788" y="977"/>
                  <a:pt x="5097" y="691"/>
                  <a:pt x="5478" y="691"/>
                </a:cubicBezTo>
                <a:close/>
                <a:moveTo>
                  <a:pt x="5812" y="2739"/>
                </a:moveTo>
                <a:cubicBezTo>
                  <a:pt x="6383" y="2739"/>
                  <a:pt x="6836" y="3192"/>
                  <a:pt x="6836" y="3763"/>
                </a:cubicBezTo>
                <a:lnTo>
                  <a:pt x="4097" y="3763"/>
                </a:lnTo>
                <a:cubicBezTo>
                  <a:pt x="4097" y="3192"/>
                  <a:pt x="4573" y="2739"/>
                  <a:pt x="5121" y="2739"/>
                </a:cubicBezTo>
                <a:close/>
                <a:moveTo>
                  <a:pt x="9217" y="4454"/>
                </a:moveTo>
                <a:lnTo>
                  <a:pt x="9217" y="5121"/>
                </a:lnTo>
                <a:lnTo>
                  <a:pt x="1715" y="5121"/>
                </a:lnTo>
                <a:lnTo>
                  <a:pt x="1715" y="4454"/>
                </a:lnTo>
                <a:close/>
                <a:moveTo>
                  <a:pt x="5506" y="7851"/>
                </a:moveTo>
                <a:cubicBezTo>
                  <a:pt x="5672" y="7851"/>
                  <a:pt x="5841" y="7913"/>
                  <a:pt x="5978" y="8050"/>
                </a:cubicBezTo>
                <a:cubicBezTo>
                  <a:pt x="6407" y="8479"/>
                  <a:pt x="6097" y="9217"/>
                  <a:pt x="5502" y="9217"/>
                </a:cubicBezTo>
                <a:cubicBezTo>
                  <a:pt x="5487" y="9218"/>
                  <a:pt x="5473" y="9218"/>
                  <a:pt x="5458" y="9218"/>
                </a:cubicBezTo>
                <a:cubicBezTo>
                  <a:pt x="5075" y="9218"/>
                  <a:pt x="4788" y="8917"/>
                  <a:pt x="4788" y="8550"/>
                </a:cubicBezTo>
                <a:lnTo>
                  <a:pt x="4811" y="8550"/>
                </a:lnTo>
                <a:cubicBezTo>
                  <a:pt x="4811" y="8129"/>
                  <a:pt x="5153" y="7851"/>
                  <a:pt x="5506" y="7851"/>
                </a:cubicBezTo>
                <a:close/>
                <a:moveTo>
                  <a:pt x="2073" y="7859"/>
                </a:moveTo>
                <a:cubicBezTo>
                  <a:pt x="2692" y="7859"/>
                  <a:pt x="3001" y="8598"/>
                  <a:pt x="2549" y="9026"/>
                </a:cubicBezTo>
                <a:cubicBezTo>
                  <a:pt x="2411" y="9164"/>
                  <a:pt x="2241" y="9226"/>
                  <a:pt x="2073" y="9226"/>
                </a:cubicBezTo>
                <a:cubicBezTo>
                  <a:pt x="1721" y="9226"/>
                  <a:pt x="1382" y="8954"/>
                  <a:pt x="1382" y="8550"/>
                </a:cubicBezTo>
                <a:cubicBezTo>
                  <a:pt x="1382" y="8169"/>
                  <a:pt x="1692" y="7859"/>
                  <a:pt x="2049" y="7859"/>
                </a:cubicBezTo>
                <a:close/>
                <a:moveTo>
                  <a:pt x="8884" y="7859"/>
                </a:moveTo>
                <a:cubicBezTo>
                  <a:pt x="9265" y="7859"/>
                  <a:pt x="9574" y="8169"/>
                  <a:pt x="9574" y="8550"/>
                </a:cubicBezTo>
                <a:cubicBezTo>
                  <a:pt x="9574" y="8954"/>
                  <a:pt x="9235" y="9226"/>
                  <a:pt x="8883" y="9226"/>
                </a:cubicBezTo>
                <a:cubicBezTo>
                  <a:pt x="8716" y="9226"/>
                  <a:pt x="8545" y="9164"/>
                  <a:pt x="8407" y="9026"/>
                </a:cubicBezTo>
                <a:cubicBezTo>
                  <a:pt x="7979" y="8598"/>
                  <a:pt x="8264" y="7859"/>
                  <a:pt x="8884" y="7859"/>
                </a:cubicBezTo>
                <a:close/>
                <a:moveTo>
                  <a:pt x="8526" y="5811"/>
                </a:moveTo>
                <a:lnTo>
                  <a:pt x="8455" y="7240"/>
                </a:lnTo>
                <a:cubicBezTo>
                  <a:pt x="7574" y="7550"/>
                  <a:pt x="7240" y="8645"/>
                  <a:pt x="7836" y="9384"/>
                </a:cubicBezTo>
                <a:cubicBezTo>
                  <a:pt x="7579" y="9500"/>
                  <a:pt x="7369" y="9662"/>
                  <a:pt x="7181" y="9892"/>
                </a:cubicBezTo>
                <a:lnTo>
                  <a:pt x="7181" y="9892"/>
                </a:lnTo>
                <a:cubicBezTo>
                  <a:pt x="7016" y="9684"/>
                  <a:pt x="6806" y="9500"/>
                  <a:pt x="6550" y="9384"/>
                </a:cubicBezTo>
                <a:cubicBezTo>
                  <a:pt x="7264" y="8479"/>
                  <a:pt x="6621" y="7169"/>
                  <a:pt x="5478" y="7169"/>
                </a:cubicBezTo>
                <a:cubicBezTo>
                  <a:pt x="4335" y="7169"/>
                  <a:pt x="3692" y="8479"/>
                  <a:pt x="4407" y="9384"/>
                </a:cubicBezTo>
                <a:cubicBezTo>
                  <a:pt x="4168" y="9503"/>
                  <a:pt x="3930" y="9693"/>
                  <a:pt x="3764" y="9907"/>
                </a:cubicBezTo>
                <a:cubicBezTo>
                  <a:pt x="3597" y="9693"/>
                  <a:pt x="3382" y="9503"/>
                  <a:pt x="3144" y="9384"/>
                </a:cubicBezTo>
                <a:cubicBezTo>
                  <a:pt x="3716" y="8645"/>
                  <a:pt x="3382" y="7550"/>
                  <a:pt x="2501" y="7240"/>
                </a:cubicBezTo>
                <a:lnTo>
                  <a:pt x="2430" y="5811"/>
                </a:lnTo>
                <a:close/>
                <a:moveTo>
                  <a:pt x="2406" y="9907"/>
                </a:moveTo>
                <a:cubicBezTo>
                  <a:pt x="2978" y="9907"/>
                  <a:pt x="3430" y="10360"/>
                  <a:pt x="3430" y="10931"/>
                </a:cubicBezTo>
                <a:lnTo>
                  <a:pt x="715" y="10931"/>
                </a:lnTo>
                <a:cubicBezTo>
                  <a:pt x="715" y="10360"/>
                  <a:pt x="1168" y="9907"/>
                  <a:pt x="1739" y="9907"/>
                </a:cubicBezTo>
                <a:close/>
                <a:moveTo>
                  <a:pt x="5835" y="9907"/>
                </a:moveTo>
                <a:cubicBezTo>
                  <a:pt x="6407" y="9907"/>
                  <a:pt x="6859" y="10360"/>
                  <a:pt x="6859" y="10931"/>
                </a:cubicBezTo>
                <a:lnTo>
                  <a:pt x="4121" y="10931"/>
                </a:lnTo>
                <a:cubicBezTo>
                  <a:pt x="4121" y="10360"/>
                  <a:pt x="4573" y="9907"/>
                  <a:pt x="5145" y="9907"/>
                </a:cubicBezTo>
                <a:close/>
                <a:moveTo>
                  <a:pt x="9241" y="9907"/>
                </a:moveTo>
                <a:cubicBezTo>
                  <a:pt x="9812" y="9907"/>
                  <a:pt x="10265" y="10360"/>
                  <a:pt x="10265" y="10931"/>
                </a:cubicBezTo>
                <a:lnTo>
                  <a:pt x="7550" y="10931"/>
                </a:lnTo>
                <a:cubicBezTo>
                  <a:pt x="7526" y="10360"/>
                  <a:pt x="8002" y="9907"/>
                  <a:pt x="8574" y="9907"/>
                </a:cubicBezTo>
                <a:close/>
                <a:moveTo>
                  <a:pt x="5478" y="1"/>
                </a:moveTo>
                <a:cubicBezTo>
                  <a:pt x="4335" y="1"/>
                  <a:pt x="3692" y="1310"/>
                  <a:pt x="4407" y="2215"/>
                </a:cubicBezTo>
                <a:cubicBezTo>
                  <a:pt x="3811" y="2501"/>
                  <a:pt x="3430" y="3097"/>
                  <a:pt x="3430" y="3763"/>
                </a:cubicBezTo>
                <a:lnTo>
                  <a:pt x="2406" y="3763"/>
                </a:lnTo>
                <a:lnTo>
                  <a:pt x="2406" y="3216"/>
                </a:lnTo>
                <a:lnTo>
                  <a:pt x="3335" y="2287"/>
                </a:lnTo>
                <a:lnTo>
                  <a:pt x="2835" y="1811"/>
                </a:lnTo>
                <a:lnTo>
                  <a:pt x="1715" y="2930"/>
                </a:lnTo>
                <a:lnTo>
                  <a:pt x="1715" y="3763"/>
                </a:lnTo>
                <a:lnTo>
                  <a:pt x="1025" y="3763"/>
                </a:lnTo>
                <a:lnTo>
                  <a:pt x="1025" y="5811"/>
                </a:lnTo>
                <a:lnTo>
                  <a:pt x="1739" y="5811"/>
                </a:lnTo>
                <a:lnTo>
                  <a:pt x="1811" y="7193"/>
                </a:lnTo>
                <a:cubicBezTo>
                  <a:pt x="811" y="7383"/>
                  <a:pt x="358" y="8574"/>
                  <a:pt x="977" y="9384"/>
                </a:cubicBezTo>
                <a:cubicBezTo>
                  <a:pt x="382" y="9669"/>
                  <a:pt x="1" y="10265"/>
                  <a:pt x="1" y="10931"/>
                </a:cubicBezTo>
                <a:lnTo>
                  <a:pt x="1" y="11622"/>
                </a:lnTo>
                <a:lnTo>
                  <a:pt x="10932" y="11622"/>
                </a:lnTo>
                <a:lnTo>
                  <a:pt x="10932" y="10931"/>
                </a:lnTo>
                <a:cubicBezTo>
                  <a:pt x="10932" y="10265"/>
                  <a:pt x="10551" y="9669"/>
                  <a:pt x="9955" y="9384"/>
                </a:cubicBezTo>
                <a:cubicBezTo>
                  <a:pt x="10598" y="8574"/>
                  <a:pt x="10146" y="7383"/>
                  <a:pt x="9122" y="7193"/>
                </a:cubicBezTo>
                <a:lnTo>
                  <a:pt x="9217" y="5811"/>
                </a:lnTo>
                <a:lnTo>
                  <a:pt x="9908" y="5811"/>
                </a:lnTo>
                <a:lnTo>
                  <a:pt x="9908" y="3763"/>
                </a:lnTo>
                <a:lnTo>
                  <a:pt x="9217" y="3763"/>
                </a:lnTo>
                <a:lnTo>
                  <a:pt x="9217" y="2930"/>
                </a:lnTo>
                <a:lnTo>
                  <a:pt x="8098" y="1811"/>
                </a:lnTo>
                <a:lnTo>
                  <a:pt x="7621" y="2287"/>
                </a:lnTo>
                <a:lnTo>
                  <a:pt x="8550" y="3216"/>
                </a:lnTo>
                <a:lnTo>
                  <a:pt x="8550" y="3763"/>
                </a:lnTo>
                <a:lnTo>
                  <a:pt x="7526" y="3763"/>
                </a:lnTo>
                <a:cubicBezTo>
                  <a:pt x="7526" y="3097"/>
                  <a:pt x="7145" y="2501"/>
                  <a:pt x="6550" y="2215"/>
                </a:cubicBezTo>
                <a:cubicBezTo>
                  <a:pt x="7240" y="1310"/>
                  <a:pt x="6621" y="1"/>
                  <a:pt x="5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5" name="Google Shape;3185;p77"/>
          <p:cNvGrpSpPr/>
          <p:nvPr/>
        </p:nvGrpSpPr>
        <p:grpSpPr>
          <a:xfrm>
            <a:off x="2929289" y="2686307"/>
            <a:ext cx="309925" cy="309899"/>
            <a:chOff x="6029896" y="5739128"/>
            <a:chExt cx="309925" cy="309899"/>
          </a:xfrm>
        </p:grpSpPr>
        <p:sp>
          <p:nvSpPr>
            <p:cNvPr id="3186" name="Google Shape;3186;p77"/>
            <p:cNvSpPr/>
            <p:nvPr/>
          </p:nvSpPr>
          <p:spPr>
            <a:xfrm>
              <a:off x="6029896" y="5739128"/>
              <a:ext cx="309925" cy="309899"/>
            </a:xfrm>
            <a:custGeom>
              <a:avLst/>
              <a:gdLst/>
              <a:ahLst/>
              <a:cxnLst/>
              <a:rect l="l" t="t" r="r" b="b"/>
              <a:pathLst>
                <a:path w="11599" h="11598" extrusionOk="0">
                  <a:moveTo>
                    <a:pt x="10908" y="667"/>
                  </a:moveTo>
                  <a:lnTo>
                    <a:pt x="10908" y="8192"/>
                  </a:lnTo>
                  <a:lnTo>
                    <a:pt x="668" y="8192"/>
                  </a:lnTo>
                  <a:lnTo>
                    <a:pt x="668" y="667"/>
                  </a:lnTo>
                  <a:close/>
                  <a:moveTo>
                    <a:pt x="10908" y="8859"/>
                  </a:moveTo>
                  <a:lnTo>
                    <a:pt x="10908" y="9550"/>
                  </a:lnTo>
                  <a:lnTo>
                    <a:pt x="668" y="9550"/>
                  </a:lnTo>
                  <a:lnTo>
                    <a:pt x="668" y="8859"/>
                  </a:lnTo>
                  <a:close/>
                  <a:moveTo>
                    <a:pt x="6812" y="10240"/>
                  </a:moveTo>
                  <a:lnTo>
                    <a:pt x="6812" y="10907"/>
                  </a:lnTo>
                  <a:lnTo>
                    <a:pt x="4764" y="10907"/>
                  </a:lnTo>
                  <a:lnTo>
                    <a:pt x="4764" y="10240"/>
                  </a:lnTo>
                  <a:close/>
                  <a:moveTo>
                    <a:pt x="1" y="0"/>
                  </a:moveTo>
                  <a:lnTo>
                    <a:pt x="1" y="10240"/>
                  </a:lnTo>
                  <a:lnTo>
                    <a:pt x="4097" y="10240"/>
                  </a:lnTo>
                  <a:lnTo>
                    <a:pt x="4097" y="10907"/>
                  </a:lnTo>
                  <a:lnTo>
                    <a:pt x="2716" y="10907"/>
                  </a:lnTo>
                  <a:lnTo>
                    <a:pt x="2716" y="11598"/>
                  </a:lnTo>
                  <a:lnTo>
                    <a:pt x="8860" y="11598"/>
                  </a:lnTo>
                  <a:lnTo>
                    <a:pt x="8860" y="10907"/>
                  </a:lnTo>
                  <a:lnTo>
                    <a:pt x="7502" y="10907"/>
                  </a:lnTo>
                  <a:lnTo>
                    <a:pt x="7502" y="10240"/>
                  </a:lnTo>
                  <a:lnTo>
                    <a:pt x="11599" y="10240"/>
                  </a:lnTo>
                  <a:lnTo>
                    <a:pt x="115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6065781" y="5775227"/>
              <a:ext cx="237781" cy="127641"/>
            </a:xfrm>
            <a:custGeom>
              <a:avLst/>
              <a:gdLst/>
              <a:ahLst/>
              <a:cxnLst/>
              <a:rect l="l" t="t" r="r" b="b"/>
              <a:pathLst>
                <a:path w="8899" h="4777" extrusionOk="0">
                  <a:moveTo>
                    <a:pt x="2395" y="2037"/>
                  </a:moveTo>
                  <a:cubicBezTo>
                    <a:pt x="2478" y="2037"/>
                    <a:pt x="2564" y="2072"/>
                    <a:pt x="2635" y="2150"/>
                  </a:cubicBezTo>
                  <a:cubicBezTo>
                    <a:pt x="2873" y="2364"/>
                    <a:pt x="2706" y="2722"/>
                    <a:pt x="2397" y="2722"/>
                  </a:cubicBezTo>
                  <a:cubicBezTo>
                    <a:pt x="2206" y="2722"/>
                    <a:pt x="2063" y="2579"/>
                    <a:pt x="2063" y="2388"/>
                  </a:cubicBezTo>
                  <a:cubicBezTo>
                    <a:pt x="2063" y="2180"/>
                    <a:pt x="2224" y="2037"/>
                    <a:pt x="2395" y="2037"/>
                  </a:cubicBezTo>
                  <a:close/>
                  <a:moveTo>
                    <a:pt x="6491" y="2048"/>
                  </a:moveTo>
                  <a:cubicBezTo>
                    <a:pt x="6575" y="2048"/>
                    <a:pt x="6661" y="2079"/>
                    <a:pt x="6731" y="2150"/>
                  </a:cubicBezTo>
                  <a:cubicBezTo>
                    <a:pt x="6945" y="2364"/>
                    <a:pt x="6802" y="2722"/>
                    <a:pt x="6493" y="2722"/>
                  </a:cubicBezTo>
                  <a:cubicBezTo>
                    <a:pt x="6326" y="2722"/>
                    <a:pt x="6159" y="2579"/>
                    <a:pt x="6159" y="2388"/>
                  </a:cubicBezTo>
                  <a:cubicBezTo>
                    <a:pt x="6159" y="2180"/>
                    <a:pt x="6320" y="2048"/>
                    <a:pt x="6491" y="2048"/>
                  </a:cubicBezTo>
                  <a:close/>
                  <a:moveTo>
                    <a:pt x="2397" y="673"/>
                  </a:moveTo>
                  <a:cubicBezTo>
                    <a:pt x="3897" y="673"/>
                    <a:pt x="4659" y="2460"/>
                    <a:pt x="3659" y="3531"/>
                  </a:cubicBezTo>
                  <a:cubicBezTo>
                    <a:pt x="3564" y="3317"/>
                    <a:pt x="3397" y="3150"/>
                    <a:pt x="3230" y="3007"/>
                  </a:cubicBezTo>
                  <a:cubicBezTo>
                    <a:pt x="3730" y="2317"/>
                    <a:pt x="3254" y="1364"/>
                    <a:pt x="2397" y="1364"/>
                  </a:cubicBezTo>
                  <a:cubicBezTo>
                    <a:pt x="1563" y="1364"/>
                    <a:pt x="1063" y="2317"/>
                    <a:pt x="1587" y="3007"/>
                  </a:cubicBezTo>
                  <a:cubicBezTo>
                    <a:pt x="1397" y="3150"/>
                    <a:pt x="1254" y="3317"/>
                    <a:pt x="1158" y="3531"/>
                  </a:cubicBezTo>
                  <a:cubicBezTo>
                    <a:pt x="134" y="2460"/>
                    <a:pt x="920" y="673"/>
                    <a:pt x="2397" y="673"/>
                  </a:cubicBezTo>
                  <a:close/>
                  <a:moveTo>
                    <a:pt x="6493" y="673"/>
                  </a:moveTo>
                  <a:cubicBezTo>
                    <a:pt x="7993" y="673"/>
                    <a:pt x="8755" y="2460"/>
                    <a:pt x="7755" y="3531"/>
                  </a:cubicBezTo>
                  <a:cubicBezTo>
                    <a:pt x="7660" y="3317"/>
                    <a:pt x="7517" y="3150"/>
                    <a:pt x="7326" y="3007"/>
                  </a:cubicBezTo>
                  <a:cubicBezTo>
                    <a:pt x="7826" y="2317"/>
                    <a:pt x="7350" y="1364"/>
                    <a:pt x="6493" y="1364"/>
                  </a:cubicBezTo>
                  <a:cubicBezTo>
                    <a:pt x="5659" y="1364"/>
                    <a:pt x="5183" y="2317"/>
                    <a:pt x="5683" y="3007"/>
                  </a:cubicBezTo>
                  <a:cubicBezTo>
                    <a:pt x="5493" y="3150"/>
                    <a:pt x="5350" y="3317"/>
                    <a:pt x="5254" y="3531"/>
                  </a:cubicBezTo>
                  <a:cubicBezTo>
                    <a:pt x="4230" y="2460"/>
                    <a:pt x="5016" y="673"/>
                    <a:pt x="6493" y="673"/>
                  </a:cubicBezTo>
                  <a:close/>
                  <a:moveTo>
                    <a:pt x="2397" y="3406"/>
                  </a:moveTo>
                  <a:cubicBezTo>
                    <a:pt x="2694" y="3406"/>
                    <a:pt x="2992" y="3591"/>
                    <a:pt x="3064" y="3960"/>
                  </a:cubicBezTo>
                  <a:cubicBezTo>
                    <a:pt x="2849" y="4055"/>
                    <a:pt x="2623" y="4103"/>
                    <a:pt x="2397" y="4103"/>
                  </a:cubicBezTo>
                  <a:cubicBezTo>
                    <a:pt x="2171" y="4103"/>
                    <a:pt x="1944" y="4055"/>
                    <a:pt x="1730" y="3960"/>
                  </a:cubicBezTo>
                  <a:cubicBezTo>
                    <a:pt x="1801" y="3591"/>
                    <a:pt x="2099" y="3406"/>
                    <a:pt x="2397" y="3406"/>
                  </a:cubicBezTo>
                  <a:close/>
                  <a:moveTo>
                    <a:pt x="6502" y="3406"/>
                  </a:moveTo>
                  <a:cubicBezTo>
                    <a:pt x="6796" y="3406"/>
                    <a:pt x="7088" y="3591"/>
                    <a:pt x="7160" y="3960"/>
                  </a:cubicBezTo>
                  <a:cubicBezTo>
                    <a:pt x="6945" y="4055"/>
                    <a:pt x="6719" y="4103"/>
                    <a:pt x="6493" y="4103"/>
                  </a:cubicBezTo>
                  <a:cubicBezTo>
                    <a:pt x="6267" y="4103"/>
                    <a:pt x="6040" y="4055"/>
                    <a:pt x="5826" y="3960"/>
                  </a:cubicBezTo>
                  <a:cubicBezTo>
                    <a:pt x="5909" y="3591"/>
                    <a:pt x="6207" y="3406"/>
                    <a:pt x="6502" y="3406"/>
                  </a:cubicBezTo>
                  <a:close/>
                  <a:moveTo>
                    <a:pt x="2429" y="0"/>
                  </a:moveTo>
                  <a:cubicBezTo>
                    <a:pt x="1215" y="0"/>
                    <a:pt x="15" y="899"/>
                    <a:pt x="15" y="2388"/>
                  </a:cubicBezTo>
                  <a:cubicBezTo>
                    <a:pt x="1" y="3878"/>
                    <a:pt x="1204" y="4776"/>
                    <a:pt x="2422" y="4776"/>
                  </a:cubicBezTo>
                  <a:cubicBezTo>
                    <a:pt x="3191" y="4776"/>
                    <a:pt x="3966" y="4419"/>
                    <a:pt x="4445" y="3626"/>
                  </a:cubicBezTo>
                  <a:cubicBezTo>
                    <a:pt x="4924" y="4419"/>
                    <a:pt x="5695" y="4776"/>
                    <a:pt x="6462" y="4776"/>
                  </a:cubicBezTo>
                  <a:cubicBezTo>
                    <a:pt x="7678" y="4776"/>
                    <a:pt x="8884" y="3878"/>
                    <a:pt x="8898" y="2388"/>
                  </a:cubicBezTo>
                  <a:cubicBezTo>
                    <a:pt x="8898" y="1078"/>
                    <a:pt x="7826" y="7"/>
                    <a:pt x="6517" y="7"/>
                  </a:cubicBezTo>
                  <a:lnTo>
                    <a:pt x="6493" y="7"/>
                  </a:lnTo>
                  <a:cubicBezTo>
                    <a:pt x="5659" y="7"/>
                    <a:pt x="4873" y="435"/>
                    <a:pt x="4445" y="1150"/>
                  </a:cubicBezTo>
                  <a:cubicBezTo>
                    <a:pt x="3966" y="358"/>
                    <a:pt x="3195"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6093543" y="5921118"/>
              <a:ext cx="72572" cy="18464"/>
            </a:xfrm>
            <a:custGeom>
              <a:avLst/>
              <a:gdLst/>
              <a:ahLst/>
              <a:cxnLst/>
              <a:rect l="l" t="t" r="r" b="b"/>
              <a:pathLst>
                <a:path w="2716" h="691" extrusionOk="0">
                  <a:moveTo>
                    <a:pt x="0" y="0"/>
                  </a:moveTo>
                  <a:lnTo>
                    <a:pt x="0" y="691"/>
                  </a:lnTo>
                  <a:lnTo>
                    <a:pt x="2715" y="691"/>
                  </a:lnTo>
                  <a:lnTo>
                    <a:pt x="2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202988" y="5921118"/>
              <a:ext cx="73213" cy="18464"/>
            </a:xfrm>
            <a:custGeom>
              <a:avLst/>
              <a:gdLst/>
              <a:ahLst/>
              <a:cxnLst/>
              <a:rect l="l" t="t" r="r" b="b"/>
              <a:pathLst>
                <a:path w="2740" h="691" extrusionOk="0">
                  <a:moveTo>
                    <a:pt x="0" y="0"/>
                  </a:moveTo>
                  <a:lnTo>
                    <a:pt x="0" y="691"/>
                  </a:lnTo>
                  <a:lnTo>
                    <a:pt x="2739" y="691"/>
                  </a:lnTo>
                  <a:lnTo>
                    <a:pt x="2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0" name="Google Shape;3190;p7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6487090" y="4714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txBox="1">
            <a:spLocks noGrp="1"/>
          </p:cNvSpPr>
          <p:nvPr>
            <p:ph type="title"/>
          </p:nvPr>
        </p:nvSpPr>
        <p:spPr>
          <a:xfrm>
            <a:off x="546345" y="450372"/>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dirty="0"/>
              <a:t>Présentation des </a:t>
            </a:r>
            <a:r>
              <a:rPr lang="en" dirty="0"/>
              <a:t>modéles </a:t>
            </a:r>
            <a:endParaRPr dirty="0"/>
          </a:p>
        </p:txBody>
      </p:sp>
      <p:grpSp>
        <p:nvGrpSpPr>
          <p:cNvPr id="8" name="Google Shape;3152;p77">
            <a:extLst>
              <a:ext uri="{FF2B5EF4-FFF2-40B4-BE49-F238E27FC236}">
                <a16:creationId xmlns:a16="http://schemas.microsoft.com/office/drawing/2014/main" id="{D2496DDC-91E8-210B-729A-DEEF0893E0B9}"/>
              </a:ext>
            </a:extLst>
          </p:cNvPr>
          <p:cNvGrpSpPr/>
          <p:nvPr/>
        </p:nvGrpSpPr>
        <p:grpSpPr>
          <a:xfrm>
            <a:off x="2826916" y="3198946"/>
            <a:ext cx="2221052" cy="617619"/>
            <a:chOff x="3929017" y="2028674"/>
            <a:chExt cx="567000" cy="206942"/>
          </a:xfrm>
        </p:grpSpPr>
        <p:cxnSp>
          <p:nvCxnSpPr>
            <p:cNvPr id="9" name="Google Shape;3153;p77">
              <a:extLst>
                <a:ext uri="{FF2B5EF4-FFF2-40B4-BE49-F238E27FC236}">
                  <a16:creationId xmlns:a16="http://schemas.microsoft.com/office/drawing/2014/main" id="{C799B741-C023-C535-9031-6ED0BC757DC6}"/>
                </a:ext>
              </a:extLst>
            </p:cNvPr>
            <p:cNvCxnSpPr/>
            <p:nvPr/>
          </p:nvCxnSpPr>
          <p:spPr>
            <a:xfrm rot="10800000">
              <a:off x="3988400" y="2028674"/>
              <a:ext cx="0" cy="76200"/>
            </a:xfrm>
            <a:prstGeom prst="straightConnector1">
              <a:avLst/>
            </a:prstGeom>
            <a:noFill/>
            <a:ln w="9525" cap="flat" cmpd="sng">
              <a:solidFill>
                <a:schemeClr val="lt1"/>
              </a:solidFill>
              <a:prstDash val="solid"/>
              <a:round/>
              <a:headEnd type="none" w="med" len="med"/>
              <a:tailEnd type="none" w="med" len="med"/>
            </a:ln>
          </p:spPr>
        </p:cxnSp>
        <p:sp>
          <p:nvSpPr>
            <p:cNvPr id="10" name="Google Shape;3154;p77">
              <a:extLst>
                <a:ext uri="{FF2B5EF4-FFF2-40B4-BE49-F238E27FC236}">
                  <a16:creationId xmlns:a16="http://schemas.microsoft.com/office/drawing/2014/main" id="{769BA699-B1D5-DC7E-4662-22BB81E0FF4F}"/>
                </a:ext>
              </a:extLst>
            </p:cNvPr>
            <p:cNvSpPr/>
            <p:nvPr/>
          </p:nvSpPr>
          <p:spPr>
            <a:xfrm>
              <a:off x="3929017" y="2103016"/>
              <a:ext cx="567000" cy="132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b="1" dirty="0">
                  <a:solidFill>
                    <a:schemeClr val="bg1"/>
                  </a:solidFill>
                  <a:effectLst/>
                  <a:latin typeface="Calibri" panose="020F0502020204030204" pitchFamily="34" charset="0"/>
                  <a:ea typeface="Georgia" panose="02040502050405020303" pitchFamily="18" charset="0"/>
                </a:rPr>
                <a:t>RandomForest</a:t>
              </a:r>
              <a:endParaRPr sz="2100" dirty="0">
                <a:solidFill>
                  <a:schemeClr val="bg1"/>
                </a:solidFill>
                <a:latin typeface="Aldrich"/>
                <a:ea typeface="Aldrich"/>
                <a:cs typeface="Aldrich"/>
                <a:sym typeface="Aldrich"/>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150"/>
                                        </p:tgtEl>
                                        <p:attrNameLst>
                                          <p:attrName>style.visibility</p:attrName>
                                        </p:attrNameLst>
                                      </p:cBhvr>
                                      <p:to>
                                        <p:strVal val="visible"/>
                                      </p:to>
                                    </p:set>
                                    <p:anim calcmode="lin" valueType="num">
                                      <p:cBhvr additive="base">
                                        <p:cTn id="7" dur="1000"/>
                                        <p:tgtEl>
                                          <p:spTgt spid="3150"/>
                                        </p:tgtEl>
                                        <p:attrNameLst>
                                          <p:attrName>ppt_w</p:attrName>
                                        </p:attrNameLst>
                                      </p:cBhvr>
                                      <p:tavLst>
                                        <p:tav tm="0">
                                          <p:val>
                                            <p:strVal val="0"/>
                                          </p:val>
                                        </p:tav>
                                        <p:tav tm="100000">
                                          <p:val>
                                            <p:strVal val="#ppt_w"/>
                                          </p:val>
                                        </p:tav>
                                      </p:tavLst>
                                    </p:anim>
                                    <p:anim calcmode="lin" valueType="num">
                                      <p:cBhvr additive="base">
                                        <p:cTn id="8" dur="1000"/>
                                        <p:tgtEl>
                                          <p:spTgt spid="3150"/>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151"/>
                                        </p:tgtEl>
                                        <p:attrNameLst>
                                          <p:attrName>style.visibility</p:attrName>
                                        </p:attrNameLst>
                                      </p:cBhvr>
                                      <p:to>
                                        <p:strVal val="visible"/>
                                      </p:to>
                                    </p:set>
                                    <p:anim calcmode="lin" valueType="num">
                                      <p:cBhvr additive="base">
                                        <p:cTn id="11" dur="1000"/>
                                        <p:tgtEl>
                                          <p:spTgt spid="3151"/>
                                        </p:tgtEl>
                                        <p:attrNameLst>
                                          <p:attrName>ppt_w</p:attrName>
                                        </p:attrNameLst>
                                      </p:cBhvr>
                                      <p:tavLst>
                                        <p:tav tm="0">
                                          <p:val>
                                            <p:strVal val="0"/>
                                          </p:val>
                                        </p:tav>
                                        <p:tav tm="100000">
                                          <p:val>
                                            <p:strVal val="#ppt_w"/>
                                          </p:val>
                                        </p:tav>
                                      </p:tavLst>
                                    </p:anim>
                                    <p:anim calcmode="lin" valueType="num">
                                      <p:cBhvr additive="base">
                                        <p:cTn id="12" dur="1000"/>
                                        <p:tgtEl>
                                          <p:spTgt spid="315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158"/>
                                        </p:tgtEl>
                                        <p:attrNameLst>
                                          <p:attrName>style.visibility</p:attrName>
                                        </p:attrNameLst>
                                      </p:cBhvr>
                                      <p:to>
                                        <p:strVal val="visible"/>
                                      </p:to>
                                    </p:set>
                                    <p:anim calcmode="lin" valueType="num">
                                      <p:cBhvr additive="base">
                                        <p:cTn id="15" dur="1000"/>
                                        <p:tgtEl>
                                          <p:spTgt spid="3158"/>
                                        </p:tgtEl>
                                        <p:attrNameLst>
                                          <p:attrName>ppt_w</p:attrName>
                                        </p:attrNameLst>
                                      </p:cBhvr>
                                      <p:tavLst>
                                        <p:tav tm="0">
                                          <p:val>
                                            <p:strVal val="0"/>
                                          </p:val>
                                        </p:tav>
                                        <p:tav tm="100000">
                                          <p:val>
                                            <p:strVal val="#ppt_w"/>
                                          </p:val>
                                        </p:tav>
                                      </p:tavLst>
                                    </p:anim>
                                    <p:anim calcmode="lin" valueType="num">
                                      <p:cBhvr additive="base">
                                        <p:cTn id="16" dur="1000"/>
                                        <p:tgtEl>
                                          <p:spTgt spid="3158"/>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159"/>
                                        </p:tgtEl>
                                        <p:attrNameLst>
                                          <p:attrName>style.visibility</p:attrName>
                                        </p:attrNameLst>
                                      </p:cBhvr>
                                      <p:to>
                                        <p:strVal val="visible"/>
                                      </p:to>
                                    </p:set>
                                    <p:anim calcmode="lin" valueType="num">
                                      <p:cBhvr additive="base">
                                        <p:cTn id="19" dur="1000"/>
                                        <p:tgtEl>
                                          <p:spTgt spid="3159"/>
                                        </p:tgtEl>
                                        <p:attrNameLst>
                                          <p:attrName>ppt_w</p:attrName>
                                        </p:attrNameLst>
                                      </p:cBhvr>
                                      <p:tavLst>
                                        <p:tav tm="0">
                                          <p:val>
                                            <p:strVal val="0"/>
                                          </p:val>
                                        </p:tav>
                                        <p:tav tm="100000">
                                          <p:val>
                                            <p:strVal val="#ppt_w"/>
                                          </p:val>
                                        </p:tav>
                                      </p:tavLst>
                                    </p:anim>
                                    <p:anim calcmode="lin" valueType="num">
                                      <p:cBhvr additive="base">
                                        <p:cTn id="20" dur="1000"/>
                                        <p:tgtEl>
                                          <p:spTgt spid="3159"/>
                                        </p:tgtEl>
                                        <p:attrNameLst>
                                          <p:attrName>ppt_h</p:attrName>
                                        </p:attrNameLst>
                                      </p:cBhvr>
                                      <p:tavLst>
                                        <p:tav tm="0">
                                          <p:val>
                                            <p:strVal val="0"/>
                                          </p:val>
                                        </p:tav>
                                        <p:tav tm="100000">
                                          <p:val>
                                            <p:strVal val="#ppt_h"/>
                                          </p:val>
                                        </p:tav>
                                      </p:tavLst>
                                    </p:anim>
                                  </p:childTnLst>
                                </p:cTn>
                              </p:par>
                              <p:par>
                                <p:cTn id="21" presetID="10" presetClass="entr" presetSubtype="0" fill="hold" nodeType="withEffect">
                                  <p:stCondLst>
                                    <p:cond delay="0"/>
                                  </p:stCondLst>
                                  <p:childTnLst>
                                    <p:set>
                                      <p:cBhvr>
                                        <p:cTn id="22" dur="1" fill="hold">
                                          <p:stCondLst>
                                            <p:cond delay="0"/>
                                          </p:stCondLst>
                                        </p:cTn>
                                        <p:tgtEl>
                                          <p:spTgt spid="3147"/>
                                        </p:tgtEl>
                                        <p:attrNameLst>
                                          <p:attrName>style.visibility</p:attrName>
                                        </p:attrNameLst>
                                      </p:cBhvr>
                                      <p:to>
                                        <p:strVal val="visible"/>
                                      </p:to>
                                    </p:set>
                                    <p:animEffect transition="in" filter="fade">
                                      <p:cBhvr>
                                        <p:cTn id="23" dur="1000"/>
                                        <p:tgtEl>
                                          <p:spTgt spid="3147"/>
                                        </p:tgtEl>
                                      </p:cBhvr>
                                    </p:animEffect>
                                  </p:childTnLst>
                                </p:cTn>
                              </p:par>
                              <p:par>
                                <p:cTn id="24" presetID="10" presetClass="entr" presetSubtype="0" fill="hold" nodeType="withEffect">
                                  <p:stCondLst>
                                    <p:cond delay="0"/>
                                  </p:stCondLst>
                                  <p:childTnLst>
                                    <p:set>
                                      <p:cBhvr>
                                        <p:cTn id="25" dur="1" fill="hold">
                                          <p:stCondLst>
                                            <p:cond delay="0"/>
                                          </p:stCondLst>
                                        </p:cTn>
                                        <p:tgtEl>
                                          <p:spTgt spid="3155"/>
                                        </p:tgtEl>
                                        <p:attrNameLst>
                                          <p:attrName>style.visibility</p:attrName>
                                        </p:attrNameLst>
                                      </p:cBhvr>
                                      <p:to>
                                        <p:strVal val="visible"/>
                                      </p:to>
                                    </p:set>
                                    <p:animEffect transition="in" filter="fade">
                                      <p:cBhvr>
                                        <p:cTn id="26" dur="1000"/>
                                        <p:tgtEl>
                                          <p:spTgt spid="3155"/>
                                        </p:tgtEl>
                                      </p:cBhvr>
                                    </p:animEffect>
                                  </p:childTnLst>
                                </p:cTn>
                              </p:par>
                              <p:par>
                                <p:cTn id="27" presetID="10" presetClass="entr" presetSubtype="0" fill="hold" nodeType="withEffect">
                                  <p:stCondLst>
                                    <p:cond delay="0"/>
                                  </p:stCondLst>
                                  <p:childTnLst>
                                    <p:set>
                                      <p:cBhvr>
                                        <p:cTn id="28" dur="1" fill="hold">
                                          <p:stCondLst>
                                            <p:cond delay="0"/>
                                          </p:stCondLst>
                                        </p:cTn>
                                        <p:tgtEl>
                                          <p:spTgt spid="3160"/>
                                        </p:tgtEl>
                                        <p:attrNameLst>
                                          <p:attrName>style.visibility</p:attrName>
                                        </p:attrNameLst>
                                      </p:cBhvr>
                                      <p:to>
                                        <p:strVal val="visible"/>
                                      </p:to>
                                    </p:set>
                                    <p:animEffect transition="in" filter="fade">
                                      <p:cBhvr>
                                        <p:cTn id="29" dur="1000"/>
                                        <p:tgtEl>
                                          <p:spTgt spid="3160"/>
                                        </p:tgtEl>
                                      </p:cBhvr>
                                    </p:animEffect>
                                  </p:childTnLst>
                                </p:cTn>
                              </p:par>
                              <p:par>
                                <p:cTn id="30" presetID="10" presetClass="entr" presetSubtype="0" fill="hold" nodeType="withEffect">
                                  <p:stCondLst>
                                    <p:cond delay="0"/>
                                  </p:stCondLst>
                                  <p:childTnLst>
                                    <p:set>
                                      <p:cBhvr>
                                        <p:cTn id="31" dur="1" fill="hold">
                                          <p:stCondLst>
                                            <p:cond delay="0"/>
                                          </p:stCondLst>
                                        </p:cTn>
                                        <p:tgtEl>
                                          <p:spTgt spid="3163"/>
                                        </p:tgtEl>
                                        <p:attrNameLst>
                                          <p:attrName>style.visibility</p:attrName>
                                        </p:attrNameLst>
                                      </p:cBhvr>
                                      <p:to>
                                        <p:strVal val="visible"/>
                                      </p:to>
                                    </p:set>
                                    <p:animEffect transition="in" filter="fade">
                                      <p:cBhvr>
                                        <p:cTn id="32" dur="1000"/>
                                        <p:tgtEl>
                                          <p:spTgt spid="3163"/>
                                        </p:tgtEl>
                                      </p:cBhvr>
                                    </p:animEffect>
                                  </p:childTnLst>
                                </p:cTn>
                              </p:par>
                              <p:par>
                                <p:cTn id="33" presetID="10" presetClass="entr" presetSubtype="0" fill="hold" nodeType="withEffect">
                                  <p:stCondLst>
                                    <p:cond delay="0"/>
                                  </p:stCondLst>
                                  <p:childTnLst>
                                    <p:set>
                                      <p:cBhvr>
                                        <p:cTn id="34" dur="1" fill="hold">
                                          <p:stCondLst>
                                            <p:cond delay="0"/>
                                          </p:stCondLst>
                                        </p:cTn>
                                        <p:tgtEl>
                                          <p:spTgt spid="3184"/>
                                        </p:tgtEl>
                                        <p:attrNameLst>
                                          <p:attrName>style.visibility</p:attrName>
                                        </p:attrNameLst>
                                      </p:cBhvr>
                                      <p:to>
                                        <p:strVal val="visible"/>
                                      </p:to>
                                    </p:set>
                                    <p:animEffect transition="in" filter="fade">
                                      <p:cBhvr>
                                        <p:cTn id="35" dur="1000"/>
                                        <p:tgtEl>
                                          <p:spTgt spid="3184"/>
                                        </p:tgtEl>
                                      </p:cBhvr>
                                    </p:animEffect>
                                  </p:childTnLst>
                                </p:cTn>
                              </p:par>
                              <p:par>
                                <p:cTn id="36" presetID="10" presetClass="entr" presetSubtype="0" fill="hold" nodeType="withEffect">
                                  <p:stCondLst>
                                    <p:cond delay="0"/>
                                  </p:stCondLst>
                                  <p:childTnLst>
                                    <p:set>
                                      <p:cBhvr>
                                        <p:cTn id="37" dur="1" fill="hold">
                                          <p:stCondLst>
                                            <p:cond delay="0"/>
                                          </p:stCondLst>
                                        </p:cTn>
                                        <p:tgtEl>
                                          <p:spTgt spid="3185"/>
                                        </p:tgtEl>
                                        <p:attrNameLst>
                                          <p:attrName>style.visibility</p:attrName>
                                        </p:attrNameLst>
                                      </p:cBhvr>
                                      <p:to>
                                        <p:strVal val="visible"/>
                                      </p:to>
                                    </p:set>
                                    <p:animEffect transition="in" filter="fade">
                                      <p:cBhvr>
                                        <p:cTn id="38" dur="1000"/>
                                        <p:tgtEl>
                                          <p:spTgt spid="3185"/>
                                        </p:tgtEl>
                                      </p:cBhvr>
                                    </p:animEffect>
                                  </p:childTnLst>
                                </p:cTn>
                              </p:par>
                              <p:par>
                                <p:cTn id="39" presetID="10" presetClass="entr" presetSubtype="0" fill="hold" nodeType="withEffect">
                                  <p:stCondLst>
                                    <p:cond delay="0"/>
                                  </p:stCondLst>
                                  <p:childTnLst>
                                    <p:set>
                                      <p:cBhvr>
                                        <p:cTn id="40" dur="1" fill="hold">
                                          <p:stCondLst>
                                            <p:cond delay="0"/>
                                          </p:stCondLst>
                                        </p:cTn>
                                        <p:tgtEl>
                                          <p:spTgt spid="3170"/>
                                        </p:tgtEl>
                                        <p:attrNameLst>
                                          <p:attrName>style.visibility</p:attrName>
                                        </p:attrNameLst>
                                      </p:cBhvr>
                                      <p:to>
                                        <p:strVal val="visible"/>
                                      </p:to>
                                    </p:set>
                                    <p:animEffect transition="in" filter="fade">
                                      <p:cBhvr>
                                        <p:cTn id="41" dur="1000"/>
                                        <p:tgtEl>
                                          <p:spTgt spid="3170"/>
                                        </p:tgtEl>
                                      </p:cBhvr>
                                    </p:animEffect>
                                  </p:childTnLst>
                                </p:cTn>
                              </p:par>
                              <p:par>
                                <p:cTn id="42" presetID="2" presetClass="entr" presetSubtype="1" fill="hold" nodeType="withEffect">
                                  <p:stCondLst>
                                    <p:cond delay="0"/>
                                  </p:stCondLst>
                                  <p:childTnLst>
                                    <p:set>
                                      <p:cBhvr>
                                        <p:cTn id="43" dur="1" fill="hold">
                                          <p:stCondLst>
                                            <p:cond delay="0"/>
                                          </p:stCondLst>
                                        </p:cTn>
                                        <p:tgtEl>
                                          <p:spTgt spid="3199"/>
                                        </p:tgtEl>
                                        <p:attrNameLst>
                                          <p:attrName>style.visibility</p:attrName>
                                        </p:attrNameLst>
                                      </p:cBhvr>
                                      <p:to>
                                        <p:strVal val="visible"/>
                                      </p:to>
                                    </p:set>
                                    <p:anim calcmode="lin" valueType="num">
                                      <p:cBhvr additive="base">
                                        <p:cTn id="44" dur="1000"/>
                                        <p:tgtEl>
                                          <p:spTgt spid="3199"/>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3190"/>
                                        </p:tgtEl>
                                        <p:attrNameLst>
                                          <p:attrName>style.visibility</p:attrName>
                                        </p:attrNameLst>
                                      </p:cBhvr>
                                      <p:to>
                                        <p:strVal val="visible"/>
                                      </p:to>
                                    </p:set>
                                    <p:animEffect transition="in" filter="fade">
                                      <p:cBhvr>
                                        <p:cTn id="47" dur="1000"/>
                                        <p:tgtEl>
                                          <p:spTgt spid="3190"/>
                                        </p:tgtEl>
                                      </p:cBhvr>
                                    </p:animEffect>
                                  </p:childTnLst>
                                </p:cTn>
                              </p:par>
                              <p:par>
                                <p:cTn id="48" presetID="10" presetClass="entr" presetSubtype="0" fill="hold" nodeType="withEffect">
                                  <p:stCondLst>
                                    <p:cond delay="0"/>
                                  </p:stCondLst>
                                  <p:childTnLst>
                                    <p:set>
                                      <p:cBhvr>
                                        <p:cTn id="49" dur="1" fill="hold">
                                          <p:stCondLst>
                                            <p:cond delay="0"/>
                                          </p:stCondLst>
                                        </p:cTn>
                                        <p:tgtEl>
                                          <p:spTgt spid="3191"/>
                                        </p:tgtEl>
                                        <p:attrNameLst>
                                          <p:attrName>style.visibility</p:attrName>
                                        </p:attrNameLst>
                                      </p:cBhvr>
                                      <p:to>
                                        <p:strVal val="visible"/>
                                      </p:to>
                                    </p:set>
                                    <p:animEffect transition="in" filter="fade">
                                      <p:cBhvr>
                                        <p:cTn id="50" dur="1000"/>
                                        <p:tgtEl>
                                          <p:spTgt spid="3191"/>
                                        </p:tgtEl>
                                      </p:cBhvr>
                                    </p:animEffect>
                                  </p:childTnLst>
                                </p:cTn>
                              </p:par>
                              <p:par>
                                <p:cTn id="51" presetID="10" presetClass="entr" presetSubtype="0" fill="hold" nodeType="withEffect">
                                  <p:stCondLst>
                                    <p:cond delay="0"/>
                                  </p:stCondLst>
                                  <p:childTnLst>
                                    <p:set>
                                      <p:cBhvr>
                                        <p:cTn id="52" dur="1" fill="hold">
                                          <p:stCondLst>
                                            <p:cond delay="0"/>
                                          </p:stCondLst>
                                        </p:cTn>
                                        <p:tgtEl>
                                          <p:spTgt spid="3192"/>
                                        </p:tgtEl>
                                        <p:attrNameLst>
                                          <p:attrName>style.visibility</p:attrName>
                                        </p:attrNameLst>
                                      </p:cBhvr>
                                      <p:to>
                                        <p:strVal val="visible"/>
                                      </p:to>
                                    </p:set>
                                    <p:animEffect transition="in" filter="fade">
                                      <p:cBhvr>
                                        <p:cTn id="53" dur="1000"/>
                                        <p:tgtEl>
                                          <p:spTgt spid="3192"/>
                                        </p:tgtEl>
                                      </p:cBhvr>
                                    </p:animEffect>
                                  </p:childTnLst>
                                </p:cTn>
                              </p:par>
                              <p:par>
                                <p:cTn id="54" presetID="10" presetClass="entr" presetSubtype="0" fill="hold" nodeType="withEffect">
                                  <p:stCondLst>
                                    <p:cond delay="0"/>
                                  </p:stCondLst>
                                  <p:childTnLst>
                                    <p:set>
                                      <p:cBhvr>
                                        <p:cTn id="55" dur="1" fill="hold">
                                          <p:stCondLst>
                                            <p:cond delay="0"/>
                                          </p:stCondLst>
                                        </p:cTn>
                                        <p:tgtEl>
                                          <p:spTgt spid="3193"/>
                                        </p:tgtEl>
                                        <p:attrNameLst>
                                          <p:attrName>style.visibility</p:attrName>
                                        </p:attrNameLst>
                                      </p:cBhvr>
                                      <p:to>
                                        <p:strVal val="visible"/>
                                      </p:to>
                                    </p:set>
                                    <p:animEffect transition="in" filter="fade">
                                      <p:cBhvr>
                                        <p:cTn id="56" dur="1000"/>
                                        <p:tgtEl>
                                          <p:spTgt spid="3193"/>
                                        </p:tgtEl>
                                      </p:cBhvr>
                                    </p:animEffect>
                                  </p:childTnLst>
                                </p:cTn>
                              </p:par>
                              <p:par>
                                <p:cTn id="57" presetID="10" presetClass="entr" presetSubtype="0" fill="hold" nodeType="withEffect">
                                  <p:stCondLst>
                                    <p:cond delay="0"/>
                                  </p:stCondLst>
                                  <p:childTnLst>
                                    <p:set>
                                      <p:cBhvr>
                                        <p:cTn id="58" dur="1" fill="hold">
                                          <p:stCondLst>
                                            <p:cond delay="0"/>
                                          </p:stCondLst>
                                        </p:cTn>
                                        <p:tgtEl>
                                          <p:spTgt spid="3194"/>
                                        </p:tgtEl>
                                        <p:attrNameLst>
                                          <p:attrName>style.visibility</p:attrName>
                                        </p:attrNameLst>
                                      </p:cBhvr>
                                      <p:to>
                                        <p:strVal val="visible"/>
                                      </p:to>
                                    </p:set>
                                    <p:animEffect transition="in" filter="fade">
                                      <p:cBhvr>
                                        <p:cTn id="59" dur="1000"/>
                                        <p:tgtEl>
                                          <p:spTgt spid="3194"/>
                                        </p:tgtEl>
                                      </p:cBhvr>
                                    </p:animEffect>
                                  </p:childTnLst>
                                </p:cTn>
                              </p:par>
                              <p:par>
                                <p:cTn id="60" presetID="10"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71"/>
          <p:cNvSpPr txBox="1">
            <a:spLocks noGrp="1"/>
          </p:cNvSpPr>
          <p:nvPr>
            <p:ph type="title"/>
          </p:nvPr>
        </p:nvSpPr>
        <p:spPr>
          <a:xfrm>
            <a:off x="892241" y="1045818"/>
            <a:ext cx="3870439" cy="371700"/>
          </a:xfrm>
          <a:prstGeom prst="rect">
            <a:avLst/>
          </a:prstGeom>
        </p:spPr>
        <p:txBody>
          <a:bodyPr spcFirstLastPara="1" wrap="square" lIns="91425" tIns="0" rIns="91425" bIns="91425" anchor="t" anchorCtr="0">
            <a:noAutofit/>
          </a:bodyPr>
          <a:lstStyle/>
          <a:p>
            <a:pPr lvl="0"/>
            <a:r>
              <a:rPr lang="fr-FR" sz="2400" b="1" dirty="0"/>
              <a:t>régression linéaire </a:t>
            </a:r>
            <a:endParaRPr sz="2400" dirty="0"/>
          </a:p>
        </p:txBody>
      </p:sp>
      <p:sp>
        <p:nvSpPr>
          <p:cNvPr id="3010" name="Google Shape;3010;p7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B1279E86-FB02-ED4F-75B8-6D949B917084}"/>
              </a:ext>
            </a:extLst>
          </p:cNvPr>
          <p:cNvPicPr>
            <a:picLocks noChangeAspect="1"/>
          </p:cNvPicPr>
          <p:nvPr/>
        </p:nvPicPr>
        <p:blipFill>
          <a:blip r:embed="rId4"/>
          <a:stretch>
            <a:fillRect/>
          </a:stretch>
        </p:blipFill>
        <p:spPr>
          <a:xfrm>
            <a:off x="4665940" y="563438"/>
            <a:ext cx="4478060" cy="2954943"/>
          </a:xfrm>
          <a:prstGeom prst="rect">
            <a:avLst/>
          </a:prstGeom>
        </p:spPr>
      </p:pic>
      <p:sp>
        <p:nvSpPr>
          <p:cNvPr id="7" name="ZoneTexte 6">
            <a:extLst>
              <a:ext uri="{FF2B5EF4-FFF2-40B4-BE49-F238E27FC236}">
                <a16:creationId xmlns:a16="http://schemas.microsoft.com/office/drawing/2014/main" id="{E093AB2E-32FB-086E-9926-6FF5633FD349}"/>
              </a:ext>
            </a:extLst>
          </p:cNvPr>
          <p:cNvSpPr txBox="1"/>
          <p:nvPr/>
        </p:nvSpPr>
        <p:spPr>
          <a:xfrm>
            <a:off x="607622" y="1417518"/>
            <a:ext cx="3870439" cy="2246769"/>
          </a:xfrm>
          <a:prstGeom prst="rect">
            <a:avLst/>
          </a:prstGeom>
          <a:noFill/>
        </p:spPr>
        <p:txBody>
          <a:bodyPr wrap="square">
            <a:spAutoFit/>
          </a:bodyPr>
          <a:lstStyle/>
          <a:p>
            <a:r>
              <a:rPr lang="fr-FR" sz="14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La régression linéaire est une technique d'analyse statistique qui vise à établir une relation linéaire entre une variable dépendante (la variable que l'on cherche à prédire) et une ou plusieurs variables indépendantes (les variables qui influent sur la variable dépendante). En d'autres termes, la régression linéaire cherche à modéliser la relation entre les variables de manière à décrire au mieux le comportement de la variable dépendante en fonction des variables indépendantes.</a:t>
            </a:r>
            <a:endParaRPr lang="fr-FR" sz="11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07"/>
                                        </p:tgtEl>
                                        <p:attrNameLst>
                                          <p:attrName>style.visibility</p:attrName>
                                        </p:attrNameLst>
                                      </p:cBhvr>
                                      <p:to>
                                        <p:strVal val="visible"/>
                                      </p:to>
                                    </p:set>
                                    <p:anim calcmode="lin" valueType="num">
                                      <p:cBhvr additive="base">
                                        <p:cTn id="7" dur="1000"/>
                                        <p:tgtEl>
                                          <p:spTgt spid="300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010"/>
                                        </p:tgtEl>
                                        <p:attrNameLst>
                                          <p:attrName>style.visibility</p:attrName>
                                        </p:attrNameLst>
                                      </p:cBhvr>
                                      <p:to>
                                        <p:strVal val="visible"/>
                                      </p:to>
                                    </p:set>
                                    <p:animEffect transition="in" filter="fade">
                                      <p:cBhvr>
                                        <p:cTn id="10" dur="1000"/>
                                        <p:tgtEl>
                                          <p:spTgt spid="3010"/>
                                        </p:tgtEl>
                                      </p:cBhvr>
                                    </p:animEffect>
                                  </p:childTnLst>
                                </p:cTn>
                              </p:par>
                              <p:par>
                                <p:cTn id="11" presetID="10" presetClass="entr" presetSubtype="0" fill="hold" nodeType="withEffect">
                                  <p:stCondLst>
                                    <p:cond delay="0"/>
                                  </p:stCondLst>
                                  <p:childTnLst>
                                    <p:set>
                                      <p:cBhvr>
                                        <p:cTn id="12" dur="1" fill="hold">
                                          <p:stCondLst>
                                            <p:cond delay="0"/>
                                          </p:stCondLst>
                                        </p:cTn>
                                        <p:tgtEl>
                                          <p:spTgt spid="3011"/>
                                        </p:tgtEl>
                                        <p:attrNameLst>
                                          <p:attrName>style.visibility</p:attrName>
                                        </p:attrNameLst>
                                      </p:cBhvr>
                                      <p:to>
                                        <p:strVal val="visible"/>
                                      </p:to>
                                    </p:set>
                                    <p:animEffect transition="in" filter="fade">
                                      <p:cBhvr>
                                        <p:cTn id="13" dur="1000"/>
                                        <p:tgtEl>
                                          <p:spTgt spid="3011"/>
                                        </p:tgtEl>
                                      </p:cBhvr>
                                    </p:animEffect>
                                  </p:childTnLst>
                                </p:cTn>
                              </p:par>
                              <p:par>
                                <p:cTn id="14" presetID="10" presetClass="entr" presetSubtype="0" fill="hold" nodeType="withEffect">
                                  <p:stCondLst>
                                    <p:cond delay="0"/>
                                  </p:stCondLst>
                                  <p:childTnLst>
                                    <p:set>
                                      <p:cBhvr>
                                        <p:cTn id="15" dur="1" fill="hold">
                                          <p:stCondLst>
                                            <p:cond delay="0"/>
                                          </p:stCondLst>
                                        </p:cTn>
                                        <p:tgtEl>
                                          <p:spTgt spid="3012"/>
                                        </p:tgtEl>
                                        <p:attrNameLst>
                                          <p:attrName>style.visibility</p:attrName>
                                        </p:attrNameLst>
                                      </p:cBhvr>
                                      <p:to>
                                        <p:strVal val="visible"/>
                                      </p:to>
                                    </p:set>
                                    <p:animEffect transition="in" filter="fade">
                                      <p:cBhvr>
                                        <p:cTn id="16" dur="1000"/>
                                        <p:tgtEl>
                                          <p:spTgt spid="3012"/>
                                        </p:tgtEl>
                                      </p:cBhvr>
                                    </p:animEffect>
                                  </p:childTnLst>
                                </p:cTn>
                              </p:par>
                              <p:par>
                                <p:cTn id="17" presetID="10" presetClass="entr" presetSubtype="0" fill="hold" nodeType="withEffect">
                                  <p:stCondLst>
                                    <p:cond delay="0"/>
                                  </p:stCondLst>
                                  <p:childTnLst>
                                    <p:set>
                                      <p:cBhvr>
                                        <p:cTn id="18" dur="1" fill="hold">
                                          <p:stCondLst>
                                            <p:cond delay="0"/>
                                          </p:stCondLst>
                                        </p:cTn>
                                        <p:tgtEl>
                                          <p:spTgt spid="3013"/>
                                        </p:tgtEl>
                                        <p:attrNameLst>
                                          <p:attrName>style.visibility</p:attrName>
                                        </p:attrNameLst>
                                      </p:cBhvr>
                                      <p:to>
                                        <p:strVal val="visible"/>
                                      </p:to>
                                    </p:set>
                                    <p:animEffect transition="in" filter="fade">
                                      <p:cBhvr>
                                        <p:cTn id="19" dur="1000"/>
                                        <p:tgtEl>
                                          <p:spTgt spid="3013"/>
                                        </p:tgtEl>
                                      </p:cBhvr>
                                    </p:animEffect>
                                  </p:childTnLst>
                                </p:cTn>
                              </p:par>
                              <p:par>
                                <p:cTn id="20" presetID="10" presetClass="entr" presetSubtype="0" fill="hold" nodeType="withEffect">
                                  <p:stCondLst>
                                    <p:cond delay="0"/>
                                  </p:stCondLst>
                                  <p:childTnLst>
                                    <p:set>
                                      <p:cBhvr>
                                        <p:cTn id="21" dur="1" fill="hold">
                                          <p:stCondLst>
                                            <p:cond delay="0"/>
                                          </p:stCondLst>
                                        </p:cTn>
                                        <p:tgtEl>
                                          <p:spTgt spid="3014"/>
                                        </p:tgtEl>
                                        <p:attrNameLst>
                                          <p:attrName>style.visibility</p:attrName>
                                        </p:attrNameLst>
                                      </p:cBhvr>
                                      <p:to>
                                        <p:strVal val="visible"/>
                                      </p:to>
                                    </p:set>
                                    <p:animEffect transition="in" filter="fade">
                                      <p:cBhvr>
                                        <p:cTn id="22" dur="1000"/>
                                        <p:tgtEl>
                                          <p:spTgt spid="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94"/>
        <p:cNvGrpSpPr/>
        <p:nvPr/>
      </p:nvGrpSpPr>
      <p:grpSpPr>
        <a:xfrm>
          <a:off x="0" y="0"/>
          <a:ext cx="0" cy="0"/>
          <a:chOff x="0" y="0"/>
          <a:chExt cx="0" cy="0"/>
        </a:xfrm>
      </p:grpSpPr>
      <p:sp>
        <p:nvSpPr>
          <p:cNvPr id="2998" name="Google Shape;2998;p7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0">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6D68E41A-EF1B-80B2-C23B-20D3317533C2}"/>
              </a:ext>
            </a:extLst>
          </p:cNvPr>
          <p:cNvPicPr>
            <a:picLocks noChangeAspect="1"/>
          </p:cNvPicPr>
          <p:nvPr/>
        </p:nvPicPr>
        <p:blipFill>
          <a:blip r:embed="rId4"/>
          <a:stretch>
            <a:fillRect/>
          </a:stretch>
        </p:blipFill>
        <p:spPr>
          <a:xfrm>
            <a:off x="728445" y="580675"/>
            <a:ext cx="3921562" cy="3259799"/>
          </a:xfrm>
          <a:prstGeom prst="rect">
            <a:avLst/>
          </a:prstGeom>
        </p:spPr>
      </p:pic>
      <p:sp>
        <p:nvSpPr>
          <p:cNvPr id="9" name="ZoneTexte 8">
            <a:extLst>
              <a:ext uri="{FF2B5EF4-FFF2-40B4-BE49-F238E27FC236}">
                <a16:creationId xmlns:a16="http://schemas.microsoft.com/office/drawing/2014/main" id="{E211FCDF-A1B8-A817-424F-0A9AB2D280A1}"/>
              </a:ext>
            </a:extLst>
          </p:cNvPr>
          <p:cNvSpPr txBox="1"/>
          <p:nvPr/>
        </p:nvSpPr>
        <p:spPr>
          <a:xfrm>
            <a:off x="4710678" y="1510811"/>
            <a:ext cx="4346651" cy="2462213"/>
          </a:xfrm>
          <a:prstGeom prst="rect">
            <a:avLst/>
          </a:prstGeom>
          <a:noFill/>
        </p:spPr>
        <p:txBody>
          <a:bodyPr wrap="square">
            <a:spAutoFit/>
          </a:bodyPr>
          <a:lstStyle/>
          <a:p>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Le modèle de régression linéaire simple est utilisé lorsque nous avons une seule variable indépendante qui influence la variable dépendante. La relation est modélisée par une équation de la forme :</a:t>
            </a:r>
            <a:endParaRPr lang="fr-FR" sz="105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a:t>
            </a:r>
            <a:r>
              <a:rPr lang="fr-FR" sz="18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Y=β0​+β1​</a:t>
            </a:r>
            <a:r>
              <a:rPr lang="fr-FR" sz="1800" b="1" dirty="0">
                <a:solidFill>
                  <a:schemeClr val="bg1"/>
                </a:solidFill>
                <a:effectLst/>
                <a:latin typeface="Cambria Math" panose="02040503050406030204" pitchFamily="18" charset="0"/>
                <a:ea typeface="Georgia" panose="02040502050405020303" pitchFamily="18" charset="0"/>
                <a:cs typeface="Cambria Math" panose="02040503050406030204" pitchFamily="18" charset="0"/>
              </a:rPr>
              <a:t>⋅</a:t>
            </a:r>
            <a:r>
              <a:rPr lang="fr-FR" sz="1800" b="1"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X+ε</a:t>
            </a:r>
            <a:endParaRPr lang="fr-FR" sz="105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Où :</a:t>
            </a:r>
            <a:endParaRPr lang="fr-FR" sz="105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a:t>
            </a:r>
            <a:r>
              <a:rPr lang="fr-FR" sz="12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Y</a:t>
            </a:r>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est la variable dépendante,</a:t>
            </a:r>
            <a:endParaRPr lang="fr-FR" sz="105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a:t>
            </a:r>
            <a:r>
              <a:rPr lang="fr-FR" sz="12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X </a:t>
            </a:r>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est la variable indépendante,</a:t>
            </a:r>
            <a:endParaRPr lang="fr-FR" sz="105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a:t>
            </a:r>
            <a:r>
              <a:rPr lang="fr-FR" sz="12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β0</a:t>
            </a:r>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est l'ordonnée à l'origine (intercept),</a:t>
            </a:r>
            <a:endParaRPr lang="fr-FR" sz="105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a:t>
            </a:r>
            <a:r>
              <a:rPr lang="fr-FR" sz="12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β1</a:t>
            </a:r>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 est le coefficient de la variable indépendante (pente), </a:t>
            </a:r>
            <a:endParaRPr lang="fr-FR" sz="105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200" dirty="0">
                <a:solidFill>
                  <a:schemeClr val="bg1"/>
                </a:solidFill>
                <a:effectLst/>
                <a:latin typeface="Calibri" panose="020F0502020204030204" pitchFamily="34" charset="0"/>
                <a:ea typeface="Georgia" panose="02040502050405020303" pitchFamily="18" charset="0"/>
              </a:rPr>
              <a:t>-</a:t>
            </a:r>
            <a:r>
              <a:rPr lang="fr-FR" sz="1200" b="1" dirty="0">
                <a:solidFill>
                  <a:schemeClr val="bg1"/>
                </a:solidFill>
                <a:effectLst/>
                <a:latin typeface="Calibri" panose="020F0502020204030204" pitchFamily="34" charset="0"/>
                <a:ea typeface="Georgia" panose="02040502050405020303" pitchFamily="18" charset="0"/>
              </a:rPr>
              <a:t>ε</a:t>
            </a:r>
            <a:r>
              <a:rPr lang="fr-FR" sz="1200" dirty="0">
                <a:solidFill>
                  <a:schemeClr val="bg1"/>
                </a:solidFill>
                <a:effectLst/>
                <a:latin typeface="Calibri" panose="020F0502020204030204" pitchFamily="34" charset="0"/>
                <a:ea typeface="Georgia" panose="02040502050405020303" pitchFamily="18" charset="0"/>
              </a:rPr>
              <a:t> représente l'erreur résiduelle qui capture les variations </a:t>
            </a:r>
            <a:r>
              <a:rPr lang="fr-FR" sz="1400" dirty="0">
                <a:effectLst/>
                <a:latin typeface="Calibri" panose="020F0502020204030204" pitchFamily="34" charset="0"/>
                <a:ea typeface="Georgia" panose="02040502050405020303" pitchFamily="18" charset="0"/>
              </a:rPr>
              <a:t>non expliquées par le modèle</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00"/>
                                        </p:tgtEl>
                                        <p:attrNameLst>
                                          <p:attrName>style.visibility</p:attrName>
                                        </p:attrNameLst>
                                      </p:cBhvr>
                                      <p:to>
                                        <p:strVal val="visible"/>
                                      </p:to>
                                    </p:set>
                                    <p:animEffect transition="in" filter="fade">
                                      <p:cBhvr>
                                        <p:cTn id="7" dur="1000"/>
                                        <p:tgtEl>
                                          <p:spTgt spid="3000"/>
                                        </p:tgtEl>
                                      </p:cBhvr>
                                    </p:animEffect>
                                  </p:childTnLst>
                                </p:cTn>
                              </p:par>
                              <p:par>
                                <p:cTn id="8" presetID="10" presetClass="entr" presetSubtype="0" fill="hold" nodeType="withEffect">
                                  <p:stCondLst>
                                    <p:cond delay="0"/>
                                  </p:stCondLst>
                                  <p:childTnLst>
                                    <p:set>
                                      <p:cBhvr>
                                        <p:cTn id="9" dur="1" fill="hold">
                                          <p:stCondLst>
                                            <p:cond delay="0"/>
                                          </p:stCondLst>
                                        </p:cTn>
                                        <p:tgtEl>
                                          <p:spTgt spid="2998"/>
                                        </p:tgtEl>
                                        <p:attrNameLst>
                                          <p:attrName>style.visibility</p:attrName>
                                        </p:attrNameLst>
                                      </p:cBhvr>
                                      <p:to>
                                        <p:strVal val="visible"/>
                                      </p:to>
                                    </p:set>
                                    <p:animEffect transition="in" filter="fade">
                                      <p:cBhvr>
                                        <p:cTn id="10" dur="1000"/>
                                        <p:tgtEl>
                                          <p:spTgt spid="2998"/>
                                        </p:tgtEl>
                                      </p:cBhvr>
                                    </p:animEffect>
                                  </p:childTnLst>
                                </p:cTn>
                              </p:par>
                              <p:par>
                                <p:cTn id="11" presetID="10" presetClass="entr" presetSubtype="0" fill="hold" nodeType="withEffect">
                                  <p:stCondLst>
                                    <p:cond delay="0"/>
                                  </p:stCondLst>
                                  <p:childTnLst>
                                    <p:set>
                                      <p:cBhvr>
                                        <p:cTn id="12" dur="1" fill="hold">
                                          <p:stCondLst>
                                            <p:cond delay="0"/>
                                          </p:stCondLst>
                                        </p:cTn>
                                        <p:tgtEl>
                                          <p:spTgt spid="2999"/>
                                        </p:tgtEl>
                                        <p:attrNameLst>
                                          <p:attrName>style.visibility</p:attrName>
                                        </p:attrNameLst>
                                      </p:cBhvr>
                                      <p:to>
                                        <p:strVal val="visible"/>
                                      </p:to>
                                    </p:set>
                                    <p:animEffect transition="in" filter="fade">
                                      <p:cBhvr>
                                        <p:cTn id="13" dur="1000"/>
                                        <p:tgtEl>
                                          <p:spTgt spid="2999"/>
                                        </p:tgtEl>
                                      </p:cBhvr>
                                    </p:animEffect>
                                  </p:childTnLst>
                                </p:cTn>
                              </p:par>
                              <p:par>
                                <p:cTn id="14" presetID="10" presetClass="entr" presetSubtype="0" fill="hold" nodeType="withEffect">
                                  <p:stCondLst>
                                    <p:cond delay="0"/>
                                  </p:stCondLst>
                                  <p:childTnLst>
                                    <p:set>
                                      <p:cBhvr>
                                        <p:cTn id="15" dur="1" fill="hold">
                                          <p:stCondLst>
                                            <p:cond delay="0"/>
                                          </p:stCondLst>
                                        </p:cTn>
                                        <p:tgtEl>
                                          <p:spTgt spid="3000"/>
                                        </p:tgtEl>
                                        <p:attrNameLst>
                                          <p:attrName>style.visibility</p:attrName>
                                        </p:attrNameLst>
                                      </p:cBhvr>
                                      <p:to>
                                        <p:strVal val="visible"/>
                                      </p:to>
                                    </p:set>
                                    <p:animEffect transition="in" filter="fade">
                                      <p:cBhvr>
                                        <p:cTn id="16" dur="1000"/>
                                        <p:tgtEl>
                                          <p:spTgt spid="3000"/>
                                        </p:tgtEl>
                                      </p:cBhvr>
                                    </p:animEffect>
                                  </p:childTnLst>
                                </p:cTn>
                              </p:par>
                              <p:par>
                                <p:cTn id="17" presetID="10" presetClass="entr" presetSubtype="0" fill="hold" nodeType="withEffect">
                                  <p:stCondLst>
                                    <p:cond delay="0"/>
                                  </p:stCondLst>
                                  <p:childTnLst>
                                    <p:set>
                                      <p:cBhvr>
                                        <p:cTn id="18" dur="1" fill="hold">
                                          <p:stCondLst>
                                            <p:cond delay="0"/>
                                          </p:stCondLst>
                                        </p:cTn>
                                        <p:tgtEl>
                                          <p:spTgt spid="3001"/>
                                        </p:tgtEl>
                                        <p:attrNameLst>
                                          <p:attrName>style.visibility</p:attrName>
                                        </p:attrNameLst>
                                      </p:cBhvr>
                                      <p:to>
                                        <p:strVal val="visible"/>
                                      </p:to>
                                    </p:set>
                                    <p:animEffect transition="in" filter="fade">
                                      <p:cBhvr>
                                        <p:cTn id="19" dur="1000"/>
                                        <p:tgtEl>
                                          <p:spTgt spid="3001"/>
                                        </p:tgtEl>
                                      </p:cBhvr>
                                    </p:animEffect>
                                  </p:childTnLst>
                                </p:cTn>
                              </p:par>
                              <p:par>
                                <p:cTn id="20" presetID="10" presetClass="entr" presetSubtype="0" fill="hold" nodeType="withEffect">
                                  <p:stCondLst>
                                    <p:cond delay="0"/>
                                  </p:stCondLst>
                                  <p:childTnLst>
                                    <p:set>
                                      <p:cBhvr>
                                        <p:cTn id="21" dur="1" fill="hold">
                                          <p:stCondLst>
                                            <p:cond delay="0"/>
                                          </p:stCondLst>
                                        </p:cTn>
                                        <p:tgtEl>
                                          <p:spTgt spid="3002"/>
                                        </p:tgtEl>
                                        <p:attrNameLst>
                                          <p:attrName>style.visibility</p:attrName>
                                        </p:attrNameLst>
                                      </p:cBhvr>
                                      <p:to>
                                        <p:strVal val="visible"/>
                                      </p:to>
                                    </p:set>
                                    <p:animEffect transition="in" filter="fade">
                                      <p:cBhvr>
                                        <p:cTn id="22" dur="1000"/>
                                        <p:tgtEl>
                                          <p:spTgt spid="3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74"/>
          <p:cNvSpPr txBox="1">
            <a:spLocks noGrp="1"/>
          </p:cNvSpPr>
          <p:nvPr>
            <p:ph type="title"/>
          </p:nvPr>
        </p:nvSpPr>
        <p:spPr>
          <a:xfrm>
            <a:off x="893311" y="890924"/>
            <a:ext cx="7713000" cy="420600"/>
          </a:xfrm>
          <a:prstGeom prst="rect">
            <a:avLst/>
          </a:prstGeom>
        </p:spPr>
        <p:txBody>
          <a:bodyPr spcFirstLastPara="1" wrap="square" lIns="91425" tIns="0" rIns="91425" bIns="91425" anchor="t" anchorCtr="0">
            <a:noAutofit/>
          </a:bodyPr>
          <a:lstStyle/>
          <a:p>
            <a:pPr lvl="0"/>
            <a:r>
              <a:rPr lang="fr-FR" b="1" dirty="0"/>
              <a:t>Pourquoi la régression linéaire ?</a:t>
            </a:r>
            <a:endParaRPr dirty="0"/>
          </a:p>
        </p:txBody>
      </p:sp>
      <p:grpSp>
        <p:nvGrpSpPr>
          <p:cNvPr id="3062" name="Google Shape;3062;p74"/>
          <p:cNvGrpSpPr/>
          <p:nvPr/>
        </p:nvGrpSpPr>
        <p:grpSpPr>
          <a:xfrm>
            <a:off x="8276954" y="4204426"/>
            <a:ext cx="793256" cy="182899"/>
            <a:chOff x="2685575" y="2835950"/>
            <a:chExt cx="433000" cy="99825"/>
          </a:xfrm>
        </p:grpSpPr>
        <p:sp>
          <p:nvSpPr>
            <p:cNvPr id="3063" name="Google Shape;3063;p7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p:cNvSpPr/>
          <p:nvPr/>
        </p:nvSpPr>
        <p:spPr>
          <a:xfrm flipH="1">
            <a:off x="7208138" y="2622187"/>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BB56ABA9-087D-5AC9-AE4D-57EB12F07663}"/>
              </a:ext>
            </a:extLst>
          </p:cNvPr>
          <p:cNvSpPr txBox="1"/>
          <p:nvPr/>
        </p:nvSpPr>
        <p:spPr>
          <a:xfrm>
            <a:off x="847226" y="2025628"/>
            <a:ext cx="6548144" cy="1815882"/>
          </a:xfrm>
          <a:prstGeom prst="rect">
            <a:avLst/>
          </a:prstGeom>
          <a:noFill/>
        </p:spPr>
        <p:txBody>
          <a:bodyPr wrap="square">
            <a:spAutoFit/>
          </a:bodyPr>
          <a:lstStyle/>
          <a:p>
            <a:r>
              <a:rPr lang="fr-FR" sz="1400" dirty="0">
                <a:solidFill>
                  <a:schemeClr val="bg1"/>
                </a:solidFill>
                <a:effectLst/>
                <a:latin typeface="Calibri" panose="020F0502020204030204" pitchFamily="34" charset="0"/>
                <a:ea typeface="Georgia" panose="02040502050405020303" pitchFamily="18" charset="0"/>
              </a:rPr>
              <a:t>                La sélection du modèle de régression linéaire repose sur l'observation lors de l'analyse exploratoire de fortes indications de relations linéaires entre la variable dépendante (l'espérance de vie) et certaines variables indépendantes clés. Les tendances identifiées suggèrent que des relations linéaires simples peuvent être présentes dans nos données, et la régression linéaire offre une méthode transparente et interprétable pour modéliser ces relations. De plus, la simplicité du modèle de régression linéaire rend son interprétation accessible, favorisant ainsi une communication claire des résultats obtenus.</a:t>
            </a:r>
            <a:endParaRPr lang="fr-F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067"/>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068"/>
                                        </p:tgtEl>
                                        <p:attrNameLst>
                                          <p:attrName>style.visibility</p:attrName>
                                        </p:attrNameLst>
                                      </p:cBhvr>
                                      <p:to>
                                        <p:strVal val="visible"/>
                                      </p:to>
                                    </p:set>
                                    <p:animEffect transition="in" filter="fade">
                                      <p:cBhvr>
                                        <p:cTn id="15" dur="1000"/>
                                        <p:tgtEl>
                                          <p:spTgt spid="3068"/>
                                        </p:tgtEl>
                                      </p:cBhvr>
                                    </p:animEffect>
                                  </p:childTnLst>
                                </p:cTn>
                              </p:par>
                              <p:par>
                                <p:cTn id="16" presetID="10" presetClass="entr" presetSubtype="0" fill="hold" nodeType="withEffect">
                                  <p:stCondLst>
                                    <p:cond delay="0"/>
                                  </p:stCondLst>
                                  <p:childTnLst>
                                    <p:set>
                                      <p:cBhvr>
                                        <p:cTn id="17" dur="1" fill="hold">
                                          <p:stCondLst>
                                            <p:cond delay="0"/>
                                          </p:stCondLst>
                                        </p:cTn>
                                        <p:tgtEl>
                                          <p:spTgt spid="3069"/>
                                        </p:tgtEl>
                                        <p:attrNameLst>
                                          <p:attrName>style.visibility</p:attrName>
                                        </p:attrNameLst>
                                      </p:cBhvr>
                                      <p:to>
                                        <p:strVal val="visible"/>
                                      </p:to>
                                    </p:set>
                                    <p:animEffect transition="in" filter="fade">
                                      <p:cBhvr>
                                        <p:cTn id="18" dur="1000"/>
                                        <p:tgtEl>
                                          <p:spTgt spid="3069"/>
                                        </p:tgtEl>
                                      </p:cBhvr>
                                    </p:animEffect>
                                  </p:childTnLst>
                                </p:cTn>
                              </p:par>
                              <p:par>
                                <p:cTn id="19" presetID="10" presetClass="entr" presetSubtype="0" fill="hold" nodeType="withEffect">
                                  <p:stCondLst>
                                    <p:cond delay="0"/>
                                  </p:stCondLst>
                                  <p:childTnLst>
                                    <p:set>
                                      <p:cBhvr>
                                        <p:cTn id="20" dur="1" fill="hold">
                                          <p:stCondLst>
                                            <p:cond delay="0"/>
                                          </p:stCondLst>
                                        </p:cTn>
                                        <p:tgtEl>
                                          <p:spTgt spid="3070"/>
                                        </p:tgtEl>
                                        <p:attrNameLst>
                                          <p:attrName>style.visibility</p:attrName>
                                        </p:attrNameLst>
                                      </p:cBhvr>
                                      <p:to>
                                        <p:strVal val="visible"/>
                                      </p:to>
                                    </p:set>
                                    <p:animEffect transition="in" filter="fade">
                                      <p:cBhvr>
                                        <p:cTn id="21" dur="1000"/>
                                        <p:tgtEl>
                                          <p:spTgt spid="3070"/>
                                        </p:tgtEl>
                                      </p:cBhvr>
                                    </p:animEffect>
                                  </p:childTnLst>
                                </p:cTn>
                              </p:par>
                              <p:par>
                                <p:cTn id="22" presetID="10" presetClass="entr" presetSubtype="0" fill="hold" nodeType="withEffect">
                                  <p:stCondLst>
                                    <p:cond delay="0"/>
                                  </p:stCondLst>
                                  <p:childTnLst>
                                    <p:set>
                                      <p:cBhvr>
                                        <p:cTn id="23" dur="1" fill="hold">
                                          <p:stCondLst>
                                            <p:cond delay="0"/>
                                          </p:stCondLst>
                                        </p:cTn>
                                        <p:tgtEl>
                                          <p:spTgt spid="3071"/>
                                        </p:tgtEl>
                                        <p:attrNameLst>
                                          <p:attrName>style.visibility</p:attrName>
                                        </p:attrNameLst>
                                      </p:cBhvr>
                                      <p:to>
                                        <p:strVal val="visible"/>
                                      </p:to>
                                    </p:set>
                                    <p:animEffect transition="in" filter="fade">
                                      <p:cBhvr>
                                        <p:cTn id="24" dur="1000"/>
                                        <p:tgtEl>
                                          <p:spTgt spid="3071"/>
                                        </p:tgtEl>
                                      </p:cBhvr>
                                    </p:animEffect>
                                  </p:childTnLst>
                                </p:cTn>
                              </p:par>
                              <p:par>
                                <p:cTn id="25" presetID="10" presetClass="entr" presetSubtype="0" fill="hold" nodeType="withEffect">
                                  <p:stCondLst>
                                    <p:cond delay="0"/>
                                  </p:stCondLst>
                                  <p:childTnLst>
                                    <p:set>
                                      <p:cBhvr>
                                        <p:cTn id="26" dur="1" fill="hold">
                                          <p:stCondLst>
                                            <p:cond delay="0"/>
                                          </p:stCondLst>
                                        </p:cTn>
                                        <p:tgtEl>
                                          <p:spTgt spid="3072"/>
                                        </p:tgtEl>
                                        <p:attrNameLst>
                                          <p:attrName>style.visibility</p:attrName>
                                        </p:attrNameLst>
                                      </p:cBhvr>
                                      <p:to>
                                        <p:strVal val="visible"/>
                                      </p:to>
                                    </p:set>
                                    <p:animEffect transition="in" filter="fade">
                                      <p:cBhvr>
                                        <p:cTn id="27"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7" name="Google Shape;2977;p69"/>
          <p:cNvSpPr/>
          <p:nvPr/>
        </p:nvSpPr>
        <p:spPr>
          <a:xfrm>
            <a:off x="298339" y="43134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69"/>
          <p:cNvGrpSpPr/>
          <p:nvPr/>
        </p:nvGrpSpPr>
        <p:grpSpPr>
          <a:xfrm>
            <a:off x="6622850" y="-2018079"/>
            <a:ext cx="4000413" cy="3175881"/>
            <a:chOff x="5207925" y="-1994879"/>
            <a:chExt cx="4000413" cy="3175881"/>
          </a:xfrm>
        </p:grpSpPr>
        <p:sp>
          <p:nvSpPr>
            <p:cNvPr id="2979" name="Google Shape;2979;p6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69"/>
          <p:cNvGrpSpPr/>
          <p:nvPr/>
        </p:nvGrpSpPr>
        <p:grpSpPr>
          <a:xfrm>
            <a:off x="4580467" y="3925450"/>
            <a:ext cx="1039906" cy="679800"/>
            <a:chOff x="4082325" y="3790650"/>
            <a:chExt cx="1039906" cy="679800"/>
          </a:xfrm>
        </p:grpSpPr>
        <p:sp>
          <p:nvSpPr>
            <p:cNvPr id="2983" name="Google Shape;2983;p6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6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id="{BA96EB61-467A-3FF3-970F-0F28AB4E5449}"/>
              </a:ext>
            </a:extLst>
          </p:cNvPr>
          <p:cNvSpPr txBox="1"/>
          <p:nvPr/>
        </p:nvSpPr>
        <p:spPr>
          <a:xfrm>
            <a:off x="91007" y="938526"/>
            <a:ext cx="6333628" cy="369332"/>
          </a:xfrm>
          <a:prstGeom prst="rect">
            <a:avLst/>
          </a:prstGeom>
          <a:noFill/>
        </p:spPr>
        <p:txBody>
          <a:bodyPr wrap="square">
            <a:spAutoFit/>
          </a:bodyPr>
          <a:lstStyle/>
          <a:p>
            <a:r>
              <a:rPr lang="fr-FR" sz="1800" dirty="0">
                <a:solidFill>
                  <a:schemeClr val="lt1"/>
                </a:solidFill>
                <a:latin typeface="Aldrich"/>
                <a:sym typeface="Aldrich"/>
              </a:rPr>
              <a:t>Le modèle de régression linéaire dans Python</a:t>
            </a:r>
          </a:p>
        </p:txBody>
      </p:sp>
      <p:sp>
        <p:nvSpPr>
          <p:cNvPr id="2" name="ZoneTexte 1">
            <a:extLst>
              <a:ext uri="{FF2B5EF4-FFF2-40B4-BE49-F238E27FC236}">
                <a16:creationId xmlns:a16="http://schemas.microsoft.com/office/drawing/2014/main" id="{638B0FCB-A65A-C9CF-F651-9F9AB32F3921}"/>
              </a:ext>
            </a:extLst>
          </p:cNvPr>
          <p:cNvSpPr txBox="1"/>
          <p:nvPr/>
        </p:nvSpPr>
        <p:spPr>
          <a:xfrm>
            <a:off x="164679" y="1243757"/>
            <a:ext cx="3557926" cy="307777"/>
          </a:xfrm>
          <a:prstGeom prst="rect">
            <a:avLst/>
          </a:prstGeom>
          <a:noFill/>
        </p:spPr>
        <p:txBody>
          <a:bodyPr wrap="square" rtlCol="0">
            <a:spAutoFit/>
          </a:bodyPr>
          <a:lstStyle/>
          <a:p>
            <a:r>
              <a:rPr lang="fr-FR" dirty="0">
                <a:solidFill>
                  <a:schemeClr val="bg1"/>
                </a:solidFill>
              </a:rPr>
              <a:t>-</a:t>
            </a:r>
            <a:r>
              <a:rPr lang="fr-FR" u="sng" dirty="0">
                <a:solidFill>
                  <a:schemeClr val="bg1"/>
                </a:solidFill>
              </a:rPr>
              <a:t>importation du modèle:</a:t>
            </a:r>
          </a:p>
        </p:txBody>
      </p:sp>
      <p:pic>
        <p:nvPicPr>
          <p:cNvPr id="4" name="Image 3">
            <a:extLst>
              <a:ext uri="{FF2B5EF4-FFF2-40B4-BE49-F238E27FC236}">
                <a16:creationId xmlns:a16="http://schemas.microsoft.com/office/drawing/2014/main" id="{9C90E10F-EDCA-C0B0-0675-8B854A83B6DC}"/>
              </a:ext>
            </a:extLst>
          </p:cNvPr>
          <p:cNvPicPr>
            <a:picLocks noChangeAspect="1"/>
          </p:cNvPicPr>
          <p:nvPr/>
        </p:nvPicPr>
        <p:blipFill>
          <a:blip r:embed="rId4"/>
          <a:stretch>
            <a:fillRect/>
          </a:stretch>
        </p:blipFill>
        <p:spPr>
          <a:xfrm>
            <a:off x="1367053" y="1551534"/>
            <a:ext cx="5153063" cy="590554"/>
          </a:xfrm>
          <a:prstGeom prst="rect">
            <a:avLst/>
          </a:prstGeom>
        </p:spPr>
      </p:pic>
      <p:sp>
        <p:nvSpPr>
          <p:cNvPr id="5" name="ZoneTexte 4">
            <a:extLst>
              <a:ext uri="{FF2B5EF4-FFF2-40B4-BE49-F238E27FC236}">
                <a16:creationId xmlns:a16="http://schemas.microsoft.com/office/drawing/2014/main" id="{10598FCB-7508-9885-C3E0-653835F428CF}"/>
              </a:ext>
            </a:extLst>
          </p:cNvPr>
          <p:cNvSpPr txBox="1"/>
          <p:nvPr/>
        </p:nvSpPr>
        <p:spPr>
          <a:xfrm>
            <a:off x="298339" y="2047306"/>
            <a:ext cx="5508069" cy="954107"/>
          </a:xfrm>
          <a:prstGeom prst="rect">
            <a:avLst/>
          </a:prstGeom>
          <a:noFill/>
        </p:spPr>
        <p:txBody>
          <a:bodyPr wrap="square" rtlCol="0">
            <a:spAutoFit/>
          </a:bodyPr>
          <a:lstStyle/>
          <a:p>
            <a:r>
              <a:rPr lang="fr-FR" dirty="0">
                <a:solidFill>
                  <a:schemeClr val="bg1"/>
                </a:solidFill>
              </a:rPr>
              <a:t>-L'Erreur Quadratique Moyenne (MSE) mesure la moyenne des carrés des écarts entre les valeurs réelles et les prédictions d'un modèle, fournissant ainsi une indication de la qualité globale de la prédiction.</a:t>
            </a:r>
          </a:p>
        </p:txBody>
      </p:sp>
      <p:sp>
        <p:nvSpPr>
          <p:cNvPr id="8" name="ZoneTexte 7">
            <a:extLst>
              <a:ext uri="{FF2B5EF4-FFF2-40B4-BE49-F238E27FC236}">
                <a16:creationId xmlns:a16="http://schemas.microsoft.com/office/drawing/2014/main" id="{A680A631-0D30-BCE4-4812-B1B310D35DFE}"/>
              </a:ext>
            </a:extLst>
          </p:cNvPr>
          <p:cNvSpPr txBox="1"/>
          <p:nvPr/>
        </p:nvSpPr>
        <p:spPr>
          <a:xfrm>
            <a:off x="289222" y="3052372"/>
            <a:ext cx="6333628" cy="523220"/>
          </a:xfrm>
          <a:prstGeom prst="rect">
            <a:avLst/>
          </a:prstGeom>
          <a:noFill/>
        </p:spPr>
        <p:txBody>
          <a:bodyPr wrap="square">
            <a:spAutoFit/>
          </a:bodyPr>
          <a:lstStyle/>
          <a:p>
            <a:r>
              <a:rPr lang="fr-FR" dirty="0">
                <a:solidFill>
                  <a:schemeClr val="bg1"/>
                </a:solidFill>
              </a:rPr>
              <a:t>-R2_score :mesure la proportion de la variance dans la variable dépendante qui est prédictible à partir des variables indépendantes.</a:t>
            </a:r>
          </a:p>
        </p:txBody>
      </p:sp>
    </p:spTree>
    <p:extLst>
      <p:ext uri="{BB962C8B-B14F-4D97-AF65-F5344CB8AC3E}">
        <p14:creationId xmlns:p14="http://schemas.microsoft.com/office/powerpoint/2010/main" val="374795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82"/>
                                        </p:tgtEl>
                                        <p:attrNameLst>
                                          <p:attrName>style.visibility</p:attrName>
                                        </p:attrNameLst>
                                      </p:cBhvr>
                                      <p:to>
                                        <p:strVal val="visible"/>
                                      </p:to>
                                    </p:set>
                                    <p:anim calcmode="lin" valueType="num">
                                      <p:cBhvr additive="base">
                                        <p:cTn id="7" dur="1000"/>
                                        <p:tgtEl>
                                          <p:spTgt spid="298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986"/>
                                        </p:tgtEl>
                                        <p:attrNameLst>
                                          <p:attrName>style.visibility</p:attrName>
                                        </p:attrNameLst>
                                      </p:cBhvr>
                                      <p:to>
                                        <p:strVal val="visible"/>
                                      </p:to>
                                    </p:set>
                                    <p:animEffect transition="in" filter="fade">
                                      <p:cBhvr>
                                        <p:cTn id="10" dur="1000"/>
                                        <p:tgtEl>
                                          <p:spTgt spid="2986"/>
                                        </p:tgtEl>
                                      </p:cBhvr>
                                    </p:animEffect>
                                  </p:childTnLst>
                                </p:cTn>
                              </p:par>
                              <p:par>
                                <p:cTn id="11" presetID="10" presetClass="entr" presetSubtype="0" fill="hold" nodeType="withEffect">
                                  <p:stCondLst>
                                    <p:cond delay="0"/>
                                  </p:stCondLst>
                                  <p:childTnLst>
                                    <p:set>
                                      <p:cBhvr>
                                        <p:cTn id="12" dur="1" fill="hold">
                                          <p:stCondLst>
                                            <p:cond delay="0"/>
                                          </p:stCondLst>
                                        </p:cTn>
                                        <p:tgtEl>
                                          <p:spTgt spid="2987"/>
                                        </p:tgtEl>
                                        <p:attrNameLst>
                                          <p:attrName>style.visibility</p:attrName>
                                        </p:attrNameLst>
                                      </p:cBhvr>
                                      <p:to>
                                        <p:strVal val="visible"/>
                                      </p:to>
                                    </p:set>
                                    <p:animEffect transition="in" filter="fade">
                                      <p:cBhvr>
                                        <p:cTn id="13" dur="1000"/>
                                        <p:tgtEl>
                                          <p:spTgt spid="2987"/>
                                        </p:tgtEl>
                                      </p:cBhvr>
                                    </p:animEffect>
                                  </p:childTnLst>
                                </p:cTn>
                              </p:par>
                              <p:par>
                                <p:cTn id="14" presetID="10" presetClass="entr" presetSubtype="0" fill="hold" nodeType="withEffect">
                                  <p:stCondLst>
                                    <p:cond delay="0"/>
                                  </p:stCondLst>
                                  <p:childTnLst>
                                    <p:set>
                                      <p:cBhvr>
                                        <p:cTn id="15" dur="1" fill="hold">
                                          <p:stCondLst>
                                            <p:cond delay="0"/>
                                          </p:stCondLst>
                                        </p:cTn>
                                        <p:tgtEl>
                                          <p:spTgt spid="2988"/>
                                        </p:tgtEl>
                                        <p:attrNameLst>
                                          <p:attrName>style.visibility</p:attrName>
                                        </p:attrNameLst>
                                      </p:cBhvr>
                                      <p:to>
                                        <p:strVal val="visible"/>
                                      </p:to>
                                    </p:set>
                                    <p:animEffect transition="in" filter="fade">
                                      <p:cBhvr>
                                        <p:cTn id="16" dur="1000"/>
                                        <p:tgtEl>
                                          <p:spTgt spid="2988"/>
                                        </p:tgtEl>
                                      </p:cBhvr>
                                    </p:animEffect>
                                  </p:childTnLst>
                                </p:cTn>
                              </p:par>
                              <p:par>
                                <p:cTn id="17" presetID="10" presetClass="entr" presetSubtype="0" fill="hold" nodeType="withEffect">
                                  <p:stCondLst>
                                    <p:cond delay="0"/>
                                  </p:stCondLst>
                                  <p:childTnLst>
                                    <p:set>
                                      <p:cBhvr>
                                        <p:cTn id="18" dur="1" fill="hold">
                                          <p:stCondLst>
                                            <p:cond delay="0"/>
                                          </p:stCondLst>
                                        </p:cTn>
                                        <p:tgtEl>
                                          <p:spTgt spid="2989"/>
                                        </p:tgtEl>
                                        <p:attrNameLst>
                                          <p:attrName>style.visibility</p:attrName>
                                        </p:attrNameLst>
                                      </p:cBhvr>
                                      <p:to>
                                        <p:strVal val="visible"/>
                                      </p:to>
                                    </p:set>
                                    <p:animEffect transition="in" filter="fade">
                                      <p:cBhvr>
                                        <p:cTn id="19" dur="1000"/>
                                        <p:tgtEl>
                                          <p:spTgt spid="2989"/>
                                        </p:tgtEl>
                                      </p:cBhvr>
                                    </p:animEffect>
                                  </p:childTnLst>
                                </p:cTn>
                              </p:par>
                              <p:par>
                                <p:cTn id="20" presetID="10" presetClass="entr" presetSubtype="0" fill="hold" nodeType="withEffect">
                                  <p:stCondLst>
                                    <p:cond delay="0"/>
                                  </p:stCondLst>
                                  <p:childTnLst>
                                    <p:set>
                                      <p:cBhvr>
                                        <p:cTn id="21" dur="1" fill="hold">
                                          <p:stCondLst>
                                            <p:cond delay="0"/>
                                          </p:stCondLst>
                                        </p:cTn>
                                        <p:tgtEl>
                                          <p:spTgt spid="2990"/>
                                        </p:tgtEl>
                                        <p:attrNameLst>
                                          <p:attrName>style.visibility</p:attrName>
                                        </p:attrNameLst>
                                      </p:cBhvr>
                                      <p:to>
                                        <p:strVal val="visible"/>
                                      </p:to>
                                    </p:set>
                                    <p:animEffect transition="in" filter="fade">
                                      <p:cBhvr>
                                        <p:cTn id="22" dur="1000"/>
                                        <p:tgtEl>
                                          <p:spTgt spid="2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26444" y="1129677"/>
            <a:ext cx="5493900" cy="42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INTRODUCTION</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8126524" y="3636390"/>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8284671" y="4503187"/>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8832006" y="4421129"/>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e 1">
            <a:extLst>
              <a:ext uri="{FF2B5EF4-FFF2-40B4-BE49-F238E27FC236}">
                <a16:creationId xmlns:a16="http://schemas.microsoft.com/office/drawing/2014/main" id="{64D47CA4-4203-CABD-8274-68276E6A9E36}"/>
              </a:ext>
            </a:extLst>
          </p:cNvPr>
          <p:cNvGrpSpPr/>
          <p:nvPr/>
        </p:nvGrpSpPr>
        <p:grpSpPr>
          <a:xfrm>
            <a:off x="7976964" y="4545998"/>
            <a:ext cx="576807" cy="231964"/>
            <a:chOff x="7462717" y="4695539"/>
            <a:chExt cx="576807" cy="221100"/>
          </a:xfrm>
        </p:grpSpPr>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8" name="Google Shape;2758;p63">
            <a:hlinkClick r:id="" action="ppaction://hlinkshowjump?jump=nextslide"/>
          </p:cNvPr>
          <p:cNvSpPr/>
          <p:nvPr/>
        </p:nvSpPr>
        <p:spPr>
          <a:xfrm flipH="1">
            <a:off x="8791201" y="4589795"/>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txBox="1">
            <a:spLocks noGrp="1"/>
          </p:cNvSpPr>
          <p:nvPr>
            <p:ph type="subTitle" idx="1"/>
          </p:nvPr>
        </p:nvSpPr>
        <p:spPr>
          <a:xfrm>
            <a:off x="1794114" y="1512414"/>
            <a:ext cx="5255385" cy="3891227"/>
          </a:xfrm>
          <a:prstGeom prst="rect">
            <a:avLst/>
          </a:prstGeom>
        </p:spPr>
        <p:txBody>
          <a:bodyPr spcFirstLastPara="1" wrap="square" lIns="91425" tIns="91425" rIns="91425" bIns="91425" anchor="t" anchorCtr="0">
            <a:noAutofit/>
          </a:bodyPr>
          <a:lstStyle/>
          <a:p>
            <a:pPr marL="0" indent="0">
              <a:spcAft>
                <a:spcPts val="1200"/>
              </a:spcAft>
            </a:pPr>
            <a:r>
              <a:rPr lang="fr-FR" sz="1200" dirty="0"/>
              <a:t>L'espérance de vie, en tant qu'indicateur clé de la santé d'une population, revêt une importance cruciale dans l'évaluation du bien-être d'une société. Au Maroc, la dynamique démographique et les avancées en matière de santé au cours de la dernière décennie ont suscité un intérêt particulier quant à l'évolution future de l'espérance de vie. Le Maroc, a connu des Changements significatifs dans divers domaines tels que la santé, l'éducation, l'économie et la technologie. Ces transformations influent directement sur la santé de sa population et, par conséquent, sur l'espérance de vie. À travers ce projet, nous cherchons à comprendre les tendances passées, à anticiper les évolutions futures et à identifier les principaux facteurs qui façonnent l'espérance de vie au Maroc</a:t>
            </a:r>
            <a:r>
              <a:rPr lang="fr-FR" dirty="0"/>
              <a:t>.</a:t>
            </a:r>
          </a:p>
          <a:p>
            <a:pPr marL="0" lvl="0" indent="0" algn="ctr" rtl="0">
              <a:spcBef>
                <a:spcPts val="0"/>
              </a:spcBef>
              <a:spcAft>
                <a:spcPts val="1200"/>
              </a:spcAft>
              <a:buNone/>
            </a:pP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6"/>
                                        </p:tgtEl>
                                        <p:attrNameLst>
                                          <p:attrName>style.visibility</p:attrName>
                                        </p:attrNameLst>
                                      </p:cBhvr>
                                      <p:to>
                                        <p:strVal val="visible"/>
                                      </p:to>
                                    </p:set>
                                    <p:animEffect transition="in" filter="fade">
                                      <p:cBhvr>
                                        <p:cTn id="20" dur="1000"/>
                                        <p:tgtEl>
                                          <p:spTgt spid="2756"/>
                                        </p:tgtEl>
                                      </p:cBhvr>
                                    </p:animEffect>
                                  </p:childTnLst>
                                </p:cTn>
                              </p:par>
                              <p:par>
                                <p:cTn id="21" presetID="10" presetClass="entr" presetSubtype="0" fill="hold" nodeType="withEffect">
                                  <p:stCondLst>
                                    <p:cond delay="0"/>
                                  </p:stCondLst>
                                  <p:childTnLst>
                                    <p:set>
                                      <p:cBhvr>
                                        <p:cTn id="22" dur="1" fill="hold">
                                          <p:stCondLst>
                                            <p:cond delay="0"/>
                                          </p:stCondLst>
                                        </p:cTn>
                                        <p:tgtEl>
                                          <p:spTgt spid="2758"/>
                                        </p:tgtEl>
                                        <p:attrNameLst>
                                          <p:attrName>style.visibility</p:attrName>
                                        </p:attrNameLst>
                                      </p:cBhvr>
                                      <p:to>
                                        <p:strVal val="visible"/>
                                      </p:to>
                                    </p:set>
                                    <p:animEffect transition="in" filter="fade">
                                      <p:cBhvr>
                                        <p:cTn id="23" dur="1000"/>
                                        <p:tgtEl>
                                          <p:spTgt spid="2758"/>
                                        </p:tgtEl>
                                      </p:cBhvr>
                                    </p:animEffect>
                                  </p:childTnLst>
                                </p:cTn>
                              </p:par>
                              <p:par>
                                <p:cTn id="24" presetID="10" presetClass="entr" presetSubtype="0" fill="hold" nodeType="withEffect">
                                  <p:stCondLst>
                                    <p:cond delay="0"/>
                                  </p:stCondLst>
                                  <p:childTnLst>
                                    <p:set>
                                      <p:cBhvr>
                                        <p:cTn id="25" dur="1" fill="hold">
                                          <p:stCondLst>
                                            <p:cond delay="0"/>
                                          </p:stCondLst>
                                        </p:cTn>
                                        <p:tgtEl>
                                          <p:spTgt spid="2759"/>
                                        </p:tgtEl>
                                        <p:attrNameLst>
                                          <p:attrName>style.visibility</p:attrName>
                                        </p:attrNameLst>
                                      </p:cBhvr>
                                      <p:to>
                                        <p:strVal val="visible"/>
                                      </p:to>
                                    </p:set>
                                    <p:animEffect transition="in" filter="fade">
                                      <p:cBhvr>
                                        <p:cTn id="26" dur="1000"/>
                                        <p:tgtEl>
                                          <p:spTgt spid="2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80"/>
        <p:cNvGrpSpPr/>
        <p:nvPr/>
      </p:nvGrpSpPr>
      <p:grpSpPr>
        <a:xfrm>
          <a:off x="0" y="0"/>
          <a:ext cx="0" cy="0"/>
          <a:chOff x="0" y="0"/>
          <a:chExt cx="0" cy="0"/>
        </a:xfrm>
      </p:grpSpPr>
      <p:sp>
        <p:nvSpPr>
          <p:cNvPr id="4481" name="Google Shape;4481;p104"/>
          <p:cNvSpPr txBox="1">
            <a:spLocks noGrp="1"/>
          </p:cNvSpPr>
          <p:nvPr>
            <p:ph type="title"/>
          </p:nvPr>
        </p:nvSpPr>
        <p:spPr>
          <a:xfrm>
            <a:off x="642592" y="631991"/>
            <a:ext cx="7713000" cy="420600"/>
          </a:xfrm>
          <a:prstGeom prst="rect">
            <a:avLst/>
          </a:prstGeom>
        </p:spPr>
        <p:txBody>
          <a:bodyPr spcFirstLastPara="1" wrap="square" lIns="91425" tIns="0" rIns="91425" bIns="91425" anchor="t" anchorCtr="0">
            <a:noAutofit/>
          </a:bodyPr>
          <a:lstStyle/>
          <a:p>
            <a:pPr lvl="0"/>
            <a:r>
              <a:rPr lang="fr-FR" sz="2400" b="1" dirty="0"/>
              <a:t>les résultats du modèle </a:t>
            </a:r>
            <a:endParaRPr sz="2400" dirty="0"/>
          </a:p>
        </p:txBody>
      </p:sp>
      <p:sp>
        <p:nvSpPr>
          <p:cNvPr id="4484" name="Google Shape;4484;p104"/>
          <p:cNvSpPr/>
          <p:nvPr/>
        </p:nvSpPr>
        <p:spPr>
          <a:xfrm rot="5400000" flipH="1">
            <a:off x="5754160" y="756034"/>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4"/>
          <p:cNvSpPr/>
          <p:nvPr/>
        </p:nvSpPr>
        <p:spPr>
          <a:xfrm rot="10800000" flipH="1">
            <a:off x="5889125" y="4714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9DDBAD0C-9A86-A4C1-8254-5BAB13D9B585}"/>
              </a:ext>
            </a:extLst>
          </p:cNvPr>
          <p:cNvPicPr>
            <a:picLocks noChangeAspect="1"/>
          </p:cNvPicPr>
          <p:nvPr/>
        </p:nvPicPr>
        <p:blipFill>
          <a:blip r:embed="rId4"/>
          <a:stretch>
            <a:fillRect/>
          </a:stretch>
        </p:blipFill>
        <p:spPr>
          <a:xfrm>
            <a:off x="850591" y="2032495"/>
            <a:ext cx="4960528" cy="581666"/>
          </a:xfrm>
          <a:prstGeom prst="rect">
            <a:avLst/>
          </a:prstGeom>
        </p:spPr>
      </p:pic>
      <p:sp>
        <p:nvSpPr>
          <p:cNvPr id="6" name="ZoneTexte 5">
            <a:extLst>
              <a:ext uri="{FF2B5EF4-FFF2-40B4-BE49-F238E27FC236}">
                <a16:creationId xmlns:a16="http://schemas.microsoft.com/office/drawing/2014/main" id="{3B203104-0DD0-BA76-E00A-54BA6DCD5937}"/>
              </a:ext>
            </a:extLst>
          </p:cNvPr>
          <p:cNvSpPr txBox="1"/>
          <p:nvPr/>
        </p:nvSpPr>
        <p:spPr>
          <a:xfrm>
            <a:off x="712886" y="2818074"/>
            <a:ext cx="8431114" cy="738664"/>
          </a:xfrm>
          <a:prstGeom prst="rect">
            <a:avLst/>
          </a:prstGeom>
          <a:noFill/>
        </p:spPr>
        <p:txBody>
          <a:bodyPr wrap="square">
            <a:spAutoFit/>
          </a:bodyPr>
          <a:lstStyle/>
          <a:p>
            <a:r>
              <a:rPr lang="fr-FR" sz="1400" dirty="0">
                <a:solidFill>
                  <a:schemeClr val="bg1"/>
                </a:solidFill>
                <a:effectLst/>
                <a:latin typeface="Calibri" panose="020F0502020204030204" pitchFamily="34" charset="0"/>
                <a:ea typeface="Georgia" panose="02040502050405020303" pitchFamily="18" charset="0"/>
              </a:rPr>
              <a:t>=&gt;Le MSE relativement bas suggère que le modèle de régression linéaire a une capacité de prédiction raisonnablement précise. Le R-</a:t>
            </a:r>
            <a:r>
              <a:rPr lang="fr-FR" sz="1400" dirty="0" err="1">
                <a:solidFill>
                  <a:schemeClr val="bg1"/>
                </a:solidFill>
                <a:effectLst/>
                <a:latin typeface="Calibri" panose="020F0502020204030204" pitchFamily="34" charset="0"/>
                <a:ea typeface="Georgia" panose="02040502050405020303" pitchFamily="18" charset="0"/>
              </a:rPr>
              <a:t>squared</a:t>
            </a:r>
            <a:r>
              <a:rPr lang="fr-FR" sz="1400" dirty="0">
                <a:solidFill>
                  <a:schemeClr val="bg1"/>
                </a:solidFill>
                <a:effectLst/>
                <a:latin typeface="Calibri" panose="020F0502020204030204" pitchFamily="34" charset="0"/>
                <a:ea typeface="Georgia" panose="02040502050405020303" pitchFamily="18" charset="0"/>
              </a:rPr>
              <a:t> de 0.79 indique que le modèle capture bien une grande partie de la variabilité de l'espérance de vie dans notre ensemble de données</a:t>
            </a:r>
            <a:endParaRPr lang="fr-F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81"/>
                                        </p:tgtEl>
                                        <p:attrNameLst>
                                          <p:attrName>style.visibility</p:attrName>
                                        </p:attrNameLst>
                                      </p:cBhvr>
                                      <p:to>
                                        <p:strVal val="visible"/>
                                      </p:to>
                                    </p:set>
                                    <p:anim calcmode="lin" valueType="num">
                                      <p:cBhvr additive="base">
                                        <p:cTn id="7" dur="1000"/>
                                        <p:tgtEl>
                                          <p:spTgt spid="4481"/>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4485"/>
                                        </p:tgtEl>
                                        <p:attrNameLst>
                                          <p:attrName>style.visibility</p:attrName>
                                        </p:attrNameLst>
                                      </p:cBhvr>
                                      <p:to>
                                        <p:strVal val="visible"/>
                                      </p:to>
                                    </p:set>
                                    <p:anim calcmode="lin" valueType="num">
                                      <p:cBhvr additive="base">
                                        <p:cTn id="10" dur="1000"/>
                                        <p:tgtEl>
                                          <p:spTgt spid="4485"/>
                                        </p:tgtEl>
                                        <p:attrNameLst>
                                          <p:attrName>ppt_w</p:attrName>
                                        </p:attrNameLst>
                                      </p:cBhvr>
                                      <p:tavLst>
                                        <p:tav tm="0">
                                          <p:val>
                                            <p:strVal val="0"/>
                                          </p:val>
                                        </p:tav>
                                        <p:tav tm="100000">
                                          <p:val>
                                            <p:strVal val="#ppt_w"/>
                                          </p:val>
                                        </p:tav>
                                      </p:tavLst>
                                    </p:anim>
                                    <p:anim calcmode="lin" valueType="num">
                                      <p:cBhvr additive="base">
                                        <p:cTn id="11" dur="1000"/>
                                        <p:tgtEl>
                                          <p:spTgt spid="4485"/>
                                        </p:tgtEl>
                                        <p:attrNameLst>
                                          <p:attrName>ppt_h</p:attrName>
                                        </p:attrNameLst>
                                      </p:cBhvr>
                                      <p:tavLst>
                                        <p:tav tm="0">
                                          <p:val>
                                            <p:strVal val="0"/>
                                          </p:val>
                                        </p:tav>
                                        <p:tav tm="100000">
                                          <p:val>
                                            <p:strVal val="#ppt_h"/>
                                          </p:val>
                                        </p:tav>
                                      </p:tavLst>
                                    </p:anim>
                                  </p:childTnLst>
                                </p:cTn>
                              </p:par>
                              <p:par>
                                <p:cTn id="12" presetID="8" presetClass="emph" presetSubtype="0" fill="hold" nodeType="withEffect">
                                  <p:stCondLst>
                                    <p:cond delay="0"/>
                                  </p:stCondLst>
                                  <p:childTnLst>
                                    <p:animRot by="-21600000">
                                      <p:cBhvr>
                                        <p:cTn id="13" dur="1000" fill="hold"/>
                                        <p:tgtEl>
                                          <p:spTgt spid="4484"/>
                                        </p:tgtEl>
                                        <p:attrNameLst>
                                          <p:attrName>r</p:attrName>
                                        </p:attrNameLst>
                                      </p:cBhvr>
                                    </p:animRot>
                                  </p:childTnLst>
                                </p:cTn>
                              </p:par>
                              <p:par>
                                <p:cTn id="14" presetID="10" presetClass="entr" presetSubtype="0" fill="hold" nodeType="withEffect">
                                  <p:stCondLst>
                                    <p:cond delay="0"/>
                                  </p:stCondLst>
                                  <p:childTnLst>
                                    <p:set>
                                      <p:cBhvr>
                                        <p:cTn id="15" dur="1" fill="hold">
                                          <p:stCondLst>
                                            <p:cond delay="0"/>
                                          </p:stCondLst>
                                        </p:cTn>
                                        <p:tgtEl>
                                          <p:spTgt spid="4486"/>
                                        </p:tgtEl>
                                        <p:attrNameLst>
                                          <p:attrName>style.visibility</p:attrName>
                                        </p:attrNameLst>
                                      </p:cBhvr>
                                      <p:to>
                                        <p:strVal val="visible"/>
                                      </p:to>
                                    </p:set>
                                    <p:animEffect transition="in" filter="fade">
                                      <p:cBhvr>
                                        <p:cTn id="16" dur="1000"/>
                                        <p:tgtEl>
                                          <p:spTgt spid="4486"/>
                                        </p:tgtEl>
                                      </p:cBhvr>
                                    </p:animEffect>
                                  </p:childTnLst>
                                </p:cTn>
                              </p:par>
                              <p:par>
                                <p:cTn id="17" presetID="10" presetClass="entr" presetSubtype="0" fill="hold" nodeType="withEffect">
                                  <p:stCondLst>
                                    <p:cond delay="0"/>
                                  </p:stCondLst>
                                  <p:childTnLst>
                                    <p:set>
                                      <p:cBhvr>
                                        <p:cTn id="18" dur="1" fill="hold">
                                          <p:stCondLst>
                                            <p:cond delay="0"/>
                                          </p:stCondLst>
                                        </p:cTn>
                                        <p:tgtEl>
                                          <p:spTgt spid="4487"/>
                                        </p:tgtEl>
                                        <p:attrNameLst>
                                          <p:attrName>style.visibility</p:attrName>
                                        </p:attrNameLst>
                                      </p:cBhvr>
                                      <p:to>
                                        <p:strVal val="visible"/>
                                      </p:to>
                                    </p:set>
                                    <p:animEffect transition="in" filter="fade">
                                      <p:cBhvr>
                                        <p:cTn id="19" dur="1000"/>
                                        <p:tgtEl>
                                          <p:spTgt spid="4487"/>
                                        </p:tgtEl>
                                      </p:cBhvr>
                                    </p:animEffect>
                                  </p:childTnLst>
                                </p:cTn>
                              </p:par>
                              <p:par>
                                <p:cTn id="20" presetID="10" presetClass="entr" presetSubtype="0" fill="hold" nodeType="withEffect">
                                  <p:stCondLst>
                                    <p:cond delay="0"/>
                                  </p:stCondLst>
                                  <p:childTnLst>
                                    <p:set>
                                      <p:cBhvr>
                                        <p:cTn id="21" dur="1" fill="hold">
                                          <p:stCondLst>
                                            <p:cond delay="0"/>
                                          </p:stCondLst>
                                        </p:cTn>
                                        <p:tgtEl>
                                          <p:spTgt spid="4488"/>
                                        </p:tgtEl>
                                        <p:attrNameLst>
                                          <p:attrName>style.visibility</p:attrName>
                                        </p:attrNameLst>
                                      </p:cBhvr>
                                      <p:to>
                                        <p:strVal val="visible"/>
                                      </p:to>
                                    </p:set>
                                    <p:animEffect transition="in" filter="fade">
                                      <p:cBhvr>
                                        <p:cTn id="22" dur="1000"/>
                                        <p:tgtEl>
                                          <p:spTgt spid="4488"/>
                                        </p:tgtEl>
                                      </p:cBhvr>
                                    </p:animEffect>
                                  </p:childTnLst>
                                </p:cTn>
                              </p:par>
                              <p:par>
                                <p:cTn id="23" presetID="10" presetClass="entr" presetSubtype="0" fill="hold" nodeType="withEffect">
                                  <p:stCondLst>
                                    <p:cond delay="0"/>
                                  </p:stCondLst>
                                  <p:childTnLst>
                                    <p:set>
                                      <p:cBhvr>
                                        <p:cTn id="24" dur="1" fill="hold">
                                          <p:stCondLst>
                                            <p:cond delay="0"/>
                                          </p:stCondLst>
                                        </p:cTn>
                                        <p:tgtEl>
                                          <p:spTgt spid="4489"/>
                                        </p:tgtEl>
                                        <p:attrNameLst>
                                          <p:attrName>style.visibility</p:attrName>
                                        </p:attrNameLst>
                                      </p:cBhvr>
                                      <p:to>
                                        <p:strVal val="visible"/>
                                      </p:to>
                                    </p:set>
                                    <p:animEffect transition="in" filter="fade">
                                      <p:cBhvr>
                                        <p:cTn id="25" dur="1000"/>
                                        <p:tgtEl>
                                          <p:spTgt spid="4489"/>
                                        </p:tgtEl>
                                      </p:cBhvr>
                                    </p:animEffect>
                                  </p:childTnLst>
                                </p:cTn>
                              </p:par>
                              <p:par>
                                <p:cTn id="26" presetID="10" presetClass="entr" presetSubtype="0" fill="hold" nodeType="withEffect">
                                  <p:stCondLst>
                                    <p:cond delay="0"/>
                                  </p:stCondLst>
                                  <p:childTnLst>
                                    <p:set>
                                      <p:cBhvr>
                                        <p:cTn id="27" dur="1" fill="hold">
                                          <p:stCondLst>
                                            <p:cond delay="0"/>
                                          </p:stCondLst>
                                        </p:cTn>
                                        <p:tgtEl>
                                          <p:spTgt spid="4490"/>
                                        </p:tgtEl>
                                        <p:attrNameLst>
                                          <p:attrName>style.visibility</p:attrName>
                                        </p:attrNameLst>
                                      </p:cBhvr>
                                      <p:to>
                                        <p:strVal val="visible"/>
                                      </p:to>
                                    </p:set>
                                    <p:animEffect transition="in" filter="fade">
                                      <p:cBhvr>
                                        <p:cTn id="28" dur="10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71"/>
          <p:cNvSpPr txBox="1">
            <a:spLocks noGrp="1"/>
          </p:cNvSpPr>
          <p:nvPr>
            <p:ph type="title"/>
          </p:nvPr>
        </p:nvSpPr>
        <p:spPr>
          <a:xfrm>
            <a:off x="961579" y="269936"/>
            <a:ext cx="3870439" cy="371700"/>
          </a:xfrm>
          <a:prstGeom prst="rect">
            <a:avLst/>
          </a:prstGeom>
        </p:spPr>
        <p:txBody>
          <a:bodyPr spcFirstLastPara="1" wrap="square" lIns="91425" tIns="0" rIns="91425" bIns="91425" anchor="t" anchorCtr="0">
            <a:noAutofit/>
          </a:bodyPr>
          <a:lstStyle/>
          <a:p>
            <a:pPr lvl="0" algn="ctr"/>
            <a:r>
              <a:rPr lang="fr-FR" sz="2400" b="1" dirty="0">
                <a:solidFill>
                  <a:schemeClr val="bg1"/>
                </a:solidFill>
                <a:latin typeface="Calibri" panose="020F0502020204030204" pitchFamily="34" charset="0"/>
                <a:ea typeface="Georgia" panose="02040502050405020303" pitchFamily="18" charset="0"/>
              </a:rPr>
              <a:t>RandomForest</a:t>
            </a:r>
            <a:endParaRPr lang="fr-FR" sz="3200" dirty="0">
              <a:solidFill>
                <a:schemeClr val="bg1"/>
              </a:solidFill>
            </a:endParaRPr>
          </a:p>
        </p:txBody>
      </p:sp>
      <p:sp>
        <p:nvSpPr>
          <p:cNvPr id="3010" name="Google Shape;3010;p7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id="{E093AB2E-32FB-086E-9926-6FF5633FD349}"/>
              </a:ext>
            </a:extLst>
          </p:cNvPr>
          <p:cNvSpPr txBox="1"/>
          <p:nvPr/>
        </p:nvSpPr>
        <p:spPr>
          <a:xfrm>
            <a:off x="564286" y="905421"/>
            <a:ext cx="4007714" cy="3400931"/>
          </a:xfrm>
          <a:prstGeom prst="rect">
            <a:avLst/>
          </a:prstGeom>
          <a:noFill/>
        </p:spPr>
        <p:txBody>
          <a:bodyPr wrap="square">
            <a:spAutoFit/>
          </a:bodyPr>
          <a:lstStyle/>
          <a:p>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Le Random Forest (pour forêt aléatoire) est un algorithme de Machine Learning très populaire auprès des Data Scientists en raison de sa précision, de sa simplicité et de sa flexibilité. Cet algorithme peut être utilisé pour résoudre les problèmes de régression et de classification. Il est fréquemment adopté dans de nombreux domaines tels que les banques et le commerce en ligne pour prédire des comportements et des résultats futurs.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Par définition, un Random Forest a besoin de </a:t>
            </a:r>
            <a:r>
              <a:rPr lang="fr-FR" sz="12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trois </a:t>
            </a:r>
            <a:r>
              <a:rPr lang="fr-FR" sz="1200" b="1"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hyper-paramètres</a:t>
            </a:r>
            <a:r>
              <a:rPr lang="fr-FR" sz="12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principaux</a:t>
            </a:r>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(paramètres fixes), qui doivent être définis avant l’entraînement. Il s’agit notamment de la </a:t>
            </a:r>
            <a:r>
              <a:rPr lang="fr-FR" sz="12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taille des arbres</a:t>
            </a:r>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(le nombre de nœuds maximal), du </a:t>
            </a:r>
            <a:r>
              <a:rPr lang="fr-FR" sz="12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nombre d’arbres</a:t>
            </a:r>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à utiliser et le </a:t>
            </a:r>
            <a:r>
              <a:rPr lang="fr-FR" sz="12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nombre de caractéristiques échantillonnées</a:t>
            </a:r>
            <a:r>
              <a:rPr lang="fr-FR" sz="12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(nombre de variables aléatoires choisies à chaque mélange depuis les variables explicatives). À partir de là, le modèle peut être utilisé pour résoudre les problèmes de régression ou de classification.</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endParaRPr lang="fr-FR" sz="11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pic>
        <p:nvPicPr>
          <p:cNvPr id="3" name="Image 2">
            <a:extLst>
              <a:ext uri="{FF2B5EF4-FFF2-40B4-BE49-F238E27FC236}">
                <a16:creationId xmlns:a16="http://schemas.microsoft.com/office/drawing/2014/main" id="{0D493B37-C9F9-FFCD-C446-2DA1F057B60D}"/>
              </a:ext>
            </a:extLst>
          </p:cNvPr>
          <p:cNvPicPr>
            <a:picLocks noChangeAspect="1"/>
          </p:cNvPicPr>
          <p:nvPr/>
        </p:nvPicPr>
        <p:blipFill>
          <a:blip r:embed="rId4"/>
          <a:stretch>
            <a:fillRect/>
          </a:stretch>
        </p:blipFill>
        <p:spPr>
          <a:xfrm>
            <a:off x="4495347" y="851170"/>
            <a:ext cx="3870439" cy="2932890"/>
          </a:xfrm>
          <a:prstGeom prst="rect">
            <a:avLst/>
          </a:prstGeom>
        </p:spPr>
      </p:pic>
    </p:spTree>
    <p:extLst>
      <p:ext uri="{BB962C8B-B14F-4D97-AF65-F5344CB8AC3E}">
        <p14:creationId xmlns:p14="http://schemas.microsoft.com/office/powerpoint/2010/main" val="39450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07"/>
                                        </p:tgtEl>
                                        <p:attrNameLst>
                                          <p:attrName>style.visibility</p:attrName>
                                        </p:attrNameLst>
                                      </p:cBhvr>
                                      <p:to>
                                        <p:strVal val="visible"/>
                                      </p:to>
                                    </p:set>
                                    <p:anim calcmode="lin" valueType="num">
                                      <p:cBhvr additive="base">
                                        <p:cTn id="7" dur="1000"/>
                                        <p:tgtEl>
                                          <p:spTgt spid="300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010"/>
                                        </p:tgtEl>
                                        <p:attrNameLst>
                                          <p:attrName>style.visibility</p:attrName>
                                        </p:attrNameLst>
                                      </p:cBhvr>
                                      <p:to>
                                        <p:strVal val="visible"/>
                                      </p:to>
                                    </p:set>
                                    <p:animEffect transition="in" filter="fade">
                                      <p:cBhvr>
                                        <p:cTn id="10" dur="1000"/>
                                        <p:tgtEl>
                                          <p:spTgt spid="3010"/>
                                        </p:tgtEl>
                                      </p:cBhvr>
                                    </p:animEffect>
                                  </p:childTnLst>
                                </p:cTn>
                              </p:par>
                              <p:par>
                                <p:cTn id="11" presetID="10" presetClass="entr" presetSubtype="0" fill="hold" nodeType="withEffect">
                                  <p:stCondLst>
                                    <p:cond delay="0"/>
                                  </p:stCondLst>
                                  <p:childTnLst>
                                    <p:set>
                                      <p:cBhvr>
                                        <p:cTn id="12" dur="1" fill="hold">
                                          <p:stCondLst>
                                            <p:cond delay="0"/>
                                          </p:stCondLst>
                                        </p:cTn>
                                        <p:tgtEl>
                                          <p:spTgt spid="3011"/>
                                        </p:tgtEl>
                                        <p:attrNameLst>
                                          <p:attrName>style.visibility</p:attrName>
                                        </p:attrNameLst>
                                      </p:cBhvr>
                                      <p:to>
                                        <p:strVal val="visible"/>
                                      </p:to>
                                    </p:set>
                                    <p:animEffect transition="in" filter="fade">
                                      <p:cBhvr>
                                        <p:cTn id="13" dur="1000"/>
                                        <p:tgtEl>
                                          <p:spTgt spid="3011"/>
                                        </p:tgtEl>
                                      </p:cBhvr>
                                    </p:animEffect>
                                  </p:childTnLst>
                                </p:cTn>
                              </p:par>
                              <p:par>
                                <p:cTn id="14" presetID="10" presetClass="entr" presetSubtype="0" fill="hold" nodeType="withEffect">
                                  <p:stCondLst>
                                    <p:cond delay="0"/>
                                  </p:stCondLst>
                                  <p:childTnLst>
                                    <p:set>
                                      <p:cBhvr>
                                        <p:cTn id="15" dur="1" fill="hold">
                                          <p:stCondLst>
                                            <p:cond delay="0"/>
                                          </p:stCondLst>
                                        </p:cTn>
                                        <p:tgtEl>
                                          <p:spTgt spid="3012"/>
                                        </p:tgtEl>
                                        <p:attrNameLst>
                                          <p:attrName>style.visibility</p:attrName>
                                        </p:attrNameLst>
                                      </p:cBhvr>
                                      <p:to>
                                        <p:strVal val="visible"/>
                                      </p:to>
                                    </p:set>
                                    <p:animEffect transition="in" filter="fade">
                                      <p:cBhvr>
                                        <p:cTn id="16" dur="1000"/>
                                        <p:tgtEl>
                                          <p:spTgt spid="3012"/>
                                        </p:tgtEl>
                                      </p:cBhvr>
                                    </p:animEffect>
                                  </p:childTnLst>
                                </p:cTn>
                              </p:par>
                              <p:par>
                                <p:cTn id="17" presetID="10" presetClass="entr" presetSubtype="0" fill="hold" nodeType="withEffect">
                                  <p:stCondLst>
                                    <p:cond delay="0"/>
                                  </p:stCondLst>
                                  <p:childTnLst>
                                    <p:set>
                                      <p:cBhvr>
                                        <p:cTn id="18" dur="1" fill="hold">
                                          <p:stCondLst>
                                            <p:cond delay="0"/>
                                          </p:stCondLst>
                                        </p:cTn>
                                        <p:tgtEl>
                                          <p:spTgt spid="3013"/>
                                        </p:tgtEl>
                                        <p:attrNameLst>
                                          <p:attrName>style.visibility</p:attrName>
                                        </p:attrNameLst>
                                      </p:cBhvr>
                                      <p:to>
                                        <p:strVal val="visible"/>
                                      </p:to>
                                    </p:set>
                                    <p:animEffect transition="in" filter="fade">
                                      <p:cBhvr>
                                        <p:cTn id="19" dur="1000"/>
                                        <p:tgtEl>
                                          <p:spTgt spid="3013"/>
                                        </p:tgtEl>
                                      </p:cBhvr>
                                    </p:animEffect>
                                  </p:childTnLst>
                                </p:cTn>
                              </p:par>
                              <p:par>
                                <p:cTn id="20" presetID="10" presetClass="entr" presetSubtype="0" fill="hold" nodeType="withEffect">
                                  <p:stCondLst>
                                    <p:cond delay="0"/>
                                  </p:stCondLst>
                                  <p:childTnLst>
                                    <p:set>
                                      <p:cBhvr>
                                        <p:cTn id="21" dur="1" fill="hold">
                                          <p:stCondLst>
                                            <p:cond delay="0"/>
                                          </p:stCondLst>
                                        </p:cTn>
                                        <p:tgtEl>
                                          <p:spTgt spid="3014"/>
                                        </p:tgtEl>
                                        <p:attrNameLst>
                                          <p:attrName>style.visibility</p:attrName>
                                        </p:attrNameLst>
                                      </p:cBhvr>
                                      <p:to>
                                        <p:strVal val="visible"/>
                                      </p:to>
                                    </p:set>
                                    <p:animEffect transition="in" filter="fade">
                                      <p:cBhvr>
                                        <p:cTn id="22" dur="1000"/>
                                        <p:tgtEl>
                                          <p:spTgt spid="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74"/>
          <p:cNvSpPr txBox="1">
            <a:spLocks noGrp="1"/>
          </p:cNvSpPr>
          <p:nvPr>
            <p:ph type="title"/>
          </p:nvPr>
        </p:nvSpPr>
        <p:spPr>
          <a:xfrm>
            <a:off x="893311" y="890924"/>
            <a:ext cx="7713000" cy="420600"/>
          </a:xfrm>
          <a:prstGeom prst="rect">
            <a:avLst/>
          </a:prstGeom>
        </p:spPr>
        <p:txBody>
          <a:bodyPr spcFirstLastPara="1" wrap="square" lIns="91425" tIns="0" rIns="91425" bIns="91425" anchor="t" anchorCtr="0">
            <a:noAutofit/>
          </a:bodyPr>
          <a:lstStyle/>
          <a:p>
            <a:pPr lvl="0"/>
            <a:r>
              <a:rPr lang="fr-FR" b="1" dirty="0"/>
              <a:t>Pourquoi le RandomForest ?</a:t>
            </a:r>
            <a:endParaRPr dirty="0"/>
          </a:p>
        </p:txBody>
      </p:sp>
      <p:grpSp>
        <p:nvGrpSpPr>
          <p:cNvPr id="3062" name="Google Shape;3062;p74"/>
          <p:cNvGrpSpPr/>
          <p:nvPr/>
        </p:nvGrpSpPr>
        <p:grpSpPr>
          <a:xfrm>
            <a:off x="8276954" y="4204426"/>
            <a:ext cx="793256" cy="182899"/>
            <a:chOff x="2685575" y="2835950"/>
            <a:chExt cx="433000" cy="99825"/>
          </a:xfrm>
        </p:grpSpPr>
        <p:sp>
          <p:nvSpPr>
            <p:cNvPr id="3063" name="Google Shape;3063;p7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p:cNvSpPr/>
          <p:nvPr/>
        </p:nvSpPr>
        <p:spPr>
          <a:xfrm flipH="1">
            <a:off x="7208138" y="2622187"/>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BB56ABA9-087D-5AC9-AE4D-57EB12F07663}"/>
              </a:ext>
            </a:extLst>
          </p:cNvPr>
          <p:cNvSpPr txBox="1"/>
          <p:nvPr/>
        </p:nvSpPr>
        <p:spPr>
          <a:xfrm>
            <a:off x="754813" y="1599089"/>
            <a:ext cx="6548144" cy="2800767"/>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rPr>
              <a:t>     Nous avons choisi d'implémenter le modèle RandomForest en raison de sa capacité unique à gérer la complexité inhérente à nos données. En intégrant la diversité de plusieurs arbres de décision, RandomForest offre une robustesse exceptionnelle face à la variabilité des caractéristiques de notre </a:t>
            </a:r>
            <a:r>
              <a:rPr lang="fr-FR" sz="1600" dirty="0">
                <a:solidFill>
                  <a:schemeClr val="bg1"/>
                </a:solidFill>
                <a:latin typeface="Calibri" panose="020F0502020204030204" pitchFamily="34" charset="0"/>
              </a:rPr>
              <a:t>ensemble de données. </a:t>
            </a:r>
          </a:p>
          <a:p>
            <a:r>
              <a:rPr lang="fr-FR" sz="1600" dirty="0">
                <a:solidFill>
                  <a:schemeClr val="bg1"/>
                </a:solidFill>
                <a:latin typeface="Calibri" panose="020F0502020204030204" pitchFamily="34" charset="0"/>
              </a:rPr>
              <a:t>      De plus, la nature aléatoire de la sélection des caractéristiques à chaque arbre renforce la capacité du modèle à capturer des relations non linéaires et des interactions complexes entre les variables. Cette adaptabilité et cette puissance de généralisation font de RandomForest le choix optimal pour notre problématique complexe d'estimation de l'espérance de vie.</a:t>
            </a:r>
          </a:p>
          <a:p>
            <a:endParaRPr lang="fr-FR" sz="16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371202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067"/>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068"/>
                                        </p:tgtEl>
                                        <p:attrNameLst>
                                          <p:attrName>style.visibility</p:attrName>
                                        </p:attrNameLst>
                                      </p:cBhvr>
                                      <p:to>
                                        <p:strVal val="visible"/>
                                      </p:to>
                                    </p:set>
                                    <p:animEffect transition="in" filter="fade">
                                      <p:cBhvr>
                                        <p:cTn id="15" dur="1000"/>
                                        <p:tgtEl>
                                          <p:spTgt spid="3068"/>
                                        </p:tgtEl>
                                      </p:cBhvr>
                                    </p:animEffect>
                                  </p:childTnLst>
                                </p:cTn>
                              </p:par>
                              <p:par>
                                <p:cTn id="16" presetID="10" presetClass="entr" presetSubtype="0" fill="hold" nodeType="withEffect">
                                  <p:stCondLst>
                                    <p:cond delay="0"/>
                                  </p:stCondLst>
                                  <p:childTnLst>
                                    <p:set>
                                      <p:cBhvr>
                                        <p:cTn id="17" dur="1" fill="hold">
                                          <p:stCondLst>
                                            <p:cond delay="0"/>
                                          </p:stCondLst>
                                        </p:cTn>
                                        <p:tgtEl>
                                          <p:spTgt spid="3069"/>
                                        </p:tgtEl>
                                        <p:attrNameLst>
                                          <p:attrName>style.visibility</p:attrName>
                                        </p:attrNameLst>
                                      </p:cBhvr>
                                      <p:to>
                                        <p:strVal val="visible"/>
                                      </p:to>
                                    </p:set>
                                    <p:animEffect transition="in" filter="fade">
                                      <p:cBhvr>
                                        <p:cTn id="18" dur="1000"/>
                                        <p:tgtEl>
                                          <p:spTgt spid="3069"/>
                                        </p:tgtEl>
                                      </p:cBhvr>
                                    </p:animEffect>
                                  </p:childTnLst>
                                </p:cTn>
                              </p:par>
                              <p:par>
                                <p:cTn id="19" presetID="10" presetClass="entr" presetSubtype="0" fill="hold" nodeType="withEffect">
                                  <p:stCondLst>
                                    <p:cond delay="0"/>
                                  </p:stCondLst>
                                  <p:childTnLst>
                                    <p:set>
                                      <p:cBhvr>
                                        <p:cTn id="20" dur="1" fill="hold">
                                          <p:stCondLst>
                                            <p:cond delay="0"/>
                                          </p:stCondLst>
                                        </p:cTn>
                                        <p:tgtEl>
                                          <p:spTgt spid="3070"/>
                                        </p:tgtEl>
                                        <p:attrNameLst>
                                          <p:attrName>style.visibility</p:attrName>
                                        </p:attrNameLst>
                                      </p:cBhvr>
                                      <p:to>
                                        <p:strVal val="visible"/>
                                      </p:to>
                                    </p:set>
                                    <p:animEffect transition="in" filter="fade">
                                      <p:cBhvr>
                                        <p:cTn id="21" dur="1000"/>
                                        <p:tgtEl>
                                          <p:spTgt spid="3070"/>
                                        </p:tgtEl>
                                      </p:cBhvr>
                                    </p:animEffect>
                                  </p:childTnLst>
                                </p:cTn>
                              </p:par>
                              <p:par>
                                <p:cTn id="22" presetID="10" presetClass="entr" presetSubtype="0" fill="hold" nodeType="withEffect">
                                  <p:stCondLst>
                                    <p:cond delay="0"/>
                                  </p:stCondLst>
                                  <p:childTnLst>
                                    <p:set>
                                      <p:cBhvr>
                                        <p:cTn id="23" dur="1" fill="hold">
                                          <p:stCondLst>
                                            <p:cond delay="0"/>
                                          </p:stCondLst>
                                        </p:cTn>
                                        <p:tgtEl>
                                          <p:spTgt spid="3071"/>
                                        </p:tgtEl>
                                        <p:attrNameLst>
                                          <p:attrName>style.visibility</p:attrName>
                                        </p:attrNameLst>
                                      </p:cBhvr>
                                      <p:to>
                                        <p:strVal val="visible"/>
                                      </p:to>
                                    </p:set>
                                    <p:animEffect transition="in" filter="fade">
                                      <p:cBhvr>
                                        <p:cTn id="24" dur="1000"/>
                                        <p:tgtEl>
                                          <p:spTgt spid="3071"/>
                                        </p:tgtEl>
                                      </p:cBhvr>
                                    </p:animEffect>
                                  </p:childTnLst>
                                </p:cTn>
                              </p:par>
                              <p:par>
                                <p:cTn id="25" presetID="10" presetClass="entr" presetSubtype="0" fill="hold" nodeType="withEffect">
                                  <p:stCondLst>
                                    <p:cond delay="0"/>
                                  </p:stCondLst>
                                  <p:childTnLst>
                                    <p:set>
                                      <p:cBhvr>
                                        <p:cTn id="26" dur="1" fill="hold">
                                          <p:stCondLst>
                                            <p:cond delay="0"/>
                                          </p:stCondLst>
                                        </p:cTn>
                                        <p:tgtEl>
                                          <p:spTgt spid="3072"/>
                                        </p:tgtEl>
                                        <p:attrNameLst>
                                          <p:attrName>style.visibility</p:attrName>
                                        </p:attrNameLst>
                                      </p:cBhvr>
                                      <p:to>
                                        <p:strVal val="visible"/>
                                      </p:to>
                                    </p:set>
                                    <p:animEffect transition="in" filter="fade">
                                      <p:cBhvr>
                                        <p:cTn id="27"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7" name="Google Shape;2977;p69"/>
          <p:cNvSpPr/>
          <p:nvPr/>
        </p:nvSpPr>
        <p:spPr>
          <a:xfrm>
            <a:off x="298339" y="43134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69"/>
          <p:cNvGrpSpPr/>
          <p:nvPr/>
        </p:nvGrpSpPr>
        <p:grpSpPr>
          <a:xfrm>
            <a:off x="6622850" y="-2018079"/>
            <a:ext cx="4000413" cy="3175881"/>
            <a:chOff x="5207925" y="-1994879"/>
            <a:chExt cx="4000413" cy="3175881"/>
          </a:xfrm>
        </p:grpSpPr>
        <p:sp>
          <p:nvSpPr>
            <p:cNvPr id="2979" name="Google Shape;2979;p6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69"/>
          <p:cNvGrpSpPr/>
          <p:nvPr/>
        </p:nvGrpSpPr>
        <p:grpSpPr>
          <a:xfrm>
            <a:off x="4580467" y="3925450"/>
            <a:ext cx="1039906" cy="679800"/>
            <a:chOff x="4082325" y="3790650"/>
            <a:chExt cx="1039906" cy="679800"/>
          </a:xfrm>
        </p:grpSpPr>
        <p:sp>
          <p:nvSpPr>
            <p:cNvPr id="2983" name="Google Shape;2983;p6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6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id="{BA96EB61-467A-3FF3-970F-0F28AB4E5449}"/>
              </a:ext>
            </a:extLst>
          </p:cNvPr>
          <p:cNvSpPr txBox="1"/>
          <p:nvPr/>
        </p:nvSpPr>
        <p:spPr>
          <a:xfrm>
            <a:off x="91007" y="938526"/>
            <a:ext cx="6333628" cy="369332"/>
          </a:xfrm>
          <a:prstGeom prst="rect">
            <a:avLst/>
          </a:prstGeom>
          <a:noFill/>
        </p:spPr>
        <p:txBody>
          <a:bodyPr wrap="square">
            <a:spAutoFit/>
          </a:bodyPr>
          <a:lstStyle/>
          <a:p>
            <a:r>
              <a:rPr lang="fr-FR" sz="1800" dirty="0">
                <a:solidFill>
                  <a:schemeClr val="lt1"/>
                </a:solidFill>
                <a:latin typeface="Aldrich"/>
                <a:sym typeface="Aldrich"/>
              </a:rPr>
              <a:t>Le modèle de </a:t>
            </a:r>
            <a:r>
              <a:rPr lang="fr-FR" sz="1800" b="1" dirty="0" err="1">
                <a:solidFill>
                  <a:schemeClr val="bg1"/>
                </a:solidFill>
                <a:latin typeface="Calibri" panose="020F0502020204030204" pitchFamily="34" charset="0"/>
                <a:ea typeface="Georgia" panose="02040502050405020303" pitchFamily="18" charset="0"/>
              </a:rPr>
              <a:t>RandomForest</a:t>
            </a:r>
            <a:r>
              <a:rPr lang="fr-FR" sz="1800" dirty="0" err="1">
                <a:solidFill>
                  <a:schemeClr val="lt1"/>
                </a:solidFill>
                <a:latin typeface="Aldrich"/>
                <a:sym typeface="Aldrich"/>
              </a:rPr>
              <a:t>dans</a:t>
            </a:r>
            <a:r>
              <a:rPr lang="fr-FR" sz="1800" dirty="0">
                <a:solidFill>
                  <a:schemeClr val="lt1"/>
                </a:solidFill>
                <a:latin typeface="Aldrich"/>
                <a:sym typeface="Aldrich"/>
              </a:rPr>
              <a:t> dans Python</a:t>
            </a:r>
          </a:p>
        </p:txBody>
      </p:sp>
      <p:sp>
        <p:nvSpPr>
          <p:cNvPr id="2" name="ZoneTexte 1">
            <a:extLst>
              <a:ext uri="{FF2B5EF4-FFF2-40B4-BE49-F238E27FC236}">
                <a16:creationId xmlns:a16="http://schemas.microsoft.com/office/drawing/2014/main" id="{638B0FCB-A65A-C9CF-F651-9F9AB32F3921}"/>
              </a:ext>
            </a:extLst>
          </p:cNvPr>
          <p:cNvSpPr txBox="1"/>
          <p:nvPr/>
        </p:nvSpPr>
        <p:spPr>
          <a:xfrm>
            <a:off x="164679" y="1243757"/>
            <a:ext cx="3557926" cy="307777"/>
          </a:xfrm>
          <a:prstGeom prst="rect">
            <a:avLst/>
          </a:prstGeom>
          <a:noFill/>
        </p:spPr>
        <p:txBody>
          <a:bodyPr wrap="square" rtlCol="0">
            <a:spAutoFit/>
          </a:bodyPr>
          <a:lstStyle/>
          <a:p>
            <a:r>
              <a:rPr lang="fr-FR" dirty="0">
                <a:solidFill>
                  <a:schemeClr val="bg1"/>
                </a:solidFill>
              </a:rPr>
              <a:t>-</a:t>
            </a:r>
            <a:r>
              <a:rPr lang="fr-FR" u="sng" dirty="0">
                <a:solidFill>
                  <a:schemeClr val="bg1"/>
                </a:solidFill>
              </a:rPr>
              <a:t>importation du modèle:</a:t>
            </a:r>
          </a:p>
        </p:txBody>
      </p:sp>
      <p:pic>
        <p:nvPicPr>
          <p:cNvPr id="6" name="Image 5">
            <a:extLst>
              <a:ext uri="{FF2B5EF4-FFF2-40B4-BE49-F238E27FC236}">
                <a16:creationId xmlns:a16="http://schemas.microsoft.com/office/drawing/2014/main" id="{9AA20B84-E4D6-BEE6-D7F9-68445A2E8B50}"/>
              </a:ext>
            </a:extLst>
          </p:cNvPr>
          <p:cNvPicPr>
            <a:picLocks noChangeAspect="1"/>
          </p:cNvPicPr>
          <p:nvPr/>
        </p:nvPicPr>
        <p:blipFill>
          <a:blip r:embed="rId4"/>
          <a:stretch>
            <a:fillRect/>
          </a:stretch>
        </p:blipFill>
        <p:spPr>
          <a:xfrm>
            <a:off x="2281079" y="1307858"/>
            <a:ext cx="5181638" cy="504829"/>
          </a:xfrm>
          <a:prstGeom prst="rect">
            <a:avLst/>
          </a:prstGeom>
        </p:spPr>
      </p:pic>
      <p:sp>
        <p:nvSpPr>
          <p:cNvPr id="10" name="ZoneTexte 9">
            <a:extLst>
              <a:ext uri="{FF2B5EF4-FFF2-40B4-BE49-F238E27FC236}">
                <a16:creationId xmlns:a16="http://schemas.microsoft.com/office/drawing/2014/main" id="{21FDD504-4A7D-3C13-623C-1537DB75C727}"/>
              </a:ext>
            </a:extLst>
          </p:cNvPr>
          <p:cNvSpPr txBox="1"/>
          <p:nvPr/>
        </p:nvSpPr>
        <p:spPr>
          <a:xfrm>
            <a:off x="76678" y="1856765"/>
            <a:ext cx="6539418" cy="584775"/>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rPr>
              <a:t>Pour garantir des prédictions optimales dans ce modèle, la normalisation de l'ensemble des données est recommandée. </a:t>
            </a:r>
            <a:endParaRPr lang="fr-FR" sz="1600" dirty="0">
              <a:solidFill>
                <a:schemeClr val="bg1"/>
              </a:solidFill>
            </a:endParaRPr>
          </a:p>
        </p:txBody>
      </p:sp>
      <p:pic>
        <p:nvPicPr>
          <p:cNvPr id="12" name="Image 11">
            <a:extLst>
              <a:ext uri="{FF2B5EF4-FFF2-40B4-BE49-F238E27FC236}">
                <a16:creationId xmlns:a16="http://schemas.microsoft.com/office/drawing/2014/main" id="{14B0D481-94C9-8734-44C7-DCADB5AB0FBF}"/>
              </a:ext>
            </a:extLst>
          </p:cNvPr>
          <p:cNvPicPr>
            <a:picLocks noChangeAspect="1"/>
          </p:cNvPicPr>
          <p:nvPr/>
        </p:nvPicPr>
        <p:blipFill>
          <a:blip r:embed="rId5"/>
          <a:stretch>
            <a:fillRect/>
          </a:stretch>
        </p:blipFill>
        <p:spPr>
          <a:xfrm>
            <a:off x="650316" y="2396085"/>
            <a:ext cx="4895886" cy="485779"/>
          </a:xfrm>
          <a:prstGeom prst="rect">
            <a:avLst/>
          </a:prstGeom>
        </p:spPr>
      </p:pic>
      <p:pic>
        <p:nvPicPr>
          <p:cNvPr id="14" name="Image 13">
            <a:extLst>
              <a:ext uri="{FF2B5EF4-FFF2-40B4-BE49-F238E27FC236}">
                <a16:creationId xmlns:a16="http://schemas.microsoft.com/office/drawing/2014/main" id="{6D422431-A7FB-E3CB-16C7-625778AF3497}"/>
              </a:ext>
            </a:extLst>
          </p:cNvPr>
          <p:cNvPicPr>
            <a:picLocks noChangeAspect="1"/>
          </p:cNvPicPr>
          <p:nvPr/>
        </p:nvPicPr>
        <p:blipFill>
          <a:blip r:embed="rId6"/>
          <a:stretch>
            <a:fillRect/>
          </a:stretch>
        </p:blipFill>
        <p:spPr>
          <a:xfrm>
            <a:off x="1208009" y="3072668"/>
            <a:ext cx="4276756" cy="609604"/>
          </a:xfrm>
          <a:prstGeom prst="rect">
            <a:avLst/>
          </a:prstGeom>
        </p:spPr>
      </p:pic>
    </p:spTree>
    <p:extLst>
      <p:ext uri="{BB962C8B-B14F-4D97-AF65-F5344CB8AC3E}">
        <p14:creationId xmlns:p14="http://schemas.microsoft.com/office/powerpoint/2010/main" val="328754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82"/>
                                        </p:tgtEl>
                                        <p:attrNameLst>
                                          <p:attrName>style.visibility</p:attrName>
                                        </p:attrNameLst>
                                      </p:cBhvr>
                                      <p:to>
                                        <p:strVal val="visible"/>
                                      </p:to>
                                    </p:set>
                                    <p:anim calcmode="lin" valueType="num">
                                      <p:cBhvr additive="base">
                                        <p:cTn id="7" dur="1000"/>
                                        <p:tgtEl>
                                          <p:spTgt spid="298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986"/>
                                        </p:tgtEl>
                                        <p:attrNameLst>
                                          <p:attrName>style.visibility</p:attrName>
                                        </p:attrNameLst>
                                      </p:cBhvr>
                                      <p:to>
                                        <p:strVal val="visible"/>
                                      </p:to>
                                    </p:set>
                                    <p:animEffect transition="in" filter="fade">
                                      <p:cBhvr>
                                        <p:cTn id="10" dur="1000"/>
                                        <p:tgtEl>
                                          <p:spTgt spid="2986"/>
                                        </p:tgtEl>
                                      </p:cBhvr>
                                    </p:animEffect>
                                  </p:childTnLst>
                                </p:cTn>
                              </p:par>
                              <p:par>
                                <p:cTn id="11" presetID="10" presetClass="entr" presetSubtype="0" fill="hold" nodeType="withEffect">
                                  <p:stCondLst>
                                    <p:cond delay="0"/>
                                  </p:stCondLst>
                                  <p:childTnLst>
                                    <p:set>
                                      <p:cBhvr>
                                        <p:cTn id="12" dur="1" fill="hold">
                                          <p:stCondLst>
                                            <p:cond delay="0"/>
                                          </p:stCondLst>
                                        </p:cTn>
                                        <p:tgtEl>
                                          <p:spTgt spid="2987"/>
                                        </p:tgtEl>
                                        <p:attrNameLst>
                                          <p:attrName>style.visibility</p:attrName>
                                        </p:attrNameLst>
                                      </p:cBhvr>
                                      <p:to>
                                        <p:strVal val="visible"/>
                                      </p:to>
                                    </p:set>
                                    <p:animEffect transition="in" filter="fade">
                                      <p:cBhvr>
                                        <p:cTn id="13" dur="1000"/>
                                        <p:tgtEl>
                                          <p:spTgt spid="2987"/>
                                        </p:tgtEl>
                                      </p:cBhvr>
                                    </p:animEffect>
                                  </p:childTnLst>
                                </p:cTn>
                              </p:par>
                              <p:par>
                                <p:cTn id="14" presetID="10" presetClass="entr" presetSubtype="0" fill="hold" nodeType="withEffect">
                                  <p:stCondLst>
                                    <p:cond delay="0"/>
                                  </p:stCondLst>
                                  <p:childTnLst>
                                    <p:set>
                                      <p:cBhvr>
                                        <p:cTn id="15" dur="1" fill="hold">
                                          <p:stCondLst>
                                            <p:cond delay="0"/>
                                          </p:stCondLst>
                                        </p:cTn>
                                        <p:tgtEl>
                                          <p:spTgt spid="2988"/>
                                        </p:tgtEl>
                                        <p:attrNameLst>
                                          <p:attrName>style.visibility</p:attrName>
                                        </p:attrNameLst>
                                      </p:cBhvr>
                                      <p:to>
                                        <p:strVal val="visible"/>
                                      </p:to>
                                    </p:set>
                                    <p:animEffect transition="in" filter="fade">
                                      <p:cBhvr>
                                        <p:cTn id="16" dur="1000"/>
                                        <p:tgtEl>
                                          <p:spTgt spid="2988"/>
                                        </p:tgtEl>
                                      </p:cBhvr>
                                    </p:animEffect>
                                  </p:childTnLst>
                                </p:cTn>
                              </p:par>
                              <p:par>
                                <p:cTn id="17" presetID="10" presetClass="entr" presetSubtype="0" fill="hold" nodeType="withEffect">
                                  <p:stCondLst>
                                    <p:cond delay="0"/>
                                  </p:stCondLst>
                                  <p:childTnLst>
                                    <p:set>
                                      <p:cBhvr>
                                        <p:cTn id="18" dur="1" fill="hold">
                                          <p:stCondLst>
                                            <p:cond delay="0"/>
                                          </p:stCondLst>
                                        </p:cTn>
                                        <p:tgtEl>
                                          <p:spTgt spid="2989"/>
                                        </p:tgtEl>
                                        <p:attrNameLst>
                                          <p:attrName>style.visibility</p:attrName>
                                        </p:attrNameLst>
                                      </p:cBhvr>
                                      <p:to>
                                        <p:strVal val="visible"/>
                                      </p:to>
                                    </p:set>
                                    <p:animEffect transition="in" filter="fade">
                                      <p:cBhvr>
                                        <p:cTn id="19" dur="1000"/>
                                        <p:tgtEl>
                                          <p:spTgt spid="2989"/>
                                        </p:tgtEl>
                                      </p:cBhvr>
                                    </p:animEffect>
                                  </p:childTnLst>
                                </p:cTn>
                              </p:par>
                              <p:par>
                                <p:cTn id="20" presetID="10" presetClass="entr" presetSubtype="0" fill="hold" nodeType="withEffect">
                                  <p:stCondLst>
                                    <p:cond delay="0"/>
                                  </p:stCondLst>
                                  <p:childTnLst>
                                    <p:set>
                                      <p:cBhvr>
                                        <p:cTn id="21" dur="1" fill="hold">
                                          <p:stCondLst>
                                            <p:cond delay="0"/>
                                          </p:stCondLst>
                                        </p:cTn>
                                        <p:tgtEl>
                                          <p:spTgt spid="2990"/>
                                        </p:tgtEl>
                                        <p:attrNameLst>
                                          <p:attrName>style.visibility</p:attrName>
                                        </p:attrNameLst>
                                      </p:cBhvr>
                                      <p:to>
                                        <p:strVal val="visible"/>
                                      </p:to>
                                    </p:set>
                                    <p:animEffect transition="in" filter="fade">
                                      <p:cBhvr>
                                        <p:cTn id="22" dur="1000"/>
                                        <p:tgtEl>
                                          <p:spTgt spid="2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80"/>
        <p:cNvGrpSpPr/>
        <p:nvPr/>
      </p:nvGrpSpPr>
      <p:grpSpPr>
        <a:xfrm>
          <a:off x="0" y="0"/>
          <a:ext cx="0" cy="0"/>
          <a:chOff x="0" y="0"/>
          <a:chExt cx="0" cy="0"/>
        </a:xfrm>
      </p:grpSpPr>
      <p:sp>
        <p:nvSpPr>
          <p:cNvPr id="4481" name="Google Shape;4481;p104"/>
          <p:cNvSpPr txBox="1">
            <a:spLocks noGrp="1"/>
          </p:cNvSpPr>
          <p:nvPr>
            <p:ph type="title"/>
          </p:nvPr>
        </p:nvSpPr>
        <p:spPr>
          <a:xfrm>
            <a:off x="642592" y="631991"/>
            <a:ext cx="7713000" cy="420600"/>
          </a:xfrm>
          <a:prstGeom prst="rect">
            <a:avLst/>
          </a:prstGeom>
        </p:spPr>
        <p:txBody>
          <a:bodyPr spcFirstLastPara="1" wrap="square" lIns="91425" tIns="0" rIns="91425" bIns="91425" anchor="t" anchorCtr="0">
            <a:noAutofit/>
          </a:bodyPr>
          <a:lstStyle/>
          <a:p>
            <a:pPr lvl="0"/>
            <a:r>
              <a:rPr lang="fr-FR" sz="2400" b="1" dirty="0"/>
              <a:t>les résultats du modèle </a:t>
            </a:r>
            <a:endParaRPr sz="2400" dirty="0"/>
          </a:p>
        </p:txBody>
      </p:sp>
      <p:sp>
        <p:nvSpPr>
          <p:cNvPr id="4484" name="Google Shape;4484;p104"/>
          <p:cNvSpPr/>
          <p:nvPr/>
        </p:nvSpPr>
        <p:spPr>
          <a:xfrm rot="5400000" flipH="1">
            <a:off x="5754160" y="756034"/>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4"/>
          <p:cNvSpPr/>
          <p:nvPr/>
        </p:nvSpPr>
        <p:spPr>
          <a:xfrm rot="10800000" flipH="1">
            <a:off x="5889125" y="4714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ZoneTexte 5">
            <a:extLst>
              <a:ext uri="{FF2B5EF4-FFF2-40B4-BE49-F238E27FC236}">
                <a16:creationId xmlns:a16="http://schemas.microsoft.com/office/drawing/2014/main" id="{3B203104-0DD0-BA76-E00A-54BA6DCD5937}"/>
              </a:ext>
            </a:extLst>
          </p:cNvPr>
          <p:cNvSpPr txBox="1"/>
          <p:nvPr/>
        </p:nvSpPr>
        <p:spPr>
          <a:xfrm>
            <a:off x="823370" y="1953406"/>
            <a:ext cx="5120229" cy="2677656"/>
          </a:xfrm>
          <a:prstGeom prst="rect">
            <a:avLst/>
          </a:prstGeom>
          <a:noFill/>
        </p:spPr>
        <p:txBody>
          <a:bodyPr wrap="square">
            <a:spAutoFit/>
          </a:bodyPr>
          <a:lstStyle/>
          <a:p>
            <a:pPr>
              <a:tabLst>
                <a:tab pos="609600" algn="l"/>
              </a:tabLst>
            </a:pP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=&gt;Le MSE exceptionnellement bas de 3.94 indique une très grande précision du modèle </a:t>
            </a:r>
            <a:r>
              <a:rPr lang="fr-FR"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RandomForestRegressor</a:t>
            </a: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dans ses prédictions. Des valeurs de MSE aussi basses suggèrent que les différences entre les prédictions du modèle et les valeurs réelles sont minimes. </a:t>
            </a:r>
            <a:endParaRPr lang="fr-FR"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pPr>
              <a:tabLst>
                <a:tab pos="609600" algn="l"/>
              </a:tabLst>
            </a:pP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=&gt;Le R2 élevé de 0.96 souligne la capacité exceptionnelle du modèle à expliquer la variance de la variable à prédire. Cela indique une adéquation très forte du modèle aux données observées.</a:t>
            </a:r>
            <a:endParaRPr lang="fr-FR"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pPr>
              <a:tabLst>
                <a:tab pos="609600" algn="l"/>
              </a:tabLst>
            </a:pPr>
            <a:r>
              <a:rPr lang="fr-FR" dirty="0">
                <a:solidFill>
                  <a:schemeClr val="bg1"/>
                </a:solidFill>
                <a:latin typeface="Calibri" panose="020F0502020204030204" pitchFamily="34" charset="0"/>
                <a:ea typeface="Georgia" panose="02040502050405020303" pitchFamily="18" charset="0"/>
                <a:cs typeface="Times New Roman" panose="02020603050405020304" pitchFamily="18" charset="0"/>
              </a:rPr>
              <a:t> </a:t>
            </a: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=&gt;En résumé, les résultats obtenus pour </a:t>
            </a:r>
            <a:r>
              <a:rPr lang="fr-FR"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RandomForestRegressor</a:t>
            </a: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démontrent une performance remarquable du modèle dans la prédiction de la variable cible, avec une très faible erreur et une explication élevée de la variabilité des données.</a:t>
            </a:r>
            <a:endParaRPr lang="fr-FR"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endParaRPr lang="fr-FR" dirty="0">
              <a:solidFill>
                <a:schemeClr val="bg1"/>
              </a:solidFill>
            </a:endParaRPr>
          </a:p>
        </p:txBody>
      </p:sp>
      <p:pic>
        <p:nvPicPr>
          <p:cNvPr id="2" name="Image 1">
            <a:extLst>
              <a:ext uri="{FF2B5EF4-FFF2-40B4-BE49-F238E27FC236}">
                <a16:creationId xmlns:a16="http://schemas.microsoft.com/office/drawing/2014/main" id="{B60694B2-0667-9D4D-772A-932F4DF1C2AB}"/>
              </a:ext>
            </a:extLst>
          </p:cNvPr>
          <p:cNvPicPr>
            <a:picLocks noChangeAspect="1"/>
          </p:cNvPicPr>
          <p:nvPr/>
        </p:nvPicPr>
        <p:blipFill>
          <a:blip r:embed="rId4"/>
          <a:stretch>
            <a:fillRect/>
          </a:stretch>
        </p:blipFill>
        <p:spPr>
          <a:xfrm>
            <a:off x="642592" y="1213177"/>
            <a:ext cx="4617156" cy="579643"/>
          </a:xfrm>
          <a:prstGeom prst="rect">
            <a:avLst/>
          </a:prstGeom>
        </p:spPr>
      </p:pic>
    </p:spTree>
    <p:extLst>
      <p:ext uri="{BB962C8B-B14F-4D97-AF65-F5344CB8AC3E}">
        <p14:creationId xmlns:p14="http://schemas.microsoft.com/office/powerpoint/2010/main" val="102764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81"/>
                                        </p:tgtEl>
                                        <p:attrNameLst>
                                          <p:attrName>style.visibility</p:attrName>
                                        </p:attrNameLst>
                                      </p:cBhvr>
                                      <p:to>
                                        <p:strVal val="visible"/>
                                      </p:to>
                                    </p:set>
                                    <p:anim calcmode="lin" valueType="num">
                                      <p:cBhvr additive="base">
                                        <p:cTn id="7" dur="1000"/>
                                        <p:tgtEl>
                                          <p:spTgt spid="4481"/>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4485"/>
                                        </p:tgtEl>
                                        <p:attrNameLst>
                                          <p:attrName>style.visibility</p:attrName>
                                        </p:attrNameLst>
                                      </p:cBhvr>
                                      <p:to>
                                        <p:strVal val="visible"/>
                                      </p:to>
                                    </p:set>
                                    <p:anim calcmode="lin" valueType="num">
                                      <p:cBhvr additive="base">
                                        <p:cTn id="10" dur="1000"/>
                                        <p:tgtEl>
                                          <p:spTgt spid="4485"/>
                                        </p:tgtEl>
                                        <p:attrNameLst>
                                          <p:attrName>ppt_w</p:attrName>
                                        </p:attrNameLst>
                                      </p:cBhvr>
                                      <p:tavLst>
                                        <p:tav tm="0">
                                          <p:val>
                                            <p:strVal val="0"/>
                                          </p:val>
                                        </p:tav>
                                        <p:tav tm="100000">
                                          <p:val>
                                            <p:strVal val="#ppt_w"/>
                                          </p:val>
                                        </p:tav>
                                      </p:tavLst>
                                    </p:anim>
                                    <p:anim calcmode="lin" valueType="num">
                                      <p:cBhvr additive="base">
                                        <p:cTn id="11" dur="1000"/>
                                        <p:tgtEl>
                                          <p:spTgt spid="4485"/>
                                        </p:tgtEl>
                                        <p:attrNameLst>
                                          <p:attrName>ppt_h</p:attrName>
                                        </p:attrNameLst>
                                      </p:cBhvr>
                                      <p:tavLst>
                                        <p:tav tm="0">
                                          <p:val>
                                            <p:strVal val="0"/>
                                          </p:val>
                                        </p:tav>
                                        <p:tav tm="100000">
                                          <p:val>
                                            <p:strVal val="#ppt_h"/>
                                          </p:val>
                                        </p:tav>
                                      </p:tavLst>
                                    </p:anim>
                                  </p:childTnLst>
                                </p:cTn>
                              </p:par>
                              <p:par>
                                <p:cTn id="12" presetID="8" presetClass="emph" presetSubtype="0" fill="hold" nodeType="withEffect">
                                  <p:stCondLst>
                                    <p:cond delay="0"/>
                                  </p:stCondLst>
                                  <p:childTnLst>
                                    <p:animRot by="-21600000">
                                      <p:cBhvr>
                                        <p:cTn id="13" dur="1000" fill="hold"/>
                                        <p:tgtEl>
                                          <p:spTgt spid="4484"/>
                                        </p:tgtEl>
                                        <p:attrNameLst>
                                          <p:attrName>r</p:attrName>
                                        </p:attrNameLst>
                                      </p:cBhvr>
                                    </p:animRot>
                                  </p:childTnLst>
                                </p:cTn>
                              </p:par>
                              <p:par>
                                <p:cTn id="14" presetID="10" presetClass="entr" presetSubtype="0" fill="hold" nodeType="withEffect">
                                  <p:stCondLst>
                                    <p:cond delay="0"/>
                                  </p:stCondLst>
                                  <p:childTnLst>
                                    <p:set>
                                      <p:cBhvr>
                                        <p:cTn id="15" dur="1" fill="hold">
                                          <p:stCondLst>
                                            <p:cond delay="0"/>
                                          </p:stCondLst>
                                        </p:cTn>
                                        <p:tgtEl>
                                          <p:spTgt spid="4486"/>
                                        </p:tgtEl>
                                        <p:attrNameLst>
                                          <p:attrName>style.visibility</p:attrName>
                                        </p:attrNameLst>
                                      </p:cBhvr>
                                      <p:to>
                                        <p:strVal val="visible"/>
                                      </p:to>
                                    </p:set>
                                    <p:animEffect transition="in" filter="fade">
                                      <p:cBhvr>
                                        <p:cTn id="16" dur="1000"/>
                                        <p:tgtEl>
                                          <p:spTgt spid="4486"/>
                                        </p:tgtEl>
                                      </p:cBhvr>
                                    </p:animEffect>
                                  </p:childTnLst>
                                </p:cTn>
                              </p:par>
                              <p:par>
                                <p:cTn id="17" presetID="10" presetClass="entr" presetSubtype="0" fill="hold" nodeType="withEffect">
                                  <p:stCondLst>
                                    <p:cond delay="0"/>
                                  </p:stCondLst>
                                  <p:childTnLst>
                                    <p:set>
                                      <p:cBhvr>
                                        <p:cTn id="18" dur="1" fill="hold">
                                          <p:stCondLst>
                                            <p:cond delay="0"/>
                                          </p:stCondLst>
                                        </p:cTn>
                                        <p:tgtEl>
                                          <p:spTgt spid="4487"/>
                                        </p:tgtEl>
                                        <p:attrNameLst>
                                          <p:attrName>style.visibility</p:attrName>
                                        </p:attrNameLst>
                                      </p:cBhvr>
                                      <p:to>
                                        <p:strVal val="visible"/>
                                      </p:to>
                                    </p:set>
                                    <p:animEffect transition="in" filter="fade">
                                      <p:cBhvr>
                                        <p:cTn id="19" dur="1000"/>
                                        <p:tgtEl>
                                          <p:spTgt spid="4487"/>
                                        </p:tgtEl>
                                      </p:cBhvr>
                                    </p:animEffect>
                                  </p:childTnLst>
                                </p:cTn>
                              </p:par>
                              <p:par>
                                <p:cTn id="20" presetID="10" presetClass="entr" presetSubtype="0" fill="hold" nodeType="withEffect">
                                  <p:stCondLst>
                                    <p:cond delay="0"/>
                                  </p:stCondLst>
                                  <p:childTnLst>
                                    <p:set>
                                      <p:cBhvr>
                                        <p:cTn id="21" dur="1" fill="hold">
                                          <p:stCondLst>
                                            <p:cond delay="0"/>
                                          </p:stCondLst>
                                        </p:cTn>
                                        <p:tgtEl>
                                          <p:spTgt spid="4488"/>
                                        </p:tgtEl>
                                        <p:attrNameLst>
                                          <p:attrName>style.visibility</p:attrName>
                                        </p:attrNameLst>
                                      </p:cBhvr>
                                      <p:to>
                                        <p:strVal val="visible"/>
                                      </p:to>
                                    </p:set>
                                    <p:animEffect transition="in" filter="fade">
                                      <p:cBhvr>
                                        <p:cTn id="22" dur="1000"/>
                                        <p:tgtEl>
                                          <p:spTgt spid="4488"/>
                                        </p:tgtEl>
                                      </p:cBhvr>
                                    </p:animEffect>
                                  </p:childTnLst>
                                </p:cTn>
                              </p:par>
                              <p:par>
                                <p:cTn id="23" presetID="10" presetClass="entr" presetSubtype="0" fill="hold" nodeType="withEffect">
                                  <p:stCondLst>
                                    <p:cond delay="0"/>
                                  </p:stCondLst>
                                  <p:childTnLst>
                                    <p:set>
                                      <p:cBhvr>
                                        <p:cTn id="24" dur="1" fill="hold">
                                          <p:stCondLst>
                                            <p:cond delay="0"/>
                                          </p:stCondLst>
                                        </p:cTn>
                                        <p:tgtEl>
                                          <p:spTgt spid="4489"/>
                                        </p:tgtEl>
                                        <p:attrNameLst>
                                          <p:attrName>style.visibility</p:attrName>
                                        </p:attrNameLst>
                                      </p:cBhvr>
                                      <p:to>
                                        <p:strVal val="visible"/>
                                      </p:to>
                                    </p:set>
                                    <p:animEffect transition="in" filter="fade">
                                      <p:cBhvr>
                                        <p:cTn id="25" dur="1000"/>
                                        <p:tgtEl>
                                          <p:spTgt spid="4489"/>
                                        </p:tgtEl>
                                      </p:cBhvr>
                                    </p:animEffect>
                                  </p:childTnLst>
                                </p:cTn>
                              </p:par>
                              <p:par>
                                <p:cTn id="26" presetID="10" presetClass="entr" presetSubtype="0" fill="hold" nodeType="withEffect">
                                  <p:stCondLst>
                                    <p:cond delay="0"/>
                                  </p:stCondLst>
                                  <p:childTnLst>
                                    <p:set>
                                      <p:cBhvr>
                                        <p:cTn id="27" dur="1" fill="hold">
                                          <p:stCondLst>
                                            <p:cond delay="0"/>
                                          </p:stCondLst>
                                        </p:cTn>
                                        <p:tgtEl>
                                          <p:spTgt spid="4490"/>
                                        </p:tgtEl>
                                        <p:attrNameLst>
                                          <p:attrName>style.visibility</p:attrName>
                                        </p:attrNameLst>
                                      </p:cBhvr>
                                      <p:to>
                                        <p:strVal val="visible"/>
                                      </p:to>
                                    </p:set>
                                    <p:animEffect transition="in" filter="fade">
                                      <p:cBhvr>
                                        <p:cTn id="28" dur="10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71"/>
          <p:cNvSpPr txBox="1">
            <a:spLocks noGrp="1"/>
          </p:cNvSpPr>
          <p:nvPr>
            <p:ph type="title"/>
          </p:nvPr>
        </p:nvSpPr>
        <p:spPr>
          <a:xfrm>
            <a:off x="579954" y="1001949"/>
            <a:ext cx="4763148" cy="442220"/>
          </a:xfrm>
          <a:prstGeom prst="rect">
            <a:avLst/>
          </a:prstGeom>
        </p:spPr>
        <p:txBody>
          <a:bodyPr spcFirstLastPara="1" wrap="square" lIns="91425" tIns="0" rIns="91425" bIns="91425" anchor="t" anchorCtr="0">
            <a:noAutofit/>
          </a:bodyPr>
          <a:lstStyle/>
          <a:p>
            <a:r>
              <a:rPr lang="fr-FR" sz="1400" b="1" dirty="0"/>
              <a:t>SVR (Support Vector Regression) </a:t>
            </a:r>
            <a:r>
              <a:rPr lang="fr-FR" dirty="0"/>
              <a:t>     </a:t>
            </a:r>
            <a:br>
              <a:rPr lang="fr-FR" dirty="0"/>
            </a:br>
            <a:r>
              <a:rPr lang="fr-FR" dirty="0"/>
              <a:t> </a:t>
            </a:r>
            <a:r>
              <a:rPr lang="fr-FR" sz="1400" dirty="0">
                <a:latin typeface="Calibri" panose="020F0502020204030204" pitchFamily="34" charset="0"/>
                <a:cs typeface="Calibri" panose="020F0502020204030204" pitchFamily="34" charset="0"/>
              </a:rPr>
              <a:t>Vector Regression (SVR) est une technique de régression basée sur les Machines à Vecteurs de Support (SVM). Tout comme les SVM pour la classification, SVR vise à trouver une fonction qui s'ajuste au mieux aux données tout en minimisant les erreurs.</a:t>
            </a:r>
            <a:br>
              <a:rPr lang="fr-FR" sz="1400" dirty="0">
                <a:latin typeface="Calibri" panose="020F0502020204030204" pitchFamily="34" charset="0"/>
                <a:cs typeface="Calibri" panose="020F0502020204030204" pitchFamily="34" charset="0"/>
              </a:rPr>
            </a:br>
            <a:r>
              <a:rPr lang="fr-FR" sz="1400" dirty="0">
                <a:latin typeface="Calibri" panose="020F0502020204030204" pitchFamily="34" charset="0"/>
                <a:cs typeface="Calibri" panose="020F0502020204030204" pitchFamily="34" charset="0"/>
              </a:rPr>
              <a:t>            Contrairement à certains modèles de régression qui cherchent à minimiser les erreurs individuelles, SVR se concentre sur la minimisation de la marge d'erreur globale autour de la ligne de régression prédite. La "marge" est l'espace entre la ligne de régression et les points de données les plus proches, appelés vecteurs de support. Ces vecteurs de support jouent un rôle crucial dans la définition de la fonction de régression.</a:t>
            </a:r>
            <a:br>
              <a:rPr lang="fr-FR" sz="1400" dirty="0">
                <a:latin typeface="Calibri" panose="020F0502020204030204" pitchFamily="34" charset="0"/>
                <a:cs typeface="Calibri" panose="020F0502020204030204" pitchFamily="34" charset="0"/>
              </a:rPr>
            </a:br>
            <a:endParaRPr lang="fr-FR" sz="2000" dirty="0">
              <a:solidFill>
                <a:schemeClr val="bg1"/>
              </a:solidFill>
            </a:endParaRPr>
          </a:p>
        </p:txBody>
      </p:sp>
      <p:sp>
        <p:nvSpPr>
          <p:cNvPr id="3010" name="Google Shape;3010;p7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D7F57254-1384-957E-132F-EB31C02A9D7C}"/>
              </a:ext>
            </a:extLst>
          </p:cNvPr>
          <p:cNvPicPr>
            <a:picLocks noChangeAspect="1"/>
          </p:cNvPicPr>
          <p:nvPr/>
        </p:nvPicPr>
        <p:blipFill>
          <a:blip r:embed="rId4"/>
          <a:stretch>
            <a:fillRect/>
          </a:stretch>
        </p:blipFill>
        <p:spPr>
          <a:xfrm>
            <a:off x="5343102" y="1133271"/>
            <a:ext cx="3800898" cy="2713120"/>
          </a:xfrm>
          <a:prstGeom prst="rect">
            <a:avLst/>
          </a:prstGeom>
        </p:spPr>
      </p:pic>
    </p:spTree>
    <p:extLst>
      <p:ext uri="{BB962C8B-B14F-4D97-AF65-F5344CB8AC3E}">
        <p14:creationId xmlns:p14="http://schemas.microsoft.com/office/powerpoint/2010/main" val="92751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07"/>
                                        </p:tgtEl>
                                        <p:attrNameLst>
                                          <p:attrName>style.visibility</p:attrName>
                                        </p:attrNameLst>
                                      </p:cBhvr>
                                      <p:to>
                                        <p:strVal val="visible"/>
                                      </p:to>
                                    </p:set>
                                    <p:anim calcmode="lin" valueType="num">
                                      <p:cBhvr additive="base">
                                        <p:cTn id="7" dur="1000"/>
                                        <p:tgtEl>
                                          <p:spTgt spid="300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010"/>
                                        </p:tgtEl>
                                        <p:attrNameLst>
                                          <p:attrName>style.visibility</p:attrName>
                                        </p:attrNameLst>
                                      </p:cBhvr>
                                      <p:to>
                                        <p:strVal val="visible"/>
                                      </p:to>
                                    </p:set>
                                    <p:animEffect transition="in" filter="fade">
                                      <p:cBhvr>
                                        <p:cTn id="10" dur="1000"/>
                                        <p:tgtEl>
                                          <p:spTgt spid="3010"/>
                                        </p:tgtEl>
                                      </p:cBhvr>
                                    </p:animEffect>
                                  </p:childTnLst>
                                </p:cTn>
                              </p:par>
                              <p:par>
                                <p:cTn id="11" presetID="10" presetClass="entr" presetSubtype="0" fill="hold" nodeType="withEffect">
                                  <p:stCondLst>
                                    <p:cond delay="0"/>
                                  </p:stCondLst>
                                  <p:childTnLst>
                                    <p:set>
                                      <p:cBhvr>
                                        <p:cTn id="12" dur="1" fill="hold">
                                          <p:stCondLst>
                                            <p:cond delay="0"/>
                                          </p:stCondLst>
                                        </p:cTn>
                                        <p:tgtEl>
                                          <p:spTgt spid="3011"/>
                                        </p:tgtEl>
                                        <p:attrNameLst>
                                          <p:attrName>style.visibility</p:attrName>
                                        </p:attrNameLst>
                                      </p:cBhvr>
                                      <p:to>
                                        <p:strVal val="visible"/>
                                      </p:to>
                                    </p:set>
                                    <p:animEffect transition="in" filter="fade">
                                      <p:cBhvr>
                                        <p:cTn id="13" dur="1000"/>
                                        <p:tgtEl>
                                          <p:spTgt spid="3011"/>
                                        </p:tgtEl>
                                      </p:cBhvr>
                                    </p:animEffect>
                                  </p:childTnLst>
                                </p:cTn>
                              </p:par>
                              <p:par>
                                <p:cTn id="14" presetID="10" presetClass="entr" presetSubtype="0" fill="hold" nodeType="withEffect">
                                  <p:stCondLst>
                                    <p:cond delay="0"/>
                                  </p:stCondLst>
                                  <p:childTnLst>
                                    <p:set>
                                      <p:cBhvr>
                                        <p:cTn id="15" dur="1" fill="hold">
                                          <p:stCondLst>
                                            <p:cond delay="0"/>
                                          </p:stCondLst>
                                        </p:cTn>
                                        <p:tgtEl>
                                          <p:spTgt spid="3012"/>
                                        </p:tgtEl>
                                        <p:attrNameLst>
                                          <p:attrName>style.visibility</p:attrName>
                                        </p:attrNameLst>
                                      </p:cBhvr>
                                      <p:to>
                                        <p:strVal val="visible"/>
                                      </p:to>
                                    </p:set>
                                    <p:animEffect transition="in" filter="fade">
                                      <p:cBhvr>
                                        <p:cTn id="16" dur="1000"/>
                                        <p:tgtEl>
                                          <p:spTgt spid="3012"/>
                                        </p:tgtEl>
                                      </p:cBhvr>
                                    </p:animEffect>
                                  </p:childTnLst>
                                </p:cTn>
                              </p:par>
                              <p:par>
                                <p:cTn id="17" presetID="10" presetClass="entr" presetSubtype="0" fill="hold" nodeType="withEffect">
                                  <p:stCondLst>
                                    <p:cond delay="0"/>
                                  </p:stCondLst>
                                  <p:childTnLst>
                                    <p:set>
                                      <p:cBhvr>
                                        <p:cTn id="18" dur="1" fill="hold">
                                          <p:stCondLst>
                                            <p:cond delay="0"/>
                                          </p:stCondLst>
                                        </p:cTn>
                                        <p:tgtEl>
                                          <p:spTgt spid="3013"/>
                                        </p:tgtEl>
                                        <p:attrNameLst>
                                          <p:attrName>style.visibility</p:attrName>
                                        </p:attrNameLst>
                                      </p:cBhvr>
                                      <p:to>
                                        <p:strVal val="visible"/>
                                      </p:to>
                                    </p:set>
                                    <p:animEffect transition="in" filter="fade">
                                      <p:cBhvr>
                                        <p:cTn id="19" dur="1000"/>
                                        <p:tgtEl>
                                          <p:spTgt spid="3013"/>
                                        </p:tgtEl>
                                      </p:cBhvr>
                                    </p:animEffect>
                                  </p:childTnLst>
                                </p:cTn>
                              </p:par>
                              <p:par>
                                <p:cTn id="20" presetID="10" presetClass="entr" presetSubtype="0" fill="hold" nodeType="withEffect">
                                  <p:stCondLst>
                                    <p:cond delay="0"/>
                                  </p:stCondLst>
                                  <p:childTnLst>
                                    <p:set>
                                      <p:cBhvr>
                                        <p:cTn id="21" dur="1" fill="hold">
                                          <p:stCondLst>
                                            <p:cond delay="0"/>
                                          </p:stCondLst>
                                        </p:cTn>
                                        <p:tgtEl>
                                          <p:spTgt spid="3014"/>
                                        </p:tgtEl>
                                        <p:attrNameLst>
                                          <p:attrName>style.visibility</p:attrName>
                                        </p:attrNameLst>
                                      </p:cBhvr>
                                      <p:to>
                                        <p:strVal val="visible"/>
                                      </p:to>
                                    </p:set>
                                    <p:animEffect transition="in" filter="fade">
                                      <p:cBhvr>
                                        <p:cTn id="22" dur="1000"/>
                                        <p:tgtEl>
                                          <p:spTgt spid="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10" name="Google Shape;3010;p7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re 2">
            <a:extLst>
              <a:ext uri="{FF2B5EF4-FFF2-40B4-BE49-F238E27FC236}">
                <a16:creationId xmlns:a16="http://schemas.microsoft.com/office/drawing/2014/main" id="{0AEFB639-9DFF-983E-2DAD-9BE5C57F1EBC}"/>
              </a:ext>
            </a:extLst>
          </p:cNvPr>
          <p:cNvSpPr>
            <a:spLocks noGrp="1"/>
          </p:cNvSpPr>
          <p:nvPr>
            <p:ph type="title"/>
          </p:nvPr>
        </p:nvSpPr>
        <p:spPr>
          <a:xfrm>
            <a:off x="1356657" y="1108726"/>
            <a:ext cx="6591817" cy="3559976"/>
          </a:xfrm>
        </p:spPr>
        <p:txBody>
          <a:bodyPr/>
          <a:lstStyle/>
          <a:p>
            <a:r>
              <a:rPr lang="fr-FR" sz="1400" b="1" dirty="0">
                <a:effectLst/>
                <a:latin typeface="Calibri" panose="020F0502020204030204" pitchFamily="34" charset="0"/>
                <a:ea typeface="Georgia" panose="02040502050405020303" pitchFamily="18" charset="0"/>
                <a:cs typeface="Times New Roman" panose="02020603050405020304" pitchFamily="18" charset="0"/>
              </a:rPr>
              <a:t>Fonction de Noyau (Kernel </a:t>
            </a:r>
            <a:r>
              <a:rPr lang="fr-FR" sz="1400" b="1" dirty="0" err="1">
                <a:effectLst/>
                <a:latin typeface="Calibri" panose="020F0502020204030204" pitchFamily="34" charset="0"/>
                <a:ea typeface="Georgia" panose="02040502050405020303" pitchFamily="18" charset="0"/>
                <a:cs typeface="Times New Roman" panose="02020603050405020304" pitchFamily="18" charset="0"/>
              </a:rPr>
              <a:t>Function</a:t>
            </a:r>
            <a:r>
              <a:rPr lang="fr-FR" sz="1400" b="1" dirty="0">
                <a:effectLst/>
                <a:latin typeface="Calibri" panose="020F0502020204030204" pitchFamily="34" charset="0"/>
                <a:ea typeface="Georgia" panose="02040502050405020303" pitchFamily="18" charset="0"/>
                <a:cs typeface="Times New Roman" panose="02020603050405020304" pitchFamily="18" charset="0"/>
              </a:rPr>
              <a:t>)</a:t>
            </a:r>
            <a:r>
              <a:rPr lang="fr-FR" sz="1400" dirty="0">
                <a:effectLst/>
                <a:latin typeface="Calibri" panose="020F0502020204030204" pitchFamily="34" charset="0"/>
                <a:ea typeface="Georgia" panose="02040502050405020303" pitchFamily="18" charset="0"/>
                <a:cs typeface="Times New Roman" panose="02020603050405020304" pitchFamily="18" charset="0"/>
              </a:rPr>
              <a:t> : Les fonctions de noyau déterminent la nature de la transformation à appliquer aux données. Elles permettent à SVR de s'adapter à des relations non linéaires. </a:t>
            </a:r>
            <a:br>
              <a:rPr lang="fr-FR" sz="1400" dirty="0">
                <a:effectLst/>
                <a:latin typeface="Georgia" panose="02040502050405020303" pitchFamily="18" charset="0"/>
                <a:ea typeface="Georgia" panose="02040502050405020303" pitchFamily="18" charset="0"/>
                <a:cs typeface="Times New Roman" panose="02020603050405020304" pitchFamily="18" charset="0"/>
              </a:rPr>
            </a:br>
            <a:r>
              <a:rPr lang="fr-FR" sz="1400" dirty="0">
                <a:effectLst/>
                <a:latin typeface="Calibri" panose="020F0502020204030204" pitchFamily="34" charset="0"/>
                <a:ea typeface="Georgia" panose="02040502050405020303" pitchFamily="18" charset="0"/>
                <a:cs typeface="Times New Roman" panose="02020603050405020304" pitchFamily="18" charset="0"/>
              </a:rPr>
              <a:t>-</a:t>
            </a:r>
            <a:r>
              <a:rPr lang="fr-FR" sz="1400" b="1" dirty="0">
                <a:effectLst/>
                <a:latin typeface="Calibri" panose="020F0502020204030204" pitchFamily="34" charset="0"/>
                <a:ea typeface="Georgia" panose="02040502050405020303" pitchFamily="18" charset="0"/>
                <a:cs typeface="Times New Roman" panose="02020603050405020304" pitchFamily="18" charset="0"/>
              </a:rPr>
              <a:t>Paramètre de Régularisation (C)</a:t>
            </a:r>
            <a:r>
              <a:rPr lang="fr-FR" sz="1400" dirty="0">
                <a:effectLst/>
                <a:latin typeface="Calibri" panose="020F0502020204030204" pitchFamily="34" charset="0"/>
                <a:ea typeface="Georgia" panose="02040502050405020303" pitchFamily="18" charset="0"/>
                <a:cs typeface="Times New Roman" panose="02020603050405020304" pitchFamily="18" charset="0"/>
              </a:rPr>
              <a:t> : Il contrôle le compromis entre l'ajustement parfait des données d'entraînement et la minimisation de la marge d'erreur. Un paramètre C plus élevé permet un ajustement plus précis mais peut conduire à un surajustement. </a:t>
            </a:r>
            <a:br>
              <a:rPr lang="fr-FR" sz="1400" dirty="0">
                <a:effectLst/>
                <a:latin typeface="Georgia" panose="02040502050405020303" pitchFamily="18" charset="0"/>
                <a:ea typeface="Georgia" panose="02040502050405020303" pitchFamily="18" charset="0"/>
                <a:cs typeface="Times New Roman" panose="02020603050405020304" pitchFamily="18" charset="0"/>
              </a:rPr>
            </a:br>
            <a:r>
              <a:rPr lang="fr-FR" sz="1400" dirty="0">
                <a:effectLst/>
                <a:latin typeface="Calibri" panose="020F0502020204030204" pitchFamily="34" charset="0"/>
                <a:ea typeface="Georgia" panose="02040502050405020303" pitchFamily="18" charset="0"/>
                <a:cs typeface="Times New Roman" panose="02020603050405020304" pitchFamily="18" charset="0"/>
              </a:rPr>
              <a:t>-</a:t>
            </a:r>
            <a:r>
              <a:rPr lang="fr-FR" sz="1400" b="1" dirty="0">
                <a:effectLst/>
                <a:latin typeface="Calibri" panose="020F0502020204030204" pitchFamily="34" charset="0"/>
                <a:ea typeface="Georgia" panose="02040502050405020303" pitchFamily="18" charset="0"/>
                <a:cs typeface="Times New Roman" panose="02020603050405020304" pitchFamily="18" charset="0"/>
              </a:rPr>
              <a:t>Paramètres du Noyau :</a:t>
            </a:r>
            <a:r>
              <a:rPr lang="fr-FR" sz="1400" dirty="0">
                <a:effectLst/>
                <a:latin typeface="Calibri" panose="020F0502020204030204" pitchFamily="34" charset="0"/>
                <a:ea typeface="Georgia" panose="02040502050405020303" pitchFamily="18" charset="0"/>
                <a:cs typeface="Times New Roman" panose="02020603050405020304" pitchFamily="18" charset="0"/>
              </a:rPr>
              <a:t> Certains noyaux ont des paramètres additionnels, comme le paramètre gamma pour le noyau gaussien.</a:t>
            </a:r>
            <a:br>
              <a:rPr lang="fr-FR" sz="1400" dirty="0">
                <a:effectLst/>
                <a:latin typeface="Georgia" panose="02040502050405020303" pitchFamily="18" charset="0"/>
                <a:ea typeface="Georgia" panose="02040502050405020303" pitchFamily="18" charset="0"/>
                <a:cs typeface="Times New Roman" panose="02020603050405020304" pitchFamily="18" charset="0"/>
              </a:rPr>
            </a:br>
            <a:r>
              <a:rPr lang="fr-FR" sz="1400" b="1" dirty="0">
                <a:effectLst/>
                <a:latin typeface="Calibri" panose="020F0502020204030204" pitchFamily="34" charset="0"/>
                <a:ea typeface="Georgia" panose="02040502050405020303" pitchFamily="18" charset="0"/>
                <a:cs typeface="Times New Roman" panose="02020603050405020304" pitchFamily="18" charset="0"/>
              </a:rPr>
              <a:t>              </a:t>
            </a:r>
            <a:r>
              <a:rPr lang="fr-FR" sz="1400" dirty="0">
                <a:effectLst/>
                <a:latin typeface="Calibri" panose="020F0502020204030204" pitchFamily="34" charset="0"/>
                <a:ea typeface="Georgia" panose="02040502050405020303" pitchFamily="18" charset="0"/>
                <a:cs typeface="Times New Roman" panose="02020603050405020304" pitchFamily="18" charset="0"/>
              </a:rPr>
              <a:t>L'évaluation de la performance de SVR se fait généralement à l'aide de métriques telles que le </a:t>
            </a:r>
            <a:r>
              <a:rPr lang="fr-FR" sz="1400" dirty="0" err="1">
                <a:effectLst/>
                <a:latin typeface="Calibri" panose="020F0502020204030204" pitchFamily="34" charset="0"/>
                <a:ea typeface="Georgia" panose="02040502050405020303" pitchFamily="18" charset="0"/>
                <a:cs typeface="Times New Roman" panose="02020603050405020304" pitchFamily="18" charset="0"/>
              </a:rPr>
              <a:t>Mean</a:t>
            </a:r>
            <a:r>
              <a:rPr lang="fr-FR" sz="1400" dirty="0">
                <a:effectLst/>
                <a:latin typeface="Calibri" panose="020F0502020204030204" pitchFamily="34" charset="0"/>
                <a:ea typeface="Georgia" panose="02040502050405020303" pitchFamily="18" charset="0"/>
                <a:cs typeface="Times New Roman" panose="02020603050405020304" pitchFamily="18" charset="0"/>
              </a:rPr>
              <a:t> </a:t>
            </a:r>
            <a:r>
              <a:rPr lang="fr-FR" sz="1400" dirty="0" err="1">
                <a:effectLst/>
                <a:latin typeface="Calibri" panose="020F0502020204030204" pitchFamily="34" charset="0"/>
                <a:ea typeface="Georgia" panose="02040502050405020303" pitchFamily="18" charset="0"/>
                <a:cs typeface="Times New Roman" panose="02020603050405020304" pitchFamily="18" charset="0"/>
              </a:rPr>
              <a:t>Squared</a:t>
            </a:r>
            <a:r>
              <a:rPr lang="fr-FR" sz="1400" dirty="0">
                <a:effectLst/>
                <a:latin typeface="Calibri" panose="020F0502020204030204" pitchFamily="34" charset="0"/>
                <a:ea typeface="Georgia" panose="02040502050405020303" pitchFamily="18" charset="0"/>
                <a:cs typeface="Times New Roman" panose="02020603050405020304" pitchFamily="18" charset="0"/>
              </a:rPr>
              <a:t> </a:t>
            </a:r>
            <a:r>
              <a:rPr lang="fr-FR" sz="1400" dirty="0" err="1">
                <a:effectLst/>
                <a:latin typeface="Calibri" panose="020F0502020204030204" pitchFamily="34" charset="0"/>
                <a:ea typeface="Georgia" panose="02040502050405020303" pitchFamily="18" charset="0"/>
                <a:cs typeface="Times New Roman" panose="02020603050405020304" pitchFamily="18" charset="0"/>
              </a:rPr>
              <a:t>Error</a:t>
            </a:r>
            <a:r>
              <a:rPr lang="fr-FR" sz="1400" dirty="0">
                <a:effectLst/>
                <a:latin typeface="Calibri" panose="020F0502020204030204" pitchFamily="34" charset="0"/>
                <a:ea typeface="Georgia" panose="02040502050405020303" pitchFamily="18" charset="0"/>
                <a:cs typeface="Times New Roman" panose="02020603050405020304" pitchFamily="18" charset="0"/>
              </a:rPr>
              <a:t> (MSE) ou le coefficient de détermination R-</a:t>
            </a:r>
            <a:r>
              <a:rPr lang="fr-FR" sz="1400" dirty="0" err="1">
                <a:effectLst/>
                <a:latin typeface="Calibri" panose="020F0502020204030204" pitchFamily="34" charset="0"/>
                <a:ea typeface="Georgia" panose="02040502050405020303" pitchFamily="18" charset="0"/>
                <a:cs typeface="Times New Roman" panose="02020603050405020304" pitchFamily="18" charset="0"/>
              </a:rPr>
              <a:t>squared</a:t>
            </a:r>
            <a:r>
              <a:rPr lang="fr-FR" sz="1400" dirty="0">
                <a:effectLst/>
                <a:latin typeface="Calibri" panose="020F0502020204030204" pitchFamily="34" charset="0"/>
                <a:ea typeface="Georgia" panose="02040502050405020303" pitchFamily="18" charset="0"/>
                <a:cs typeface="Times New Roman" panose="02020603050405020304" pitchFamily="18" charset="0"/>
              </a:rPr>
              <a:t> (R2), similaires à d'autres modèles de régression.</a:t>
            </a:r>
            <a:br>
              <a:rPr lang="fr-FR" sz="1400" dirty="0">
                <a:effectLst/>
                <a:latin typeface="Calibri" panose="020F0502020204030204" pitchFamily="34" charset="0"/>
                <a:ea typeface="Georgia" panose="02040502050405020303" pitchFamily="18" charset="0"/>
                <a:cs typeface="Times New Roman" panose="02020603050405020304" pitchFamily="18" charset="0"/>
              </a:rPr>
            </a:br>
            <a:r>
              <a:rPr lang="fr-FR" sz="1400" dirty="0">
                <a:effectLst/>
                <a:latin typeface="Calibri" panose="020F0502020204030204" pitchFamily="34" charset="0"/>
                <a:ea typeface="Georgia" panose="02040502050405020303" pitchFamily="18" charset="0"/>
                <a:cs typeface="Times New Roman" panose="02020603050405020304" pitchFamily="18" charset="0"/>
              </a:rPr>
              <a:t>=&gt; par défaut</a:t>
            </a:r>
            <a:r>
              <a:rPr lang="fr-FR" sz="1400" dirty="0">
                <a:latin typeface="Calibri" panose="020F0502020204030204" pitchFamily="34" charset="0"/>
                <a:ea typeface="Georgia" panose="02040502050405020303" pitchFamily="18" charset="0"/>
                <a:cs typeface="Times New Roman" panose="02020603050405020304" pitchFamily="18" charset="0"/>
              </a:rPr>
              <a:t> dans python  :</a:t>
            </a:r>
            <a:br>
              <a:rPr lang="fr-FR" sz="1400" dirty="0">
                <a:latin typeface="Calibri" panose="020F0502020204030204" pitchFamily="34" charset="0"/>
                <a:ea typeface="Georgia" panose="02040502050405020303" pitchFamily="18" charset="0"/>
                <a:cs typeface="Times New Roman" panose="02020603050405020304" pitchFamily="18" charset="0"/>
              </a:rPr>
            </a:br>
            <a:r>
              <a:rPr lang="fr-FR" sz="1400" b="1" dirty="0">
                <a:effectLst/>
                <a:latin typeface="Calibri" panose="020F0502020204030204" pitchFamily="34" charset="0"/>
                <a:ea typeface="Georgia" panose="02040502050405020303" pitchFamily="18" charset="0"/>
                <a:cs typeface="Times New Roman" panose="02020603050405020304" pitchFamily="18" charset="0"/>
              </a:rPr>
              <a:t>Kernel </a:t>
            </a:r>
            <a:r>
              <a:rPr lang="fr-FR" sz="1400" b="1" dirty="0" err="1">
                <a:effectLst/>
                <a:latin typeface="Calibri" panose="020F0502020204030204" pitchFamily="34" charset="0"/>
                <a:ea typeface="Georgia" panose="02040502050405020303" pitchFamily="18" charset="0"/>
                <a:cs typeface="Times New Roman" panose="02020603050405020304" pitchFamily="18" charset="0"/>
              </a:rPr>
              <a:t>Function</a:t>
            </a:r>
            <a:r>
              <a:rPr lang="fr-FR" sz="1400" b="1" dirty="0">
                <a:effectLst/>
                <a:latin typeface="Calibri" panose="020F0502020204030204" pitchFamily="34" charset="0"/>
                <a:ea typeface="Georgia" panose="02040502050405020303" pitchFamily="18" charset="0"/>
                <a:cs typeface="Times New Roman" panose="02020603050405020304" pitchFamily="18" charset="0"/>
              </a:rPr>
              <a:t> = '</a:t>
            </a:r>
            <a:r>
              <a:rPr lang="fr-FR" sz="1400" b="1" dirty="0" err="1">
                <a:effectLst/>
                <a:latin typeface="Calibri" panose="020F0502020204030204" pitchFamily="34" charset="0"/>
                <a:ea typeface="Georgia" panose="02040502050405020303" pitchFamily="18" charset="0"/>
                <a:cs typeface="Times New Roman" panose="02020603050405020304" pitchFamily="18" charset="0"/>
              </a:rPr>
              <a:t>rbf</a:t>
            </a:r>
            <a:r>
              <a:rPr lang="fr-FR" sz="1400" b="1" dirty="0">
                <a:effectLst/>
                <a:latin typeface="Calibri" panose="020F0502020204030204" pitchFamily="34" charset="0"/>
                <a:ea typeface="Georgia" panose="02040502050405020303" pitchFamily="18" charset="0"/>
                <a:cs typeface="Times New Roman" panose="02020603050405020304" pitchFamily="18" charset="0"/>
              </a:rPr>
              <a:t>' (noyau radial)                    C= 1.0</a:t>
            </a:r>
            <a:br>
              <a:rPr lang="fr-FR" sz="1400" dirty="0">
                <a:effectLst/>
                <a:latin typeface="Georgia" panose="02040502050405020303" pitchFamily="18" charset="0"/>
                <a:ea typeface="Georgia" panose="02040502050405020303" pitchFamily="18" charset="0"/>
                <a:cs typeface="Times New Roman" panose="02020603050405020304" pitchFamily="18" charset="0"/>
              </a:rPr>
            </a:br>
            <a:endParaRPr lang="fr-FR" sz="2400" dirty="0"/>
          </a:p>
        </p:txBody>
      </p:sp>
    </p:spTree>
    <p:extLst>
      <p:ext uri="{BB962C8B-B14F-4D97-AF65-F5344CB8AC3E}">
        <p14:creationId xmlns:p14="http://schemas.microsoft.com/office/powerpoint/2010/main" val="138634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10"/>
                                        </p:tgtEl>
                                        <p:attrNameLst>
                                          <p:attrName>style.visibility</p:attrName>
                                        </p:attrNameLst>
                                      </p:cBhvr>
                                      <p:to>
                                        <p:strVal val="visible"/>
                                      </p:to>
                                    </p:set>
                                    <p:animEffect transition="in" filter="fade">
                                      <p:cBhvr>
                                        <p:cTn id="7" dur="1000"/>
                                        <p:tgtEl>
                                          <p:spTgt spid="3010"/>
                                        </p:tgtEl>
                                      </p:cBhvr>
                                    </p:animEffect>
                                  </p:childTnLst>
                                </p:cTn>
                              </p:par>
                              <p:par>
                                <p:cTn id="8" presetID="10" presetClass="entr" presetSubtype="0" fill="hold" nodeType="withEffect">
                                  <p:stCondLst>
                                    <p:cond delay="0"/>
                                  </p:stCondLst>
                                  <p:childTnLst>
                                    <p:set>
                                      <p:cBhvr>
                                        <p:cTn id="9" dur="1" fill="hold">
                                          <p:stCondLst>
                                            <p:cond delay="0"/>
                                          </p:stCondLst>
                                        </p:cTn>
                                        <p:tgtEl>
                                          <p:spTgt spid="3011"/>
                                        </p:tgtEl>
                                        <p:attrNameLst>
                                          <p:attrName>style.visibility</p:attrName>
                                        </p:attrNameLst>
                                      </p:cBhvr>
                                      <p:to>
                                        <p:strVal val="visible"/>
                                      </p:to>
                                    </p:set>
                                    <p:animEffect transition="in" filter="fade">
                                      <p:cBhvr>
                                        <p:cTn id="10" dur="1000"/>
                                        <p:tgtEl>
                                          <p:spTgt spid="3011"/>
                                        </p:tgtEl>
                                      </p:cBhvr>
                                    </p:animEffect>
                                  </p:childTnLst>
                                </p:cTn>
                              </p:par>
                              <p:par>
                                <p:cTn id="11" presetID="10" presetClass="entr" presetSubtype="0" fill="hold" nodeType="withEffect">
                                  <p:stCondLst>
                                    <p:cond delay="0"/>
                                  </p:stCondLst>
                                  <p:childTnLst>
                                    <p:set>
                                      <p:cBhvr>
                                        <p:cTn id="12" dur="1" fill="hold">
                                          <p:stCondLst>
                                            <p:cond delay="0"/>
                                          </p:stCondLst>
                                        </p:cTn>
                                        <p:tgtEl>
                                          <p:spTgt spid="3012"/>
                                        </p:tgtEl>
                                        <p:attrNameLst>
                                          <p:attrName>style.visibility</p:attrName>
                                        </p:attrNameLst>
                                      </p:cBhvr>
                                      <p:to>
                                        <p:strVal val="visible"/>
                                      </p:to>
                                    </p:set>
                                    <p:animEffect transition="in" filter="fade">
                                      <p:cBhvr>
                                        <p:cTn id="13" dur="1000"/>
                                        <p:tgtEl>
                                          <p:spTgt spid="3012"/>
                                        </p:tgtEl>
                                      </p:cBhvr>
                                    </p:animEffect>
                                  </p:childTnLst>
                                </p:cTn>
                              </p:par>
                              <p:par>
                                <p:cTn id="14" presetID="10" presetClass="entr" presetSubtype="0" fill="hold" nodeType="withEffect">
                                  <p:stCondLst>
                                    <p:cond delay="0"/>
                                  </p:stCondLst>
                                  <p:childTnLst>
                                    <p:set>
                                      <p:cBhvr>
                                        <p:cTn id="15" dur="1" fill="hold">
                                          <p:stCondLst>
                                            <p:cond delay="0"/>
                                          </p:stCondLst>
                                        </p:cTn>
                                        <p:tgtEl>
                                          <p:spTgt spid="3013"/>
                                        </p:tgtEl>
                                        <p:attrNameLst>
                                          <p:attrName>style.visibility</p:attrName>
                                        </p:attrNameLst>
                                      </p:cBhvr>
                                      <p:to>
                                        <p:strVal val="visible"/>
                                      </p:to>
                                    </p:set>
                                    <p:animEffect transition="in" filter="fade">
                                      <p:cBhvr>
                                        <p:cTn id="16" dur="1000"/>
                                        <p:tgtEl>
                                          <p:spTgt spid="3013"/>
                                        </p:tgtEl>
                                      </p:cBhvr>
                                    </p:animEffect>
                                  </p:childTnLst>
                                </p:cTn>
                              </p:par>
                              <p:par>
                                <p:cTn id="17" presetID="10" presetClass="entr" presetSubtype="0" fill="hold" nodeType="withEffect">
                                  <p:stCondLst>
                                    <p:cond delay="0"/>
                                  </p:stCondLst>
                                  <p:childTnLst>
                                    <p:set>
                                      <p:cBhvr>
                                        <p:cTn id="18" dur="1" fill="hold">
                                          <p:stCondLst>
                                            <p:cond delay="0"/>
                                          </p:stCondLst>
                                        </p:cTn>
                                        <p:tgtEl>
                                          <p:spTgt spid="3014"/>
                                        </p:tgtEl>
                                        <p:attrNameLst>
                                          <p:attrName>style.visibility</p:attrName>
                                        </p:attrNameLst>
                                      </p:cBhvr>
                                      <p:to>
                                        <p:strVal val="visible"/>
                                      </p:to>
                                    </p:set>
                                    <p:animEffect transition="in" filter="fade">
                                      <p:cBhvr>
                                        <p:cTn id="19" dur="1000"/>
                                        <p:tgtEl>
                                          <p:spTgt spid="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74"/>
          <p:cNvSpPr txBox="1">
            <a:spLocks noGrp="1"/>
          </p:cNvSpPr>
          <p:nvPr>
            <p:ph type="title"/>
          </p:nvPr>
        </p:nvSpPr>
        <p:spPr>
          <a:xfrm>
            <a:off x="893311" y="890924"/>
            <a:ext cx="7713000" cy="420600"/>
          </a:xfrm>
          <a:prstGeom prst="rect">
            <a:avLst/>
          </a:prstGeom>
        </p:spPr>
        <p:txBody>
          <a:bodyPr spcFirstLastPara="1" wrap="square" lIns="91425" tIns="0" rIns="91425" bIns="91425" anchor="t" anchorCtr="0">
            <a:noAutofit/>
          </a:bodyPr>
          <a:lstStyle/>
          <a:p>
            <a:pPr lvl="0"/>
            <a:r>
              <a:rPr lang="fr-FR" b="1" dirty="0"/>
              <a:t>Pourquoi le SVR ?</a:t>
            </a:r>
            <a:endParaRPr dirty="0"/>
          </a:p>
        </p:txBody>
      </p:sp>
      <p:grpSp>
        <p:nvGrpSpPr>
          <p:cNvPr id="3062" name="Google Shape;3062;p74"/>
          <p:cNvGrpSpPr/>
          <p:nvPr/>
        </p:nvGrpSpPr>
        <p:grpSpPr>
          <a:xfrm>
            <a:off x="8276954" y="4204426"/>
            <a:ext cx="793256" cy="182899"/>
            <a:chOff x="2685575" y="2835950"/>
            <a:chExt cx="433000" cy="99825"/>
          </a:xfrm>
        </p:grpSpPr>
        <p:sp>
          <p:nvSpPr>
            <p:cNvPr id="3063" name="Google Shape;3063;p7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p:cNvSpPr/>
          <p:nvPr/>
        </p:nvSpPr>
        <p:spPr>
          <a:xfrm flipH="1">
            <a:off x="7208138" y="2622187"/>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BB56ABA9-087D-5AC9-AE4D-57EB12F07663}"/>
              </a:ext>
            </a:extLst>
          </p:cNvPr>
          <p:cNvSpPr txBox="1"/>
          <p:nvPr/>
        </p:nvSpPr>
        <p:spPr>
          <a:xfrm>
            <a:off x="838038" y="1490261"/>
            <a:ext cx="6548144" cy="2062103"/>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rPr>
              <a:t>    La sélection du modèle SVR découle d'une considération minutieuse des caractéristiques complexes de notre ensemble de données. SVR offre une flexibilité particulière pour modéliser des relations non linéaires entre les variables</a:t>
            </a:r>
          </a:p>
          <a:p>
            <a:r>
              <a:rPr lang="fr-FR" sz="1600" dirty="0">
                <a:solidFill>
                  <a:schemeClr val="bg1"/>
                </a:solidFill>
                <a:latin typeface="Calibri" panose="020F0502020204030204" pitchFamily="34" charset="0"/>
              </a:rPr>
              <a:t> le choix de SVR vise à exploiter au mieux la capacité de ce modèle à traiter la complexité inhérente à notre problématique et à fournir des prédictions fiables et adaptées à la réalité de l'espérance de vie.</a:t>
            </a:r>
          </a:p>
          <a:p>
            <a:endParaRPr lang="fr-FR" sz="16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248176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067"/>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068"/>
                                        </p:tgtEl>
                                        <p:attrNameLst>
                                          <p:attrName>style.visibility</p:attrName>
                                        </p:attrNameLst>
                                      </p:cBhvr>
                                      <p:to>
                                        <p:strVal val="visible"/>
                                      </p:to>
                                    </p:set>
                                    <p:animEffect transition="in" filter="fade">
                                      <p:cBhvr>
                                        <p:cTn id="15" dur="1000"/>
                                        <p:tgtEl>
                                          <p:spTgt spid="3068"/>
                                        </p:tgtEl>
                                      </p:cBhvr>
                                    </p:animEffect>
                                  </p:childTnLst>
                                </p:cTn>
                              </p:par>
                              <p:par>
                                <p:cTn id="16" presetID="10" presetClass="entr" presetSubtype="0" fill="hold" nodeType="withEffect">
                                  <p:stCondLst>
                                    <p:cond delay="0"/>
                                  </p:stCondLst>
                                  <p:childTnLst>
                                    <p:set>
                                      <p:cBhvr>
                                        <p:cTn id="17" dur="1" fill="hold">
                                          <p:stCondLst>
                                            <p:cond delay="0"/>
                                          </p:stCondLst>
                                        </p:cTn>
                                        <p:tgtEl>
                                          <p:spTgt spid="3069"/>
                                        </p:tgtEl>
                                        <p:attrNameLst>
                                          <p:attrName>style.visibility</p:attrName>
                                        </p:attrNameLst>
                                      </p:cBhvr>
                                      <p:to>
                                        <p:strVal val="visible"/>
                                      </p:to>
                                    </p:set>
                                    <p:animEffect transition="in" filter="fade">
                                      <p:cBhvr>
                                        <p:cTn id="18" dur="1000"/>
                                        <p:tgtEl>
                                          <p:spTgt spid="3069"/>
                                        </p:tgtEl>
                                      </p:cBhvr>
                                    </p:animEffect>
                                  </p:childTnLst>
                                </p:cTn>
                              </p:par>
                              <p:par>
                                <p:cTn id="19" presetID="10" presetClass="entr" presetSubtype="0" fill="hold" nodeType="withEffect">
                                  <p:stCondLst>
                                    <p:cond delay="0"/>
                                  </p:stCondLst>
                                  <p:childTnLst>
                                    <p:set>
                                      <p:cBhvr>
                                        <p:cTn id="20" dur="1" fill="hold">
                                          <p:stCondLst>
                                            <p:cond delay="0"/>
                                          </p:stCondLst>
                                        </p:cTn>
                                        <p:tgtEl>
                                          <p:spTgt spid="3070"/>
                                        </p:tgtEl>
                                        <p:attrNameLst>
                                          <p:attrName>style.visibility</p:attrName>
                                        </p:attrNameLst>
                                      </p:cBhvr>
                                      <p:to>
                                        <p:strVal val="visible"/>
                                      </p:to>
                                    </p:set>
                                    <p:animEffect transition="in" filter="fade">
                                      <p:cBhvr>
                                        <p:cTn id="21" dur="1000"/>
                                        <p:tgtEl>
                                          <p:spTgt spid="3070"/>
                                        </p:tgtEl>
                                      </p:cBhvr>
                                    </p:animEffect>
                                  </p:childTnLst>
                                </p:cTn>
                              </p:par>
                              <p:par>
                                <p:cTn id="22" presetID="10" presetClass="entr" presetSubtype="0" fill="hold" nodeType="withEffect">
                                  <p:stCondLst>
                                    <p:cond delay="0"/>
                                  </p:stCondLst>
                                  <p:childTnLst>
                                    <p:set>
                                      <p:cBhvr>
                                        <p:cTn id="23" dur="1" fill="hold">
                                          <p:stCondLst>
                                            <p:cond delay="0"/>
                                          </p:stCondLst>
                                        </p:cTn>
                                        <p:tgtEl>
                                          <p:spTgt spid="3071"/>
                                        </p:tgtEl>
                                        <p:attrNameLst>
                                          <p:attrName>style.visibility</p:attrName>
                                        </p:attrNameLst>
                                      </p:cBhvr>
                                      <p:to>
                                        <p:strVal val="visible"/>
                                      </p:to>
                                    </p:set>
                                    <p:animEffect transition="in" filter="fade">
                                      <p:cBhvr>
                                        <p:cTn id="24" dur="1000"/>
                                        <p:tgtEl>
                                          <p:spTgt spid="3071"/>
                                        </p:tgtEl>
                                      </p:cBhvr>
                                    </p:animEffect>
                                  </p:childTnLst>
                                </p:cTn>
                              </p:par>
                              <p:par>
                                <p:cTn id="25" presetID="10" presetClass="entr" presetSubtype="0" fill="hold" nodeType="withEffect">
                                  <p:stCondLst>
                                    <p:cond delay="0"/>
                                  </p:stCondLst>
                                  <p:childTnLst>
                                    <p:set>
                                      <p:cBhvr>
                                        <p:cTn id="26" dur="1" fill="hold">
                                          <p:stCondLst>
                                            <p:cond delay="0"/>
                                          </p:stCondLst>
                                        </p:cTn>
                                        <p:tgtEl>
                                          <p:spTgt spid="3072"/>
                                        </p:tgtEl>
                                        <p:attrNameLst>
                                          <p:attrName>style.visibility</p:attrName>
                                        </p:attrNameLst>
                                      </p:cBhvr>
                                      <p:to>
                                        <p:strVal val="visible"/>
                                      </p:to>
                                    </p:set>
                                    <p:animEffect transition="in" filter="fade">
                                      <p:cBhvr>
                                        <p:cTn id="27"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7" name="Google Shape;2977;p69"/>
          <p:cNvSpPr/>
          <p:nvPr/>
        </p:nvSpPr>
        <p:spPr>
          <a:xfrm>
            <a:off x="298339" y="43134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69"/>
          <p:cNvGrpSpPr/>
          <p:nvPr/>
        </p:nvGrpSpPr>
        <p:grpSpPr>
          <a:xfrm>
            <a:off x="6622850" y="-2018079"/>
            <a:ext cx="4000413" cy="3175881"/>
            <a:chOff x="5207925" y="-1994879"/>
            <a:chExt cx="4000413" cy="3175881"/>
          </a:xfrm>
        </p:grpSpPr>
        <p:sp>
          <p:nvSpPr>
            <p:cNvPr id="2979" name="Google Shape;2979;p6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69"/>
          <p:cNvGrpSpPr/>
          <p:nvPr/>
        </p:nvGrpSpPr>
        <p:grpSpPr>
          <a:xfrm>
            <a:off x="4580467" y="3925450"/>
            <a:ext cx="1039906" cy="679800"/>
            <a:chOff x="4082325" y="3790650"/>
            <a:chExt cx="1039906" cy="679800"/>
          </a:xfrm>
        </p:grpSpPr>
        <p:sp>
          <p:nvSpPr>
            <p:cNvPr id="2983" name="Google Shape;2983;p6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6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id="{BA96EB61-467A-3FF3-970F-0F28AB4E5449}"/>
              </a:ext>
            </a:extLst>
          </p:cNvPr>
          <p:cNvSpPr txBox="1"/>
          <p:nvPr/>
        </p:nvSpPr>
        <p:spPr>
          <a:xfrm>
            <a:off x="91007" y="938526"/>
            <a:ext cx="6333628" cy="369332"/>
          </a:xfrm>
          <a:prstGeom prst="rect">
            <a:avLst/>
          </a:prstGeom>
          <a:noFill/>
        </p:spPr>
        <p:txBody>
          <a:bodyPr wrap="square">
            <a:spAutoFit/>
          </a:bodyPr>
          <a:lstStyle/>
          <a:p>
            <a:r>
              <a:rPr lang="fr-FR" sz="1800" dirty="0">
                <a:solidFill>
                  <a:schemeClr val="lt1"/>
                </a:solidFill>
                <a:latin typeface="Aldrich"/>
                <a:sym typeface="Aldrich"/>
              </a:rPr>
              <a:t>Le modèle SVR dans Python</a:t>
            </a:r>
          </a:p>
        </p:txBody>
      </p:sp>
      <p:sp>
        <p:nvSpPr>
          <p:cNvPr id="2" name="ZoneTexte 1">
            <a:extLst>
              <a:ext uri="{FF2B5EF4-FFF2-40B4-BE49-F238E27FC236}">
                <a16:creationId xmlns:a16="http://schemas.microsoft.com/office/drawing/2014/main" id="{638B0FCB-A65A-C9CF-F651-9F9AB32F3921}"/>
              </a:ext>
            </a:extLst>
          </p:cNvPr>
          <p:cNvSpPr txBox="1"/>
          <p:nvPr/>
        </p:nvSpPr>
        <p:spPr>
          <a:xfrm>
            <a:off x="164679" y="1243757"/>
            <a:ext cx="3557926" cy="307777"/>
          </a:xfrm>
          <a:prstGeom prst="rect">
            <a:avLst/>
          </a:prstGeom>
          <a:noFill/>
        </p:spPr>
        <p:txBody>
          <a:bodyPr wrap="square" rtlCol="0">
            <a:spAutoFit/>
          </a:bodyPr>
          <a:lstStyle/>
          <a:p>
            <a:r>
              <a:rPr lang="fr-FR" dirty="0">
                <a:solidFill>
                  <a:schemeClr val="bg1"/>
                </a:solidFill>
              </a:rPr>
              <a:t>-</a:t>
            </a:r>
            <a:r>
              <a:rPr lang="fr-FR" u="sng" dirty="0">
                <a:solidFill>
                  <a:schemeClr val="bg1"/>
                </a:solidFill>
              </a:rPr>
              <a:t>importation du modèle:</a:t>
            </a:r>
          </a:p>
        </p:txBody>
      </p:sp>
      <p:sp>
        <p:nvSpPr>
          <p:cNvPr id="10" name="ZoneTexte 9">
            <a:extLst>
              <a:ext uri="{FF2B5EF4-FFF2-40B4-BE49-F238E27FC236}">
                <a16:creationId xmlns:a16="http://schemas.microsoft.com/office/drawing/2014/main" id="{21FDD504-4A7D-3C13-623C-1537DB75C727}"/>
              </a:ext>
            </a:extLst>
          </p:cNvPr>
          <p:cNvSpPr txBox="1"/>
          <p:nvPr/>
        </p:nvSpPr>
        <p:spPr>
          <a:xfrm>
            <a:off x="298339" y="2876015"/>
            <a:ext cx="6539418" cy="584775"/>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rPr>
              <a:t>Pour garantir des prédictions optimales dans ce modèle, la normalisation de l'ensemble des données est recommandée. </a:t>
            </a:r>
            <a:endParaRPr lang="fr-FR" sz="1600" dirty="0">
              <a:solidFill>
                <a:schemeClr val="bg1"/>
              </a:solidFill>
            </a:endParaRPr>
          </a:p>
        </p:txBody>
      </p:sp>
      <p:pic>
        <p:nvPicPr>
          <p:cNvPr id="4" name="Image 3">
            <a:extLst>
              <a:ext uri="{FF2B5EF4-FFF2-40B4-BE49-F238E27FC236}">
                <a16:creationId xmlns:a16="http://schemas.microsoft.com/office/drawing/2014/main" id="{8FEDEE9F-10CE-0655-68AA-45E6414C564C}"/>
              </a:ext>
            </a:extLst>
          </p:cNvPr>
          <p:cNvPicPr>
            <a:picLocks noChangeAspect="1"/>
          </p:cNvPicPr>
          <p:nvPr/>
        </p:nvPicPr>
        <p:blipFill>
          <a:blip r:embed="rId4"/>
          <a:stretch>
            <a:fillRect/>
          </a:stretch>
        </p:blipFill>
        <p:spPr>
          <a:xfrm>
            <a:off x="2256350" y="1596024"/>
            <a:ext cx="4648234" cy="762006"/>
          </a:xfrm>
          <a:prstGeom prst="rect">
            <a:avLst/>
          </a:prstGeom>
        </p:spPr>
      </p:pic>
    </p:spTree>
    <p:extLst>
      <p:ext uri="{BB962C8B-B14F-4D97-AF65-F5344CB8AC3E}">
        <p14:creationId xmlns:p14="http://schemas.microsoft.com/office/powerpoint/2010/main" val="307810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82"/>
                                        </p:tgtEl>
                                        <p:attrNameLst>
                                          <p:attrName>style.visibility</p:attrName>
                                        </p:attrNameLst>
                                      </p:cBhvr>
                                      <p:to>
                                        <p:strVal val="visible"/>
                                      </p:to>
                                    </p:set>
                                    <p:anim calcmode="lin" valueType="num">
                                      <p:cBhvr additive="base">
                                        <p:cTn id="7" dur="1000"/>
                                        <p:tgtEl>
                                          <p:spTgt spid="298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986"/>
                                        </p:tgtEl>
                                        <p:attrNameLst>
                                          <p:attrName>style.visibility</p:attrName>
                                        </p:attrNameLst>
                                      </p:cBhvr>
                                      <p:to>
                                        <p:strVal val="visible"/>
                                      </p:to>
                                    </p:set>
                                    <p:animEffect transition="in" filter="fade">
                                      <p:cBhvr>
                                        <p:cTn id="10" dur="1000"/>
                                        <p:tgtEl>
                                          <p:spTgt spid="2986"/>
                                        </p:tgtEl>
                                      </p:cBhvr>
                                    </p:animEffect>
                                  </p:childTnLst>
                                </p:cTn>
                              </p:par>
                              <p:par>
                                <p:cTn id="11" presetID="10" presetClass="entr" presetSubtype="0" fill="hold" nodeType="withEffect">
                                  <p:stCondLst>
                                    <p:cond delay="0"/>
                                  </p:stCondLst>
                                  <p:childTnLst>
                                    <p:set>
                                      <p:cBhvr>
                                        <p:cTn id="12" dur="1" fill="hold">
                                          <p:stCondLst>
                                            <p:cond delay="0"/>
                                          </p:stCondLst>
                                        </p:cTn>
                                        <p:tgtEl>
                                          <p:spTgt spid="2987"/>
                                        </p:tgtEl>
                                        <p:attrNameLst>
                                          <p:attrName>style.visibility</p:attrName>
                                        </p:attrNameLst>
                                      </p:cBhvr>
                                      <p:to>
                                        <p:strVal val="visible"/>
                                      </p:to>
                                    </p:set>
                                    <p:animEffect transition="in" filter="fade">
                                      <p:cBhvr>
                                        <p:cTn id="13" dur="1000"/>
                                        <p:tgtEl>
                                          <p:spTgt spid="2987"/>
                                        </p:tgtEl>
                                      </p:cBhvr>
                                    </p:animEffect>
                                  </p:childTnLst>
                                </p:cTn>
                              </p:par>
                              <p:par>
                                <p:cTn id="14" presetID="10" presetClass="entr" presetSubtype="0" fill="hold" nodeType="withEffect">
                                  <p:stCondLst>
                                    <p:cond delay="0"/>
                                  </p:stCondLst>
                                  <p:childTnLst>
                                    <p:set>
                                      <p:cBhvr>
                                        <p:cTn id="15" dur="1" fill="hold">
                                          <p:stCondLst>
                                            <p:cond delay="0"/>
                                          </p:stCondLst>
                                        </p:cTn>
                                        <p:tgtEl>
                                          <p:spTgt spid="2988"/>
                                        </p:tgtEl>
                                        <p:attrNameLst>
                                          <p:attrName>style.visibility</p:attrName>
                                        </p:attrNameLst>
                                      </p:cBhvr>
                                      <p:to>
                                        <p:strVal val="visible"/>
                                      </p:to>
                                    </p:set>
                                    <p:animEffect transition="in" filter="fade">
                                      <p:cBhvr>
                                        <p:cTn id="16" dur="1000"/>
                                        <p:tgtEl>
                                          <p:spTgt spid="2988"/>
                                        </p:tgtEl>
                                      </p:cBhvr>
                                    </p:animEffect>
                                  </p:childTnLst>
                                </p:cTn>
                              </p:par>
                              <p:par>
                                <p:cTn id="17" presetID="10" presetClass="entr" presetSubtype="0" fill="hold" nodeType="withEffect">
                                  <p:stCondLst>
                                    <p:cond delay="0"/>
                                  </p:stCondLst>
                                  <p:childTnLst>
                                    <p:set>
                                      <p:cBhvr>
                                        <p:cTn id="18" dur="1" fill="hold">
                                          <p:stCondLst>
                                            <p:cond delay="0"/>
                                          </p:stCondLst>
                                        </p:cTn>
                                        <p:tgtEl>
                                          <p:spTgt spid="2989"/>
                                        </p:tgtEl>
                                        <p:attrNameLst>
                                          <p:attrName>style.visibility</p:attrName>
                                        </p:attrNameLst>
                                      </p:cBhvr>
                                      <p:to>
                                        <p:strVal val="visible"/>
                                      </p:to>
                                    </p:set>
                                    <p:animEffect transition="in" filter="fade">
                                      <p:cBhvr>
                                        <p:cTn id="19" dur="1000"/>
                                        <p:tgtEl>
                                          <p:spTgt spid="2989"/>
                                        </p:tgtEl>
                                      </p:cBhvr>
                                    </p:animEffect>
                                  </p:childTnLst>
                                </p:cTn>
                              </p:par>
                              <p:par>
                                <p:cTn id="20" presetID="10" presetClass="entr" presetSubtype="0" fill="hold" nodeType="withEffect">
                                  <p:stCondLst>
                                    <p:cond delay="0"/>
                                  </p:stCondLst>
                                  <p:childTnLst>
                                    <p:set>
                                      <p:cBhvr>
                                        <p:cTn id="21" dur="1" fill="hold">
                                          <p:stCondLst>
                                            <p:cond delay="0"/>
                                          </p:stCondLst>
                                        </p:cTn>
                                        <p:tgtEl>
                                          <p:spTgt spid="2990"/>
                                        </p:tgtEl>
                                        <p:attrNameLst>
                                          <p:attrName>style.visibility</p:attrName>
                                        </p:attrNameLst>
                                      </p:cBhvr>
                                      <p:to>
                                        <p:strVal val="visible"/>
                                      </p:to>
                                    </p:set>
                                    <p:animEffect transition="in" filter="fade">
                                      <p:cBhvr>
                                        <p:cTn id="22" dur="1000"/>
                                        <p:tgtEl>
                                          <p:spTgt spid="2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80"/>
        <p:cNvGrpSpPr/>
        <p:nvPr/>
      </p:nvGrpSpPr>
      <p:grpSpPr>
        <a:xfrm>
          <a:off x="0" y="0"/>
          <a:ext cx="0" cy="0"/>
          <a:chOff x="0" y="0"/>
          <a:chExt cx="0" cy="0"/>
        </a:xfrm>
      </p:grpSpPr>
      <p:sp>
        <p:nvSpPr>
          <p:cNvPr id="4481" name="Google Shape;4481;p104"/>
          <p:cNvSpPr txBox="1">
            <a:spLocks noGrp="1"/>
          </p:cNvSpPr>
          <p:nvPr>
            <p:ph type="title"/>
          </p:nvPr>
        </p:nvSpPr>
        <p:spPr>
          <a:xfrm>
            <a:off x="642592" y="234268"/>
            <a:ext cx="7713000" cy="420600"/>
          </a:xfrm>
          <a:prstGeom prst="rect">
            <a:avLst/>
          </a:prstGeom>
        </p:spPr>
        <p:txBody>
          <a:bodyPr spcFirstLastPara="1" wrap="square" lIns="91425" tIns="0" rIns="91425" bIns="91425" anchor="t" anchorCtr="0">
            <a:noAutofit/>
          </a:bodyPr>
          <a:lstStyle/>
          <a:p>
            <a:pPr lvl="0"/>
            <a:r>
              <a:rPr lang="fr-FR" sz="2400" b="1" dirty="0"/>
              <a:t>les résultats du modèle </a:t>
            </a:r>
            <a:endParaRPr sz="2400" dirty="0"/>
          </a:p>
        </p:txBody>
      </p:sp>
      <p:sp>
        <p:nvSpPr>
          <p:cNvPr id="4484" name="Google Shape;4484;p104"/>
          <p:cNvSpPr/>
          <p:nvPr/>
        </p:nvSpPr>
        <p:spPr>
          <a:xfrm rot="5400000" flipH="1">
            <a:off x="5754160" y="756034"/>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4"/>
          <p:cNvSpPr/>
          <p:nvPr/>
        </p:nvSpPr>
        <p:spPr>
          <a:xfrm rot="10800000" flipH="1">
            <a:off x="5889125" y="4714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ZoneTexte 5">
            <a:extLst>
              <a:ext uri="{FF2B5EF4-FFF2-40B4-BE49-F238E27FC236}">
                <a16:creationId xmlns:a16="http://schemas.microsoft.com/office/drawing/2014/main" id="{3B203104-0DD0-BA76-E00A-54BA6DCD5937}"/>
              </a:ext>
            </a:extLst>
          </p:cNvPr>
          <p:cNvSpPr txBox="1"/>
          <p:nvPr/>
        </p:nvSpPr>
        <p:spPr>
          <a:xfrm>
            <a:off x="642592" y="1629792"/>
            <a:ext cx="5120229" cy="3016210"/>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rPr>
              <a:t>=&gt;Un MSE de 15.17 suggère que les prédictions du modèle SVR peuvent présenter une certaine dispersion par rapport aux valeurs réelles.</a:t>
            </a:r>
          </a:p>
          <a:p>
            <a:r>
              <a:rPr lang="fr-FR" sz="1600" dirty="0">
                <a:solidFill>
                  <a:schemeClr val="bg1"/>
                </a:solidFill>
                <a:latin typeface="Calibri" panose="020F0502020204030204" pitchFamily="34" charset="0"/>
              </a:rPr>
              <a:t>=&gt;Un R2 de 0.83 indique une adéquation relativement solide du modèle aux données observées. Environ 83% de la variabilité de l'espérance de vie semble être expliquée par le modèle SVR. </a:t>
            </a:r>
          </a:p>
          <a:p>
            <a:r>
              <a:rPr lang="fr-FR" sz="1600" dirty="0">
                <a:solidFill>
                  <a:schemeClr val="bg1"/>
                </a:solidFill>
                <a:latin typeface="Calibri" panose="020F0502020204030204" pitchFamily="34" charset="0"/>
              </a:rPr>
              <a:t>=&gt;En résumé, le modèle SVR semble présenter une performance raisonnable dans la prédiction de l'espérance de vie, expliquant une proportion significative de la variabilité de la variable cible.</a:t>
            </a:r>
          </a:p>
          <a:p>
            <a:endParaRPr lang="fr-FR" dirty="0">
              <a:solidFill>
                <a:schemeClr val="bg1"/>
              </a:solidFill>
            </a:endParaRPr>
          </a:p>
        </p:txBody>
      </p:sp>
      <p:pic>
        <p:nvPicPr>
          <p:cNvPr id="3" name="Image 2">
            <a:extLst>
              <a:ext uri="{FF2B5EF4-FFF2-40B4-BE49-F238E27FC236}">
                <a16:creationId xmlns:a16="http://schemas.microsoft.com/office/drawing/2014/main" id="{4D04D00A-B22A-DD40-F5D3-EF87DEEE39EC}"/>
              </a:ext>
            </a:extLst>
          </p:cNvPr>
          <p:cNvPicPr>
            <a:picLocks noChangeAspect="1"/>
          </p:cNvPicPr>
          <p:nvPr/>
        </p:nvPicPr>
        <p:blipFill>
          <a:blip r:embed="rId4"/>
          <a:stretch>
            <a:fillRect/>
          </a:stretch>
        </p:blipFill>
        <p:spPr>
          <a:xfrm>
            <a:off x="1171805" y="759000"/>
            <a:ext cx="3629025" cy="533400"/>
          </a:xfrm>
          <a:prstGeom prst="rect">
            <a:avLst/>
          </a:prstGeom>
        </p:spPr>
      </p:pic>
    </p:spTree>
    <p:extLst>
      <p:ext uri="{BB962C8B-B14F-4D97-AF65-F5344CB8AC3E}">
        <p14:creationId xmlns:p14="http://schemas.microsoft.com/office/powerpoint/2010/main" val="400720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81"/>
                                        </p:tgtEl>
                                        <p:attrNameLst>
                                          <p:attrName>style.visibility</p:attrName>
                                        </p:attrNameLst>
                                      </p:cBhvr>
                                      <p:to>
                                        <p:strVal val="visible"/>
                                      </p:to>
                                    </p:set>
                                    <p:anim calcmode="lin" valueType="num">
                                      <p:cBhvr additive="base">
                                        <p:cTn id="7" dur="1000"/>
                                        <p:tgtEl>
                                          <p:spTgt spid="4481"/>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4485"/>
                                        </p:tgtEl>
                                        <p:attrNameLst>
                                          <p:attrName>style.visibility</p:attrName>
                                        </p:attrNameLst>
                                      </p:cBhvr>
                                      <p:to>
                                        <p:strVal val="visible"/>
                                      </p:to>
                                    </p:set>
                                    <p:anim calcmode="lin" valueType="num">
                                      <p:cBhvr additive="base">
                                        <p:cTn id="10" dur="1000"/>
                                        <p:tgtEl>
                                          <p:spTgt spid="4485"/>
                                        </p:tgtEl>
                                        <p:attrNameLst>
                                          <p:attrName>ppt_w</p:attrName>
                                        </p:attrNameLst>
                                      </p:cBhvr>
                                      <p:tavLst>
                                        <p:tav tm="0">
                                          <p:val>
                                            <p:strVal val="0"/>
                                          </p:val>
                                        </p:tav>
                                        <p:tav tm="100000">
                                          <p:val>
                                            <p:strVal val="#ppt_w"/>
                                          </p:val>
                                        </p:tav>
                                      </p:tavLst>
                                    </p:anim>
                                    <p:anim calcmode="lin" valueType="num">
                                      <p:cBhvr additive="base">
                                        <p:cTn id="11" dur="1000"/>
                                        <p:tgtEl>
                                          <p:spTgt spid="4485"/>
                                        </p:tgtEl>
                                        <p:attrNameLst>
                                          <p:attrName>ppt_h</p:attrName>
                                        </p:attrNameLst>
                                      </p:cBhvr>
                                      <p:tavLst>
                                        <p:tav tm="0">
                                          <p:val>
                                            <p:strVal val="0"/>
                                          </p:val>
                                        </p:tav>
                                        <p:tav tm="100000">
                                          <p:val>
                                            <p:strVal val="#ppt_h"/>
                                          </p:val>
                                        </p:tav>
                                      </p:tavLst>
                                    </p:anim>
                                  </p:childTnLst>
                                </p:cTn>
                              </p:par>
                              <p:par>
                                <p:cTn id="12" presetID="8" presetClass="emph" presetSubtype="0" fill="hold" nodeType="withEffect">
                                  <p:stCondLst>
                                    <p:cond delay="0"/>
                                  </p:stCondLst>
                                  <p:childTnLst>
                                    <p:animRot by="-21600000">
                                      <p:cBhvr>
                                        <p:cTn id="13" dur="1000" fill="hold"/>
                                        <p:tgtEl>
                                          <p:spTgt spid="4484"/>
                                        </p:tgtEl>
                                        <p:attrNameLst>
                                          <p:attrName>r</p:attrName>
                                        </p:attrNameLst>
                                      </p:cBhvr>
                                    </p:animRot>
                                  </p:childTnLst>
                                </p:cTn>
                              </p:par>
                              <p:par>
                                <p:cTn id="14" presetID="10" presetClass="entr" presetSubtype="0" fill="hold" nodeType="withEffect">
                                  <p:stCondLst>
                                    <p:cond delay="0"/>
                                  </p:stCondLst>
                                  <p:childTnLst>
                                    <p:set>
                                      <p:cBhvr>
                                        <p:cTn id="15" dur="1" fill="hold">
                                          <p:stCondLst>
                                            <p:cond delay="0"/>
                                          </p:stCondLst>
                                        </p:cTn>
                                        <p:tgtEl>
                                          <p:spTgt spid="4486"/>
                                        </p:tgtEl>
                                        <p:attrNameLst>
                                          <p:attrName>style.visibility</p:attrName>
                                        </p:attrNameLst>
                                      </p:cBhvr>
                                      <p:to>
                                        <p:strVal val="visible"/>
                                      </p:to>
                                    </p:set>
                                    <p:animEffect transition="in" filter="fade">
                                      <p:cBhvr>
                                        <p:cTn id="16" dur="1000"/>
                                        <p:tgtEl>
                                          <p:spTgt spid="4486"/>
                                        </p:tgtEl>
                                      </p:cBhvr>
                                    </p:animEffect>
                                  </p:childTnLst>
                                </p:cTn>
                              </p:par>
                              <p:par>
                                <p:cTn id="17" presetID="10" presetClass="entr" presetSubtype="0" fill="hold" nodeType="withEffect">
                                  <p:stCondLst>
                                    <p:cond delay="0"/>
                                  </p:stCondLst>
                                  <p:childTnLst>
                                    <p:set>
                                      <p:cBhvr>
                                        <p:cTn id="18" dur="1" fill="hold">
                                          <p:stCondLst>
                                            <p:cond delay="0"/>
                                          </p:stCondLst>
                                        </p:cTn>
                                        <p:tgtEl>
                                          <p:spTgt spid="4487"/>
                                        </p:tgtEl>
                                        <p:attrNameLst>
                                          <p:attrName>style.visibility</p:attrName>
                                        </p:attrNameLst>
                                      </p:cBhvr>
                                      <p:to>
                                        <p:strVal val="visible"/>
                                      </p:to>
                                    </p:set>
                                    <p:animEffect transition="in" filter="fade">
                                      <p:cBhvr>
                                        <p:cTn id="19" dur="1000"/>
                                        <p:tgtEl>
                                          <p:spTgt spid="4487"/>
                                        </p:tgtEl>
                                      </p:cBhvr>
                                    </p:animEffect>
                                  </p:childTnLst>
                                </p:cTn>
                              </p:par>
                              <p:par>
                                <p:cTn id="20" presetID="10" presetClass="entr" presetSubtype="0" fill="hold" nodeType="withEffect">
                                  <p:stCondLst>
                                    <p:cond delay="0"/>
                                  </p:stCondLst>
                                  <p:childTnLst>
                                    <p:set>
                                      <p:cBhvr>
                                        <p:cTn id="21" dur="1" fill="hold">
                                          <p:stCondLst>
                                            <p:cond delay="0"/>
                                          </p:stCondLst>
                                        </p:cTn>
                                        <p:tgtEl>
                                          <p:spTgt spid="4488"/>
                                        </p:tgtEl>
                                        <p:attrNameLst>
                                          <p:attrName>style.visibility</p:attrName>
                                        </p:attrNameLst>
                                      </p:cBhvr>
                                      <p:to>
                                        <p:strVal val="visible"/>
                                      </p:to>
                                    </p:set>
                                    <p:animEffect transition="in" filter="fade">
                                      <p:cBhvr>
                                        <p:cTn id="22" dur="1000"/>
                                        <p:tgtEl>
                                          <p:spTgt spid="4488"/>
                                        </p:tgtEl>
                                      </p:cBhvr>
                                    </p:animEffect>
                                  </p:childTnLst>
                                </p:cTn>
                              </p:par>
                              <p:par>
                                <p:cTn id="23" presetID="10" presetClass="entr" presetSubtype="0" fill="hold" nodeType="withEffect">
                                  <p:stCondLst>
                                    <p:cond delay="0"/>
                                  </p:stCondLst>
                                  <p:childTnLst>
                                    <p:set>
                                      <p:cBhvr>
                                        <p:cTn id="24" dur="1" fill="hold">
                                          <p:stCondLst>
                                            <p:cond delay="0"/>
                                          </p:stCondLst>
                                        </p:cTn>
                                        <p:tgtEl>
                                          <p:spTgt spid="4489"/>
                                        </p:tgtEl>
                                        <p:attrNameLst>
                                          <p:attrName>style.visibility</p:attrName>
                                        </p:attrNameLst>
                                      </p:cBhvr>
                                      <p:to>
                                        <p:strVal val="visible"/>
                                      </p:to>
                                    </p:set>
                                    <p:animEffect transition="in" filter="fade">
                                      <p:cBhvr>
                                        <p:cTn id="25" dur="1000"/>
                                        <p:tgtEl>
                                          <p:spTgt spid="4489"/>
                                        </p:tgtEl>
                                      </p:cBhvr>
                                    </p:animEffect>
                                  </p:childTnLst>
                                </p:cTn>
                              </p:par>
                              <p:par>
                                <p:cTn id="26" presetID="10" presetClass="entr" presetSubtype="0" fill="hold" nodeType="withEffect">
                                  <p:stCondLst>
                                    <p:cond delay="0"/>
                                  </p:stCondLst>
                                  <p:childTnLst>
                                    <p:set>
                                      <p:cBhvr>
                                        <p:cTn id="27" dur="1" fill="hold">
                                          <p:stCondLst>
                                            <p:cond delay="0"/>
                                          </p:stCondLst>
                                        </p:cTn>
                                        <p:tgtEl>
                                          <p:spTgt spid="4490"/>
                                        </p:tgtEl>
                                        <p:attrNameLst>
                                          <p:attrName>style.visibility</p:attrName>
                                        </p:attrNameLst>
                                      </p:cBhvr>
                                      <p:to>
                                        <p:strVal val="visible"/>
                                      </p:to>
                                    </p:set>
                                    <p:animEffect transition="in" filter="fade">
                                      <p:cBhvr>
                                        <p:cTn id="28" dur="10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6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dirty="0"/>
              <a:t>L</a:t>
            </a:r>
            <a:r>
              <a:rPr lang="en" dirty="0"/>
              <a:t>e choix de la base de données</a:t>
            </a:r>
            <a:endParaRPr dirty="0"/>
          </a:p>
        </p:txBody>
      </p:sp>
      <p:sp>
        <p:nvSpPr>
          <p:cNvPr id="2785" name="Google Shape;2785;p65"/>
          <p:cNvSpPr txBox="1">
            <a:spLocks noGrp="1"/>
          </p:cNvSpPr>
          <p:nvPr>
            <p:ph type="subTitle" idx="1"/>
          </p:nvPr>
        </p:nvSpPr>
        <p:spPr>
          <a:xfrm>
            <a:off x="3243549" y="1515880"/>
            <a:ext cx="4397546" cy="443400"/>
          </a:xfrm>
          <a:prstGeom prst="rect">
            <a:avLst/>
          </a:prstGeom>
        </p:spPr>
        <p:txBody>
          <a:bodyPr spcFirstLastPara="1" wrap="square" lIns="91425" tIns="91425" rIns="91425" bIns="91425" anchor="t" anchorCtr="0">
            <a:noAutofit/>
          </a:bodyPr>
          <a:lstStyle/>
          <a:p>
            <a:pPr marL="0" lvl="0" indent="0">
              <a:spcAft>
                <a:spcPts val="1200"/>
              </a:spcAft>
            </a:pPr>
            <a:r>
              <a:rPr lang="fr-FR" sz="1600" dirty="0"/>
              <a:t>Difficulté de Trouver des Données au Maroc</a:t>
            </a:r>
            <a:endParaRPr sz="1600" dirty="0"/>
          </a:p>
        </p:txBody>
      </p:sp>
      <p:sp>
        <p:nvSpPr>
          <p:cNvPr id="2787" name="Google Shape;2787;p65"/>
          <p:cNvSpPr txBox="1">
            <a:spLocks noGrp="1"/>
          </p:cNvSpPr>
          <p:nvPr>
            <p:ph type="subTitle" idx="3"/>
          </p:nvPr>
        </p:nvSpPr>
        <p:spPr>
          <a:xfrm>
            <a:off x="3243549" y="2685166"/>
            <a:ext cx="3480190" cy="443400"/>
          </a:xfrm>
          <a:prstGeom prst="rect">
            <a:avLst/>
          </a:prstGeom>
        </p:spPr>
        <p:txBody>
          <a:bodyPr spcFirstLastPara="1" wrap="square" lIns="91425" tIns="91425" rIns="91425" bIns="91425" anchor="t" anchorCtr="0">
            <a:noAutofit/>
          </a:bodyPr>
          <a:lstStyle/>
          <a:p>
            <a:pPr marL="0" lvl="0" indent="0">
              <a:spcAft>
                <a:spcPts val="1200"/>
              </a:spcAft>
            </a:pPr>
            <a:r>
              <a:rPr lang="fr-FR" sz="1600" dirty="0"/>
              <a:t>Choix des Données Mondiales </a:t>
            </a:r>
            <a:endParaRPr sz="1600" dirty="0"/>
          </a:p>
        </p:txBody>
      </p:sp>
      <p:sp>
        <p:nvSpPr>
          <p:cNvPr id="2789" name="Google Shape;2789;p65"/>
          <p:cNvSpPr txBox="1">
            <a:spLocks noGrp="1"/>
          </p:cNvSpPr>
          <p:nvPr>
            <p:ph type="subTitle" idx="5"/>
          </p:nvPr>
        </p:nvSpPr>
        <p:spPr>
          <a:xfrm>
            <a:off x="3226093" y="3732057"/>
            <a:ext cx="3510958" cy="443400"/>
          </a:xfrm>
          <a:prstGeom prst="rect">
            <a:avLst/>
          </a:prstGeom>
        </p:spPr>
        <p:txBody>
          <a:bodyPr spcFirstLastPara="1" wrap="square" lIns="91425" tIns="91425" rIns="91425" bIns="91425" anchor="t" anchorCtr="0">
            <a:noAutofit/>
          </a:bodyPr>
          <a:lstStyle/>
          <a:p>
            <a:pPr marL="0" lvl="0" indent="0">
              <a:spcAft>
                <a:spcPts val="1200"/>
              </a:spcAft>
            </a:pPr>
            <a:r>
              <a:rPr lang="fr-FR" sz="1600" dirty="0"/>
              <a:t>Idée Générale pour Prédire l'Espérance de Vie au Maroc</a:t>
            </a:r>
            <a:endParaRPr sz="1600" dirty="0"/>
          </a:p>
        </p:txBody>
      </p:sp>
      <p:grpSp>
        <p:nvGrpSpPr>
          <p:cNvPr id="2791" name="Google Shape;2791;p65"/>
          <p:cNvGrpSpPr/>
          <p:nvPr/>
        </p:nvGrpSpPr>
        <p:grpSpPr>
          <a:xfrm rot="10800000" flipH="1">
            <a:off x="7350014" y="2136383"/>
            <a:ext cx="793256" cy="182899"/>
            <a:chOff x="2685575" y="2835950"/>
            <a:chExt cx="433000" cy="99825"/>
          </a:xfrm>
        </p:grpSpPr>
        <p:sp>
          <p:nvSpPr>
            <p:cNvPr id="2792" name="Google Shape;2792;p6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65"/>
          <p:cNvGrpSpPr/>
          <p:nvPr/>
        </p:nvGrpSpPr>
        <p:grpSpPr>
          <a:xfrm flipH="1">
            <a:off x="6737051" y="-686940"/>
            <a:ext cx="2019176" cy="2019176"/>
            <a:chOff x="1943325" y="-220375"/>
            <a:chExt cx="1298672" cy="1298672"/>
          </a:xfrm>
        </p:grpSpPr>
        <p:sp>
          <p:nvSpPr>
            <p:cNvPr id="2797" name="Google Shape;2797;p6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5" name="Google Shape;2845;p65"/>
          <p:cNvSpPr/>
          <p:nvPr/>
        </p:nvSpPr>
        <p:spPr>
          <a:xfrm rot="5400000" flipH="1">
            <a:off x="7369961" y="28440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2610052" y="26760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2610052" y="15373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2610052" y="381467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9" name="Google Shape;2849;p65"/>
          <p:cNvGrpSpPr/>
          <p:nvPr/>
        </p:nvGrpSpPr>
        <p:grpSpPr>
          <a:xfrm rot="10800000">
            <a:off x="-2065912" y="3101271"/>
            <a:ext cx="4000413" cy="3175881"/>
            <a:chOff x="5207925" y="-1994879"/>
            <a:chExt cx="4000413" cy="3175881"/>
          </a:xfrm>
        </p:grpSpPr>
        <p:sp>
          <p:nvSpPr>
            <p:cNvPr id="2850" name="Google Shape;2850;p65"/>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3" name="Google Shape;2853;p65"/>
          <p:cNvGrpSpPr/>
          <p:nvPr/>
        </p:nvGrpSpPr>
        <p:grpSpPr>
          <a:xfrm>
            <a:off x="2734961" y="1652139"/>
            <a:ext cx="299787" cy="301002"/>
            <a:chOff x="7025531" y="2456707"/>
            <a:chExt cx="337712" cy="339119"/>
          </a:xfrm>
        </p:grpSpPr>
        <p:sp>
          <p:nvSpPr>
            <p:cNvPr id="2854" name="Google Shape;2854;p65"/>
            <p:cNvSpPr/>
            <p:nvPr/>
          </p:nvSpPr>
          <p:spPr>
            <a:xfrm>
              <a:off x="7025531" y="2456707"/>
              <a:ext cx="337712" cy="287286"/>
            </a:xfrm>
            <a:custGeom>
              <a:avLst/>
              <a:gdLst/>
              <a:ahLst/>
              <a:cxnLst/>
              <a:rect l="l" t="t" r="r" b="b"/>
              <a:pathLst>
                <a:path w="11479" h="9765" extrusionOk="0">
                  <a:moveTo>
                    <a:pt x="9074" y="691"/>
                  </a:moveTo>
                  <a:lnTo>
                    <a:pt x="9074" y="4406"/>
                  </a:lnTo>
                  <a:lnTo>
                    <a:pt x="8312" y="4406"/>
                  </a:lnTo>
                  <a:lnTo>
                    <a:pt x="8312" y="691"/>
                  </a:lnTo>
                  <a:close/>
                  <a:moveTo>
                    <a:pt x="6121" y="2144"/>
                  </a:moveTo>
                  <a:lnTo>
                    <a:pt x="6121" y="5883"/>
                  </a:lnTo>
                  <a:lnTo>
                    <a:pt x="5359" y="5883"/>
                  </a:lnTo>
                  <a:lnTo>
                    <a:pt x="5359" y="2144"/>
                  </a:lnTo>
                  <a:close/>
                  <a:moveTo>
                    <a:pt x="3215" y="3620"/>
                  </a:moveTo>
                  <a:lnTo>
                    <a:pt x="3215" y="7335"/>
                  </a:lnTo>
                  <a:lnTo>
                    <a:pt x="2429" y="7335"/>
                  </a:lnTo>
                  <a:lnTo>
                    <a:pt x="2429" y="3620"/>
                  </a:lnTo>
                  <a:close/>
                  <a:moveTo>
                    <a:pt x="3215" y="7978"/>
                  </a:moveTo>
                  <a:lnTo>
                    <a:pt x="3215" y="9097"/>
                  </a:lnTo>
                  <a:lnTo>
                    <a:pt x="2429" y="9097"/>
                  </a:lnTo>
                  <a:lnTo>
                    <a:pt x="2429" y="7978"/>
                  </a:lnTo>
                  <a:close/>
                  <a:moveTo>
                    <a:pt x="6121" y="6525"/>
                  </a:moveTo>
                  <a:lnTo>
                    <a:pt x="6121" y="9097"/>
                  </a:lnTo>
                  <a:lnTo>
                    <a:pt x="5359" y="9097"/>
                  </a:lnTo>
                  <a:lnTo>
                    <a:pt x="5359" y="6525"/>
                  </a:lnTo>
                  <a:close/>
                  <a:moveTo>
                    <a:pt x="9050" y="5073"/>
                  </a:moveTo>
                  <a:lnTo>
                    <a:pt x="9050" y="9097"/>
                  </a:lnTo>
                  <a:lnTo>
                    <a:pt x="8264" y="9097"/>
                  </a:lnTo>
                  <a:lnTo>
                    <a:pt x="8264" y="5073"/>
                  </a:lnTo>
                  <a:close/>
                  <a:moveTo>
                    <a:pt x="7597" y="0"/>
                  </a:moveTo>
                  <a:lnTo>
                    <a:pt x="7597" y="9097"/>
                  </a:lnTo>
                  <a:lnTo>
                    <a:pt x="6811" y="9097"/>
                  </a:lnTo>
                  <a:lnTo>
                    <a:pt x="6811" y="1477"/>
                  </a:lnTo>
                  <a:lnTo>
                    <a:pt x="4668" y="1477"/>
                  </a:lnTo>
                  <a:lnTo>
                    <a:pt x="4668" y="9097"/>
                  </a:lnTo>
                  <a:lnTo>
                    <a:pt x="3882" y="9097"/>
                  </a:lnTo>
                  <a:lnTo>
                    <a:pt x="3882" y="2930"/>
                  </a:lnTo>
                  <a:lnTo>
                    <a:pt x="1739" y="2930"/>
                  </a:lnTo>
                  <a:lnTo>
                    <a:pt x="1739" y="9097"/>
                  </a:lnTo>
                  <a:lnTo>
                    <a:pt x="0" y="9097"/>
                  </a:lnTo>
                  <a:lnTo>
                    <a:pt x="0" y="9764"/>
                  </a:lnTo>
                  <a:lnTo>
                    <a:pt x="11479" y="9764"/>
                  </a:lnTo>
                  <a:lnTo>
                    <a:pt x="11479" y="9097"/>
                  </a:lnTo>
                  <a:lnTo>
                    <a:pt x="9740" y="9097"/>
                  </a:lnTo>
                  <a:lnTo>
                    <a:pt x="9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5" name="Google Shape;2855;p65"/>
            <p:cNvSpPr/>
            <p:nvPr/>
          </p:nvSpPr>
          <p:spPr>
            <a:xfrm>
              <a:off x="7087871" y="2775468"/>
              <a:ext cx="42777" cy="20359"/>
            </a:xfrm>
            <a:custGeom>
              <a:avLst/>
              <a:gdLst/>
              <a:ahLst/>
              <a:cxnLst/>
              <a:rect l="l" t="t" r="r" b="b"/>
              <a:pathLst>
                <a:path w="1454" h="692" extrusionOk="0">
                  <a:moveTo>
                    <a:pt x="1" y="1"/>
                  </a:moveTo>
                  <a:lnTo>
                    <a:pt x="1" y="692"/>
                  </a:lnTo>
                  <a:lnTo>
                    <a:pt x="1454" y="692"/>
                  </a:lnTo>
                  <a:lnTo>
                    <a:pt x="1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6" name="Google Shape;2856;p65"/>
            <p:cNvSpPr/>
            <p:nvPr/>
          </p:nvSpPr>
          <p:spPr>
            <a:xfrm>
              <a:off x="7173364" y="2775468"/>
              <a:ext cx="42747" cy="20359"/>
            </a:xfrm>
            <a:custGeom>
              <a:avLst/>
              <a:gdLst/>
              <a:ahLst/>
              <a:cxnLst/>
              <a:rect l="l" t="t" r="r" b="b"/>
              <a:pathLst>
                <a:path w="1453" h="692" extrusionOk="0">
                  <a:moveTo>
                    <a:pt x="0" y="1"/>
                  </a:moveTo>
                  <a:lnTo>
                    <a:pt x="0" y="692"/>
                  </a:lnTo>
                  <a:lnTo>
                    <a:pt x="1453" y="692"/>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7" name="Google Shape;2857;p65"/>
            <p:cNvSpPr/>
            <p:nvPr/>
          </p:nvSpPr>
          <p:spPr>
            <a:xfrm>
              <a:off x="7259534" y="2775468"/>
              <a:ext cx="42777" cy="20359"/>
            </a:xfrm>
            <a:custGeom>
              <a:avLst/>
              <a:gdLst/>
              <a:ahLst/>
              <a:cxnLst/>
              <a:rect l="l" t="t" r="r" b="b"/>
              <a:pathLst>
                <a:path w="1454" h="692" extrusionOk="0">
                  <a:moveTo>
                    <a:pt x="0" y="1"/>
                  </a:moveTo>
                  <a:lnTo>
                    <a:pt x="0" y="692"/>
                  </a:lnTo>
                  <a:lnTo>
                    <a:pt x="1453" y="692"/>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
        <p:nvSpPr>
          <p:cNvPr id="2858" name="Google Shape;2858;p65"/>
          <p:cNvSpPr/>
          <p:nvPr/>
        </p:nvSpPr>
        <p:spPr>
          <a:xfrm>
            <a:off x="2735982" y="2802781"/>
            <a:ext cx="301028" cy="301628"/>
          </a:xfrm>
          <a:custGeom>
            <a:avLst/>
            <a:gdLst/>
            <a:ahLst/>
            <a:cxnLst/>
            <a:rect l="l" t="t" r="r" b="b"/>
            <a:pathLst>
              <a:path w="11527" h="11550" extrusionOk="0">
                <a:moveTo>
                  <a:pt x="2716" y="667"/>
                </a:moveTo>
                <a:lnTo>
                  <a:pt x="2716" y="2667"/>
                </a:lnTo>
                <a:lnTo>
                  <a:pt x="715" y="2667"/>
                </a:lnTo>
                <a:lnTo>
                  <a:pt x="715" y="1667"/>
                </a:lnTo>
                <a:cubicBezTo>
                  <a:pt x="691" y="1119"/>
                  <a:pt x="1144" y="667"/>
                  <a:pt x="1715" y="667"/>
                </a:cubicBezTo>
                <a:close/>
                <a:moveTo>
                  <a:pt x="9884" y="667"/>
                </a:moveTo>
                <a:cubicBezTo>
                  <a:pt x="10431" y="667"/>
                  <a:pt x="10884" y="1119"/>
                  <a:pt x="10884" y="1667"/>
                </a:cubicBezTo>
                <a:lnTo>
                  <a:pt x="10884" y="2667"/>
                </a:lnTo>
                <a:lnTo>
                  <a:pt x="8884" y="2667"/>
                </a:lnTo>
                <a:lnTo>
                  <a:pt x="8884" y="667"/>
                </a:lnTo>
                <a:close/>
                <a:moveTo>
                  <a:pt x="5454" y="1334"/>
                </a:moveTo>
                <a:lnTo>
                  <a:pt x="5454" y="2786"/>
                </a:lnTo>
                <a:cubicBezTo>
                  <a:pt x="5454" y="4239"/>
                  <a:pt x="4264" y="5430"/>
                  <a:pt x="2811" y="5430"/>
                </a:cubicBezTo>
                <a:lnTo>
                  <a:pt x="1358" y="5430"/>
                </a:lnTo>
                <a:lnTo>
                  <a:pt x="1358" y="3358"/>
                </a:lnTo>
                <a:lnTo>
                  <a:pt x="3382" y="3358"/>
                </a:lnTo>
                <a:lnTo>
                  <a:pt x="3382" y="1334"/>
                </a:lnTo>
                <a:close/>
                <a:moveTo>
                  <a:pt x="8193" y="1334"/>
                </a:moveTo>
                <a:lnTo>
                  <a:pt x="8193" y="3358"/>
                </a:lnTo>
                <a:lnTo>
                  <a:pt x="10217" y="3358"/>
                </a:lnTo>
                <a:lnTo>
                  <a:pt x="10217" y="5430"/>
                </a:lnTo>
                <a:lnTo>
                  <a:pt x="8764" y="5430"/>
                </a:lnTo>
                <a:cubicBezTo>
                  <a:pt x="7312" y="5430"/>
                  <a:pt x="6121" y="4239"/>
                  <a:pt x="6121" y="2786"/>
                </a:cubicBezTo>
                <a:lnTo>
                  <a:pt x="6121" y="1334"/>
                </a:lnTo>
                <a:close/>
                <a:moveTo>
                  <a:pt x="5811" y="4239"/>
                </a:moveTo>
                <a:cubicBezTo>
                  <a:pt x="6121" y="4906"/>
                  <a:pt x="6645" y="5430"/>
                  <a:pt x="7336" y="5763"/>
                </a:cubicBezTo>
                <a:cubicBezTo>
                  <a:pt x="6693" y="6097"/>
                  <a:pt x="6145" y="6620"/>
                  <a:pt x="5811" y="7287"/>
                </a:cubicBezTo>
                <a:cubicBezTo>
                  <a:pt x="5502" y="6620"/>
                  <a:pt x="4954" y="6097"/>
                  <a:pt x="4311" y="5763"/>
                </a:cubicBezTo>
                <a:cubicBezTo>
                  <a:pt x="4954" y="5430"/>
                  <a:pt x="5502" y="4906"/>
                  <a:pt x="5811" y="4239"/>
                </a:cubicBezTo>
                <a:close/>
                <a:moveTo>
                  <a:pt x="2811" y="6097"/>
                </a:moveTo>
                <a:cubicBezTo>
                  <a:pt x="4264" y="6097"/>
                  <a:pt x="5454" y="7287"/>
                  <a:pt x="5454" y="8740"/>
                </a:cubicBezTo>
                <a:lnTo>
                  <a:pt x="5454" y="10193"/>
                </a:lnTo>
                <a:lnTo>
                  <a:pt x="3382" y="10193"/>
                </a:lnTo>
                <a:lnTo>
                  <a:pt x="3382" y="8145"/>
                </a:lnTo>
                <a:lnTo>
                  <a:pt x="1358" y="8145"/>
                </a:lnTo>
                <a:lnTo>
                  <a:pt x="1358" y="6097"/>
                </a:lnTo>
                <a:close/>
                <a:moveTo>
                  <a:pt x="10217" y="6097"/>
                </a:moveTo>
                <a:lnTo>
                  <a:pt x="10217" y="8168"/>
                </a:lnTo>
                <a:lnTo>
                  <a:pt x="8193" y="8168"/>
                </a:lnTo>
                <a:lnTo>
                  <a:pt x="8193" y="10193"/>
                </a:lnTo>
                <a:lnTo>
                  <a:pt x="6121" y="10193"/>
                </a:lnTo>
                <a:lnTo>
                  <a:pt x="6121" y="8740"/>
                </a:lnTo>
                <a:cubicBezTo>
                  <a:pt x="6121" y="7287"/>
                  <a:pt x="7312" y="6097"/>
                  <a:pt x="8764" y="6097"/>
                </a:cubicBezTo>
                <a:close/>
                <a:moveTo>
                  <a:pt x="2716" y="8835"/>
                </a:moveTo>
                <a:lnTo>
                  <a:pt x="2716" y="10836"/>
                </a:lnTo>
                <a:lnTo>
                  <a:pt x="1715" y="10836"/>
                </a:lnTo>
                <a:cubicBezTo>
                  <a:pt x="1168" y="10836"/>
                  <a:pt x="739" y="10383"/>
                  <a:pt x="739" y="9835"/>
                </a:cubicBezTo>
                <a:lnTo>
                  <a:pt x="739" y="8835"/>
                </a:lnTo>
                <a:close/>
                <a:moveTo>
                  <a:pt x="10884" y="8835"/>
                </a:moveTo>
                <a:lnTo>
                  <a:pt x="10884" y="9835"/>
                </a:lnTo>
                <a:cubicBezTo>
                  <a:pt x="10884" y="10383"/>
                  <a:pt x="10431" y="10836"/>
                  <a:pt x="9884" y="10836"/>
                </a:cubicBezTo>
                <a:lnTo>
                  <a:pt x="8884" y="10836"/>
                </a:lnTo>
                <a:lnTo>
                  <a:pt x="8884" y="8835"/>
                </a:lnTo>
                <a:close/>
                <a:moveTo>
                  <a:pt x="8193" y="0"/>
                </a:moveTo>
                <a:lnTo>
                  <a:pt x="8193" y="643"/>
                </a:lnTo>
                <a:lnTo>
                  <a:pt x="3382" y="643"/>
                </a:lnTo>
                <a:lnTo>
                  <a:pt x="3382" y="24"/>
                </a:lnTo>
                <a:lnTo>
                  <a:pt x="1668" y="24"/>
                </a:lnTo>
                <a:cubicBezTo>
                  <a:pt x="763" y="24"/>
                  <a:pt x="1" y="762"/>
                  <a:pt x="1" y="1691"/>
                </a:cubicBezTo>
                <a:lnTo>
                  <a:pt x="1" y="3358"/>
                </a:lnTo>
                <a:lnTo>
                  <a:pt x="668" y="3358"/>
                </a:lnTo>
                <a:lnTo>
                  <a:pt x="668" y="8168"/>
                </a:lnTo>
                <a:lnTo>
                  <a:pt x="1" y="8168"/>
                </a:lnTo>
                <a:lnTo>
                  <a:pt x="1" y="9883"/>
                </a:lnTo>
                <a:cubicBezTo>
                  <a:pt x="1" y="10788"/>
                  <a:pt x="763" y="11550"/>
                  <a:pt x="1668" y="11550"/>
                </a:cubicBezTo>
                <a:lnTo>
                  <a:pt x="3382" y="11550"/>
                </a:lnTo>
                <a:lnTo>
                  <a:pt x="3382" y="10907"/>
                </a:lnTo>
                <a:lnTo>
                  <a:pt x="8193" y="10907"/>
                </a:lnTo>
                <a:lnTo>
                  <a:pt x="8193" y="11550"/>
                </a:lnTo>
                <a:lnTo>
                  <a:pt x="9860" y="11550"/>
                </a:lnTo>
                <a:cubicBezTo>
                  <a:pt x="10789" y="11550"/>
                  <a:pt x="11527" y="10788"/>
                  <a:pt x="11527" y="9883"/>
                </a:cubicBezTo>
                <a:lnTo>
                  <a:pt x="11527" y="8216"/>
                </a:lnTo>
                <a:lnTo>
                  <a:pt x="10908" y="8216"/>
                </a:lnTo>
                <a:lnTo>
                  <a:pt x="10908" y="3358"/>
                </a:lnTo>
                <a:lnTo>
                  <a:pt x="11527" y="3358"/>
                </a:lnTo>
                <a:lnTo>
                  <a:pt x="11527" y="1667"/>
                </a:lnTo>
                <a:cubicBezTo>
                  <a:pt x="11527" y="738"/>
                  <a:pt x="10789" y="0"/>
                  <a:pt x="9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9" name="Google Shape;2859;p65"/>
          <p:cNvSpPr/>
          <p:nvPr/>
        </p:nvSpPr>
        <p:spPr>
          <a:xfrm>
            <a:off x="2745607" y="3939942"/>
            <a:ext cx="302281" cy="302908"/>
          </a:xfrm>
          <a:custGeom>
            <a:avLst/>
            <a:gdLst/>
            <a:ahLst/>
            <a:cxnLst/>
            <a:rect l="l" t="t" r="r" b="b"/>
            <a:pathLst>
              <a:path w="11575" h="11599" extrusionOk="0">
                <a:moveTo>
                  <a:pt x="5811" y="2001"/>
                </a:moveTo>
                <a:cubicBezTo>
                  <a:pt x="6002" y="2001"/>
                  <a:pt x="6192" y="2168"/>
                  <a:pt x="6192" y="2382"/>
                </a:cubicBezTo>
                <a:cubicBezTo>
                  <a:pt x="6192" y="2597"/>
                  <a:pt x="6002" y="2763"/>
                  <a:pt x="5811" y="2763"/>
                </a:cubicBezTo>
                <a:cubicBezTo>
                  <a:pt x="5597" y="2763"/>
                  <a:pt x="5406" y="2597"/>
                  <a:pt x="5406" y="2382"/>
                </a:cubicBezTo>
                <a:cubicBezTo>
                  <a:pt x="5382" y="2168"/>
                  <a:pt x="5573" y="2001"/>
                  <a:pt x="5811" y="2001"/>
                </a:cubicBezTo>
                <a:close/>
                <a:moveTo>
                  <a:pt x="2787" y="1620"/>
                </a:moveTo>
                <a:lnTo>
                  <a:pt x="3358" y="2406"/>
                </a:lnTo>
                <a:lnTo>
                  <a:pt x="2787" y="3216"/>
                </a:lnTo>
                <a:lnTo>
                  <a:pt x="739" y="3216"/>
                </a:lnTo>
                <a:lnTo>
                  <a:pt x="739" y="1620"/>
                </a:lnTo>
                <a:close/>
                <a:moveTo>
                  <a:pt x="5811" y="5383"/>
                </a:moveTo>
                <a:cubicBezTo>
                  <a:pt x="6002" y="5383"/>
                  <a:pt x="6192" y="5574"/>
                  <a:pt x="6192" y="5788"/>
                </a:cubicBezTo>
                <a:cubicBezTo>
                  <a:pt x="6192" y="5978"/>
                  <a:pt x="6002" y="6169"/>
                  <a:pt x="5811" y="6169"/>
                </a:cubicBezTo>
                <a:cubicBezTo>
                  <a:pt x="5597" y="6169"/>
                  <a:pt x="5406" y="5978"/>
                  <a:pt x="5406" y="5788"/>
                </a:cubicBezTo>
                <a:cubicBezTo>
                  <a:pt x="5406" y="5574"/>
                  <a:pt x="5597" y="5383"/>
                  <a:pt x="5811" y="5383"/>
                </a:cubicBezTo>
                <a:close/>
                <a:moveTo>
                  <a:pt x="10860" y="4978"/>
                </a:moveTo>
                <a:lnTo>
                  <a:pt x="10860" y="6574"/>
                </a:lnTo>
                <a:lnTo>
                  <a:pt x="8812" y="6574"/>
                </a:lnTo>
                <a:lnTo>
                  <a:pt x="8240" y="5788"/>
                </a:lnTo>
                <a:lnTo>
                  <a:pt x="8812" y="4978"/>
                </a:lnTo>
                <a:close/>
                <a:moveTo>
                  <a:pt x="5811" y="8765"/>
                </a:moveTo>
                <a:cubicBezTo>
                  <a:pt x="6002" y="8765"/>
                  <a:pt x="6192" y="8931"/>
                  <a:pt x="6192" y="9146"/>
                </a:cubicBezTo>
                <a:cubicBezTo>
                  <a:pt x="6192" y="9360"/>
                  <a:pt x="6002" y="9527"/>
                  <a:pt x="5811" y="9527"/>
                </a:cubicBezTo>
                <a:cubicBezTo>
                  <a:pt x="5597" y="9527"/>
                  <a:pt x="5406" y="9360"/>
                  <a:pt x="5406" y="9146"/>
                </a:cubicBezTo>
                <a:cubicBezTo>
                  <a:pt x="5406" y="8931"/>
                  <a:pt x="5597" y="8765"/>
                  <a:pt x="5811" y="8765"/>
                </a:cubicBezTo>
                <a:close/>
                <a:moveTo>
                  <a:pt x="2787" y="8336"/>
                </a:moveTo>
                <a:lnTo>
                  <a:pt x="3358" y="9146"/>
                </a:lnTo>
                <a:lnTo>
                  <a:pt x="2787" y="9955"/>
                </a:lnTo>
                <a:lnTo>
                  <a:pt x="739" y="9955"/>
                </a:lnTo>
                <a:lnTo>
                  <a:pt x="739" y="8336"/>
                </a:lnTo>
                <a:close/>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1"/>
                </a:lnTo>
                <a:lnTo>
                  <a:pt x="4763" y="9551"/>
                </a:lnTo>
                <a:cubicBezTo>
                  <a:pt x="4882" y="9884"/>
                  <a:pt x="5120" y="10122"/>
                  <a:pt x="5454" y="10241"/>
                </a:cubicBezTo>
                <a:lnTo>
                  <a:pt x="5454" y="11599"/>
                </a:lnTo>
                <a:lnTo>
                  <a:pt x="6121" y="11599"/>
                </a:lnTo>
                <a:lnTo>
                  <a:pt x="6121" y="10241"/>
                </a:lnTo>
                <a:cubicBezTo>
                  <a:pt x="6549" y="10098"/>
                  <a:pt x="6883" y="9717"/>
                  <a:pt x="6883" y="9217"/>
                </a:cubicBezTo>
                <a:cubicBezTo>
                  <a:pt x="6883" y="8741"/>
                  <a:pt x="6573" y="8360"/>
                  <a:pt x="6121" y="8217"/>
                </a:cubicBezTo>
                <a:lnTo>
                  <a:pt x="6121" y="6883"/>
                </a:lnTo>
                <a:cubicBezTo>
                  <a:pt x="6454" y="6764"/>
                  <a:pt x="6692" y="6526"/>
                  <a:pt x="6811" y="6193"/>
                </a:cubicBezTo>
                <a:lnTo>
                  <a:pt x="7669" y="6193"/>
                </a:lnTo>
                <a:lnTo>
                  <a:pt x="8478" y="7312"/>
                </a:lnTo>
                <a:lnTo>
                  <a:pt x="11574" y="7312"/>
                </a:lnTo>
                <a:lnTo>
                  <a:pt x="11574" y="4335"/>
                </a:lnTo>
                <a:lnTo>
                  <a:pt x="8454" y="4335"/>
                </a:lnTo>
                <a:lnTo>
                  <a:pt x="8454" y="4288"/>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60" name="Google Shape;2860;p6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84"/>
                                        </p:tgtEl>
                                        <p:attrNameLst>
                                          <p:attrName>style.visibility</p:attrName>
                                        </p:attrNameLst>
                                      </p:cBhvr>
                                      <p:to>
                                        <p:strVal val="visible"/>
                                      </p:to>
                                    </p:set>
                                    <p:anim calcmode="lin" valueType="num">
                                      <p:cBhvr additive="base">
                                        <p:cTn id="7" dur="1000"/>
                                        <p:tgtEl>
                                          <p:spTgt spid="278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791"/>
                                        </p:tgtEl>
                                        <p:attrNameLst>
                                          <p:attrName>style.visibility</p:attrName>
                                        </p:attrNameLst>
                                      </p:cBhvr>
                                      <p:to>
                                        <p:strVal val="visible"/>
                                      </p:to>
                                    </p:set>
                                    <p:anim calcmode="lin" valueType="num">
                                      <p:cBhvr additive="base">
                                        <p:cTn id="10" dur="1000"/>
                                        <p:tgtEl>
                                          <p:spTgt spid="2791"/>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2845"/>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2785"/>
                                        </p:tgtEl>
                                        <p:attrNameLst>
                                          <p:attrName>style.visibility</p:attrName>
                                        </p:attrNameLst>
                                      </p:cBhvr>
                                      <p:to>
                                        <p:strVal val="visible"/>
                                      </p:to>
                                    </p:set>
                                    <p:animEffect transition="in" filter="fade">
                                      <p:cBhvr>
                                        <p:cTn id="15" dur="1000"/>
                                        <p:tgtEl>
                                          <p:spTgt spid="2785"/>
                                        </p:tgtEl>
                                      </p:cBhvr>
                                    </p:animEffect>
                                  </p:childTnLst>
                                </p:cTn>
                              </p:par>
                              <p:par>
                                <p:cTn id="16" presetID="10" presetClass="entr" presetSubtype="0" fill="hold" nodeType="withEffect">
                                  <p:stCondLst>
                                    <p:cond delay="0"/>
                                  </p:stCondLst>
                                  <p:childTnLst>
                                    <p:set>
                                      <p:cBhvr>
                                        <p:cTn id="17" dur="1" fill="hold">
                                          <p:stCondLst>
                                            <p:cond delay="0"/>
                                          </p:stCondLst>
                                        </p:cTn>
                                        <p:tgtEl>
                                          <p:spTgt spid="2787"/>
                                        </p:tgtEl>
                                        <p:attrNameLst>
                                          <p:attrName>style.visibility</p:attrName>
                                        </p:attrNameLst>
                                      </p:cBhvr>
                                      <p:to>
                                        <p:strVal val="visible"/>
                                      </p:to>
                                    </p:set>
                                    <p:animEffect transition="in" filter="fade">
                                      <p:cBhvr>
                                        <p:cTn id="18" dur="1000"/>
                                        <p:tgtEl>
                                          <p:spTgt spid="2787"/>
                                        </p:tgtEl>
                                      </p:cBhvr>
                                    </p:animEffect>
                                  </p:childTnLst>
                                </p:cTn>
                              </p:par>
                              <p:par>
                                <p:cTn id="19" presetID="10" presetClass="entr" presetSubtype="0" fill="hold" nodeType="withEffect">
                                  <p:stCondLst>
                                    <p:cond delay="0"/>
                                  </p:stCondLst>
                                  <p:childTnLst>
                                    <p:set>
                                      <p:cBhvr>
                                        <p:cTn id="20" dur="1" fill="hold">
                                          <p:stCondLst>
                                            <p:cond delay="0"/>
                                          </p:stCondLst>
                                        </p:cTn>
                                        <p:tgtEl>
                                          <p:spTgt spid="2789"/>
                                        </p:tgtEl>
                                        <p:attrNameLst>
                                          <p:attrName>style.visibility</p:attrName>
                                        </p:attrNameLst>
                                      </p:cBhvr>
                                      <p:to>
                                        <p:strVal val="visible"/>
                                      </p:to>
                                    </p:set>
                                    <p:animEffect transition="in" filter="fade">
                                      <p:cBhvr>
                                        <p:cTn id="21" dur="1000"/>
                                        <p:tgtEl>
                                          <p:spTgt spid="2789"/>
                                        </p:tgtEl>
                                      </p:cBhvr>
                                    </p:animEffect>
                                  </p:childTnLst>
                                </p:cTn>
                              </p:par>
                              <p:par>
                                <p:cTn id="22" presetID="23" presetClass="entr" presetSubtype="16" fill="hold" nodeType="withEffect">
                                  <p:stCondLst>
                                    <p:cond delay="0"/>
                                  </p:stCondLst>
                                  <p:childTnLst>
                                    <p:set>
                                      <p:cBhvr>
                                        <p:cTn id="23" dur="1" fill="hold">
                                          <p:stCondLst>
                                            <p:cond delay="0"/>
                                          </p:stCondLst>
                                        </p:cTn>
                                        <p:tgtEl>
                                          <p:spTgt spid="2846"/>
                                        </p:tgtEl>
                                        <p:attrNameLst>
                                          <p:attrName>style.visibility</p:attrName>
                                        </p:attrNameLst>
                                      </p:cBhvr>
                                      <p:to>
                                        <p:strVal val="visible"/>
                                      </p:to>
                                    </p:set>
                                    <p:anim calcmode="lin" valueType="num">
                                      <p:cBhvr additive="base">
                                        <p:cTn id="24" dur="1000"/>
                                        <p:tgtEl>
                                          <p:spTgt spid="2846"/>
                                        </p:tgtEl>
                                        <p:attrNameLst>
                                          <p:attrName>ppt_w</p:attrName>
                                        </p:attrNameLst>
                                      </p:cBhvr>
                                      <p:tavLst>
                                        <p:tav tm="0">
                                          <p:val>
                                            <p:strVal val="0"/>
                                          </p:val>
                                        </p:tav>
                                        <p:tav tm="100000">
                                          <p:val>
                                            <p:strVal val="#ppt_w"/>
                                          </p:val>
                                        </p:tav>
                                      </p:tavLst>
                                    </p:anim>
                                    <p:anim calcmode="lin" valueType="num">
                                      <p:cBhvr additive="base">
                                        <p:cTn id="25" dur="1000"/>
                                        <p:tgtEl>
                                          <p:spTgt spid="2846"/>
                                        </p:tgtEl>
                                        <p:attrNameLst>
                                          <p:attrName>ppt_h</p:attrName>
                                        </p:attrNameLst>
                                      </p:cBhvr>
                                      <p:tavLst>
                                        <p:tav tm="0">
                                          <p:val>
                                            <p:str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2848"/>
                                        </p:tgtEl>
                                        <p:attrNameLst>
                                          <p:attrName>style.visibility</p:attrName>
                                        </p:attrNameLst>
                                      </p:cBhvr>
                                      <p:to>
                                        <p:strVal val="visible"/>
                                      </p:to>
                                    </p:set>
                                    <p:anim calcmode="lin" valueType="num">
                                      <p:cBhvr additive="base">
                                        <p:cTn id="28" dur="1000"/>
                                        <p:tgtEl>
                                          <p:spTgt spid="2848"/>
                                        </p:tgtEl>
                                        <p:attrNameLst>
                                          <p:attrName>ppt_w</p:attrName>
                                        </p:attrNameLst>
                                      </p:cBhvr>
                                      <p:tavLst>
                                        <p:tav tm="0">
                                          <p:val>
                                            <p:strVal val="0"/>
                                          </p:val>
                                        </p:tav>
                                        <p:tav tm="100000">
                                          <p:val>
                                            <p:strVal val="#ppt_w"/>
                                          </p:val>
                                        </p:tav>
                                      </p:tavLst>
                                    </p:anim>
                                    <p:anim calcmode="lin" valueType="num">
                                      <p:cBhvr additive="base">
                                        <p:cTn id="29" dur="1000"/>
                                        <p:tgtEl>
                                          <p:spTgt spid="2848"/>
                                        </p:tgtEl>
                                        <p:attrNameLst>
                                          <p:attrName>ppt_h</p:attrName>
                                        </p:attrNameLst>
                                      </p:cBhvr>
                                      <p:tavLst>
                                        <p:tav tm="0">
                                          <p:val>
                                            <p:str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2847"/>
                                        </p:tgtEl>
                                        <p:attrNameLst>
                                          <p:attrName>style.visibility</p:attrName>
                                        </p:attrNameLst>
                                      </p:cBhvr>
                                      <p:to>
                                        <p:strVal val="visible"/>
                                      </p:to>
                                    </p:set>
                                    <p:anim calcmode="lin" valueType="num">
                                      <p:cBhvr additive="base">
                                        <p:cTn id="32" dur="1000"/>
                                        <p:tgtEl>
                                          <p:spTgt spid="2847"/>
                                        </p:tgtEl>
                                        <p:attrNameLst>
                                          <p:attrName>ppt_w</p:attrName>
                                        </p:attrNameLst>
                                      </p:cBhvr>
                                      <p:tavLst>
                                        <p:tav tm="0">
                                          <p:val>
                                            <p:strVal val="0"/>
                                          </p:val>
                                        </p:tav>
                                        <p:tav tm="100000">
                                          <p:val>
                                            <p:strVal val="#ppt_w"/>
                                          </p:val>
                                        </p:tav>
                                      </p:tavLst>
                                    </p:anim>
                                    <p:anim calcmode="lin" valueType="num">
                                      <p:cBhvr additive="base">
                                        <p:cTn id="33" dur="1000"/>
                                        <p:tgtEl>
                                          <p:spTgt spid="2847"/>
                                        </p:tgtEl>
                                        <p:attrNameLst>
                                          <p:attrName>ppt_h</p:attrName>
                                        </p:attrNameLst>
                                      </p:cBhvr>
                                      <p:tavLst>
                                        <p:tav tm="0">
                                          <p:val>
                                            <p:strVal val="0"/>
                                          </p:val>
                                        </p:tav>
                                        <p:tav tm="100000">
                                          <p:val>
                                            <p:strVal val="#ppt_h"/>
                                          </p:val>
                                        </p:tav>
                                      </p:tavLst>
                                    </p:anim>
                                  </p:childTnLst>
                                </p:cTn>
                              </p:par>
                              <p:par>
                                <p:cTn id="34" presetID="10" presetClass="entr" presetSubtype="0" fill="hold" nodeType="withEffect">
                                  <p:stCondLst>
                                    <p:cond delay="0"/>
                                  </p:stCondLst>
                                  <p:childTnLst>
                                    <p:set>
                                      <p:cBhvr>
                                        <p:cTn id="35" dur="1" fill="hold">
                                          <p:stCondLst>
                                            <p:cond delay="0"/>
                                          </p:stCondLst>
                                        </p:cTn>
                                        <p:tgtEl>
                                          <p:spTgt spid="2853"/>
                                        </p:tgtEl>
                                        <p:attrNameLst>
                                          <p:attrName>style.visibility</p:attrName>
                                        </p:attrNameLst>
                                      </p:cBhvr>
                                      <p:to>
                                        <p:strVal val="visible"/>
                                      </p:to>
                                    </p:set>
                                    <p:animEffect transition="in" filter="fade">
                                      <p:cBhvr>
                                        <p:cTn id="36" dur="1000"/>
                                        <p:tgtEl>
                                          <p:spTgt spid="2853"/>
                                        </p:tgtEl>
                                      </p:cBhvr>
                                    </p:animEffect>
                                  </p:childTnLst>
                                </p:cTn>
                              </p:par>
                              <p:par>
                                <p:cTn id="37" presetID="10" presetClass="entr" presetSubtype="0" fill="hold" nodeType="withEffect">
                                  <p:stCondLst>
                                    <p:cond delay="0"/>
                                  </p:stCondLst>
                                  <p:childTnLst>
                                    <p:set>
                                      <p:cBhvr>
                                        <p:cTn id="38" dur="1" fill="hold">
                                          <p:stCondLst>
                                            <p:cond delay="0"/>
                                          </p:stCondLst>
                                        </p:cTn>
                                        <p:tgtEl>
                                          <p:spTgt spid="2858"/>
                                        </p:tgtEl>
                                        <p:attrNameLst>
                                          <p:attrName>style.visibility</p:attrName>
                                        </p:attrNameLst>
                                      </p:cBhvr>
                                      <p:to>
                                        <p:strVal val="visible"/>
                                      </p:to>
                                    </p:set>
                                    <p:animEffect transition="in" filter="fade">
                                      <p:cBhvr>
                                        <p:cTn id="39" dur="1000"/>
                                        <p:tgtEl>
                                          <p:spTgt spid="2858"/>
                                        </p:tgtEl>
                                      </p:cBhvr>
                                    </p:animEffect>
                                  </p:childTnLst>
                                </p:cTn>
                              </p:par>
                              <p:par>
                                <p:cTn id="40" presetID="10" presetClass="entr" presetSubtype="0" fill="hold" nodeType="withEffect">
                                  <p:stCondLst>
                                    <p:cond delay="0"/>
                                  </p:stCondLst>
                                  <p:childTnLst>
                                    <p:set>
                                      <p:cBhvr>
                                        <p:cTn id="41" dur="1" fill="hold">
                                          <p:stCondLst>
                                            <p:cond delay="0"/>
                                          </p:stCondLst>
                                        </p:cTn>
                                        <p:tgtEl>
                                          <p:spTgt spid="2859"/>
                                        </p:tgtEl>
                                        <p:attrNameLst>
                                          <p:attrName>style.visibility</p:attrName>
                                        </p:attrNameLst>
                                      </p:cBhvr>
                                      <p:to>
                                        <p:strVal val="visible"/>
                                      </p:to>
                                    </p:set>
                                    <p:animEffect transition="in" filter="fade">
                                      <p:cBhvr>
                                        <p:cTn id="42" dur="1000"/>
                                        <p:tgtEl>
                                          <p:spTgt spid="2859"/>
                                        </p:tgtEl>
                                      </p:cBhvr>
                                    </p:animEffect>
                                  </p:childTnLst>
                                </p:cTn>
                              </p:par>
                              <p:par>
                                <p:cTn id="43" presetID="10" presetClass="entr" presetSubtype="0" fill="hold" nodeType="withEffect">
                                  <p:stCondLst>
                                    <p:cond delay="0"/>
                                  </p:stCondLst>
                                  <p:childTnLst>
                                    <p:set>
                                      <p:cBhvr>
                                        <p:cTn id="44" dur="1" fill="hold">
                                          <p:stCondLst>
                                            <p:cond delay="0"/>
                                          </p:stCondLst>
                                        </p:cTn>
                                        <p:tgtEl>
                                          <p:spTgt spid="2860"/>
                                        </p:tgtEl>
                                        <p:attrNameLst>
                                          <p:attrName>style.visibility</p:attrName>
                                        </p:attrNameLst>
                                      </p:cBhvr>
                                      <p:to>
                                        <p:strVal val="visible"/>
                                      </p:to>
                                    </p:set>
                                    <p:animEffect transition="in" filter="fade">
                                      <p:cBhvr>
                                        <p:cTn id="45" dur="1000"/>
                                        <p:tgtEl>
                                          <p:spTgt spid="2860"/>
                                        </p:tgtEl>
                                      </p:cBhvr>
                                    </p:animEffect>
                                  </p:childTnLst>
                                </p:cTn>
                              </p:par>
                              <p:par>
                                <p:cTn id="46" presetID="10" presetClass="entr" presetSubtype="0" fill="hold" nodeType="withEffect">
                                  <p:stCondLst>
                                    <p:cond delay="0"/>
                                  </p:stCondLst>
                                  <p:childTnLst>
                                    <p:set>
                                      <p:cBhvr>
                                        <p:cTn id="47" dur="1" fill="hold">
                                          <p:stCondLst>
                                            <p:cond delay="0"/>
                                          </p:stCondLst>
                                        </p:cTn>
                                        <p:tgtEl>
                                          <p:spTgt spid="2861"/>
                                        </p:tgtEl>
                                        <p:attrNameLst>
                                          <p:attrName>style.visibility</p:attrName>
                                        </p:attrNameLst>
                                      </p:cBhvr>
                                      <p:to>
                                        <p:strVal val="visible"/>
                                      </p:to>
                                    </p:set>
                                    <p:animEffect transition="in" filter="fade">
                                      <p:cBhvr>
                                        <p:cTn id="48" dur="1000"/>
                                        <p:tgtEl>
                                          <p:spTgt spid="2861"/>
                                        </p:tgtEl>
                                      </p:cBhvr>
                                    </p:animEffect>
                                  </p:childTnLst>
                                </p:cTn>
                              </p:par>
                              <p:par>
                                <p:cTn id="49" presetID="10" presetClass="entr" presetSubtype="0" fill="hold" nodeType="withEffect">
                                  <p:stCondLst>
                                    <p:cond delay="0"/>
                                  </p:stCondLst>
                                  <p:childTnLst>
                                    <p:set>
                                      <p:cBhvr>
                                        <p:cTn id="50" dur="1" fill="hold">
                                          <p:stCondLst>
                                            <p:cond delay="0"/>
                                          </p:stCondLst>
                                        </p:cTn>
                                        <p:tgtEl>
                                          <p:spTgt spid="2862"/>
                                        </p:tgtEl>
                                        <p:attrNameLst>
                                          <p:attrName>style.visibility</p:attrName>
                                        </p:attrNameLst>
                                      </p:cBhvr>
                                      <p:to>
                                        <p:strVal val="visible"/>
                                      </p:to>
                                    </p:set>
                                    <p:animEffect transition="in" filter="fade">
                                      <p:cBhvr>
                                        <p:cTn id="51" dur="1000"/>
                                        <p:tgtEl>
                                          <p:spTgt spid="2862"/>
                                        </p:tgtEl>
                                      </p:cBhvr>
                                    </p:animEffect>
                                  </p:childTnLst>
                                </p:cTn>
                              </p:par>
                              <p:par>
                                <p:cTn id="52" presetID="10" presetClass="entr" presetSubtype="0" fill="hold" nodeType="withEffect">
                                  <p:stCondLst>
                                    <p:cond delay="0"/>
                                  </p:stCondLst>
                                  <p:childTnLst>
                                    <p:set>
                                      <p:cBhvr>
                                        <p:cTn id="53" dur="1" fill="hold">
                                          <p:stCondLst>
                                            <p:cond delay="0"/>
                                          </p:stCondLst>
                                        </p:cTn>
                                        <p:tgtEl>
                                          <p:spTgt spid="2863"/>
                                        </p:tgtEl>
                                        <p:attrNameLst>
                                          <p:attrName>style.visibility</p:attrName>
                                        </p:attrNameLst>
                                      </p:cBhvr>
                                      <p:to>
                                        <p:strVal val="visible"/>
                                      </p:to>
                                    </p:set>
                                    <p:animEffect transition="in" filter="fade">
                                      <p:cBhvr>
                                        <p:cTn id="54" dur="1000"/>
                                        <p:tgtEl>
                                          <p:spTgt spid="2863"/>
                                        </p:tgtEl>
                                      </p:cBhvr>
                                    </p:animEffect>
                                  </p:childTnLst>
                                </p:cTn>
                              </p:par>
                              <p:par>
                                <p:cTn id="55" presetID="10" presetClass="entr" presetSubtype="0" fill="hold" nodeType="withEffect">
                                  <p:stCondLst>
                                    <p:cond delay="0"/>
                                  </p:stCondLst>
                                  <p:childTnLst>
                                    <p:set>
                                      <p:cBhvr>
                                        <p:cTn id="56" dur="1" fill="hold">
                                          <p:stCondLst>
                                            <p:cond delay="0"/>
                                          </p:stCondLst>
                                        </p:cTn>
                                        <p:tgtEl>
                                          <p:spTgt spid="2864"/>
                                        </p:tgtEl>
                                        <p:attrNameLst>
                                          <p:attrName>style.visibility</p:attrName>
                                        </p:attrNameLst>
                                      </p:cBhvr>
                                      <p:to>
                                        <p:strVal val="visible"/>
                                      </p:to>
                                    </p:set>
                                    <p:animEffect transition="in" filter="fade">
                                      <p:cBhvr>
                                        <p:cTn id="57" dur="1000"/>
                                        <p:tgtEl>
                                          <p:spTgt spid="2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71"/>
          <p:cNvSpPr txBox="1">
            <a:spLocks noGrp="1"/>
          </p:cNvSpPr>
          <p:nvPr>
            <p:ph type="title"/>
          </p:nvPr>
        </p:nvSpPr>
        <p:spPr>
          <a:xfrm>
            <a:off x="86090" y="907098"/>
            <a:ext cx="5726187" cy="371700"/>
          </a:xfrm>
          <a:prstGeom prst="rect">
            <a:avLst/>
          </a:prstGeom>
        </p:spPr>
        <p:txBody>
          <a:bodyPr spcFirstLastPara="1" wrap="square" lIns="91425" tIns="0" rIns="91425" bIns="91425" anchor="t" anchorCtr="0">
            <a:noAutofit/>
          </a:bodyPr>
          <a:lstStyle/>
          <a:p>
            <a:pPr algn="ctr"/>
            <a:r>
              <a:rPr lang="fr-FR" sz="3200" b="1" dirty="0">
                <a:solidFill>
                  <a:schemeClr val="bg1"/>
                </a:solidFill>
                <a:latin typeface="Calibri" panose="020F0502020204030204" pitchFamily="34" charset="0"/>
                <a:ea typeface="Georgia" panose="02040502050405020303" pitchFamily="18" charset="0"/>
              </a:rPr>
              <a:t>GradientBoostingRegressor</a:t>
            </a:r>
            <a:br>
              <a:rPr lang="fr-FR" sz="3200" dirty="0">
                <a:solidFill>
                  <a:schemeClr val="bg1"/>
                </a:solidFill>
              </a:rPr>
            </a:br>
            <a:endParaRPr lang="fr-FR" sz="3200" dirty="0">
              <a:solidFill>
                <a:schemeClr val="bg1"/>
              </a:solidFill>
            </a:endParaRPr>
          </a:p>
        </p:txBody>
      </p:sp>
      <p:sp>
        <p:nvSpPr>
          <p:cNvPr id="3010" name="Google Shape;3010;p7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id="{3142A637-9B1E-A727-772C-BC3E55C28780}"/>
              </a:ext>
            </a:extLst>
          </p:cNvPr>
          <p:cNvSpPr txBox="1"/>
          <p:nvPr/>
        </p:nvSpPr>
        <p:spPr>
          <a:xfrm>
            <a:off x="341683" y="1902336"/>
            <a:ext cx="4998802" cy="1338828"/>
          </a:xfrm>
          <a:prstGeom prst="rect">
            <a:avLst/>
          </a:prstGeom>
          <a:noFill/>
        </p:spPr>
        <p:txBody>
          <a:bodyPr wrap="square">
            <a:spAutoFit/>
          </a:bodyPr>
          <a:lstStyle/>
          <a:p>
            <a:r>
              <a:rPr lang="fr-FR" sz="14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Le modèle GradientBoostingRegressor est une technique de machine learning qui appartient à la famille des modèles ensemblistes. Plus précisément, il s'agit d'un modèle de </a:t>
            </a:r>
            <a:r>
              <a:rPr lang="fr-FR" sz="1400"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boosting</a:t>
            </a:r>
            <a:r>
              <a:rPr lang="fr-FR" sz="14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une méthode qui combine plusieurs modèles plus simples pour créer un modèle plus puissant.</a:t>
            </a:r>
          </a:p>
          <a:p>
            <a:endParaRPr lang="fr-FR" sz="11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pic>
        <p:nvPicPr>
          <p:cNvPr id="6" name="Image 5">
            <a:extLst>
              <a:ext uri="{FF2B5EF4-FFF2-40B4-BE49-F238E27FC236}">
                <a16:creationId xmlns:a16="http://schemas.microsoft.com/office/drawing/2014/main" id="{11170BFC-EF25-242D-5DB8-61488B6EE27D}"/>
              </a:ext>
            </a:extLst>
          </p:cNvPr>
          <p:cNvPicPr>
            <a:picLocks noChangeAspect="1"/>
          </p:cNvPicPr>
          <p:nvPr/>
        </p:nvPicPr>
        <p:blipFill>
          <a:blip r:embed="rId4"/>
          <a:stretch>
            <a:fillRect/>
          </a:stretch>
        </p:blipFill>
        <p:spPr>
          <a:xfrm>
            <a:off x="5452354" y="1067032"/>
            <a:ext cx="3647872" cy="2174132"/>
          </a:xfrm>
          <a:prstGeom prst="rect">
            <a:avLst/>
          </a:prstGeom>
        </p:spPr>
      </p:pic>
    </p:spTree>
    <p:extLst>
      <p:ext uri="{BB962C8B-B14F-4D97-AF65-F5344CB8AC3E}">
        <p14:creationId xmlns:p14="http://schemas.microsoft.com/office/powerpoint/2010/main" val="120977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07"/>
                                        </p:tgtEl>
                                        <p:attrNameLst>
                                          <p:attrName>style.visibility</p:attrName>
                                        </p:attrNameLst>
                                      </p:cBhvr>
                                      <p:to>
                                        <p:strVal val="visible"/>
                                      </p:to>
                                    </p:set>
                                    <p:anim calcmode="lin" valueType="num">
                                      <p:cBhvr additive="base">
                                        <p:cTn id="7" dur="1000"/>
                                        <p:tgtEl>
                                          <p:spTgt spid="300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010"/>
                                        </p:tgtEl>
                                        <p:attrNameLst>
                                          <p:attrName>style.visibility</p:attrName>
                                        </p:attrNameLst>
                                      </p:cBhvr>
                                      <p:to>
                                        <p:strVal val="visible"/>
                                      </p:to>
                                    </p:set>
                                    <p:animEffect transition="in" filter="fade">
                                      <p:cBhvr>
                                        <p:cTn id="10" dur="1000"/>
                                        <p:tgtEl>
                                          <p:spTgt spid="3010"/>
                                        </p:tgtEl>
                                      </p:cBhvr>
                                    </p:animEffect>
                                  </p:childTnLst>
                                </p:cTn>
                              </p:par>
                              <p:par>
                                <p:cTn id="11" presetID="10" presetClass="entr" presetSubtype="0" fill="hold" nodeType="withEffect">
                                  <p:stCondLst>
                                    <p:cond delay="0"/>
                                  </p:stCondLst>
                                  <p:childTnLst>
                                    <p:set>
                                      <p:cBhvr>
                                        <p:cTn id="12" dur="1" fill="hold">
                                          <p:stCondLst>
                                            <p:cond delay="0"/>
                                          </p:stCondLst>
                                        </p:cTn>
                                        <p:tgtEl>
                                          <p:spTgt spid="3011"/>
                                        </p:tgtEl>
                                        <p:attrNameLst>
                                          <p:attrName>style.visibility</p:attrName>
                                        </p:attrNameLst>
                                      </p:cBhvr>
                                      <p:to>
                                        <p:strVal val="visible"/>
                                      </p:to>
                                    </p:set>
                                    <p:animEffect transition="in" filter="fade">
                                      <p:cBhvr>
                                        <p:cTn id="13" dur="1000"/>
                                        <p:tgtEl>
                                          <p:spTgt spid="3011"/>
                                        </p:tgtEl>
                                      </p:cBhvr>
                                    </p:animEffect>
                                  </p:childTnLst>
                                </p:cTn>
                              </p:par>
                              <p:par>
                                <p:cTn id="14" presetID="10" presetClass="entr" presetSubtype="0" fill="hold" nodeType="withEffect">
                                  <p:stCondLst>
                                    <p:cond delay="0"/>
                                  </p:stCondLst>
                                  <p:childTnLst>
                                    <p:set>
                                      <p:cBhvr>
                                        <p:cTn id="15" dur="1" fill="hold">
                                          <p:stCondLst>
                                            <p:cond delay="0"/>
                                          </p:stCondLst>
                                        </p:cTn>
                                        <p:tgtEl>
                                          <p:spTgt spid="3012"/>
                                        </p:tgtEl>
                                        <p:attrNameLst>
                                          <p:attrName>style.visibility</p:attrName>
                                        </p:attrNameLst>
                                      </p:cBhvr>
                                      <p:to>
                                        <p:strVal val="visible"/>
                                      </p:to>
                                    </p:set>
                                    <p:animEffect transition="in" filter="fade">
                                      <p:cBhvr>
                                        <p:cTn id="16" dur="1000"/>
                                        <p:tgtEl>
                                          <p:spTgt spid="3012"/>
                                        </p:tgtEl>
                                      </p:cBhvr>
                                    </p:animEffect>
                                  </p:childTnLst>
                                </p:cTn>
                              </p:par>
                              <p:par>
                                <p:cTn id="17" presetID="10" presetClass="entr" presetSubtype="0" fill="hold" nodeType="withEffect">
                                  <p:stCondLst>
                                    <p:cond delay="0"/>
                                  </p:stCondLst>
                                  <p:childTnLst>
                                    <p:set>
                                      <p:cBhvr>
                                        <p:cTn id="18" dur="1" fill="hold">
                                          <p:stCondLst>
                                            <p:cond delay="0"/>
                                          </p:stCondLst>
                                        </p:cTn>
                                        <p:tgtEl>
                                          <p:spTgt spid="3013"/>
                                        </p:tgtEl>
                                        <p:attrNameLst>
                                          <p:attrName>style.visibility</p:attrName>
                                        </p:attrNameLst>
                                      </p:cBhvr>
                                      <p:to>
                                        <p:strVal val="visible"/>
                                      </p:to>
                                    </p:set>
                                    <p:animEffect transition="in" filter="fade">
                                      <p:cBhvr>
                                        <p:cTn id="19" dur="1000"/>
                                        <p:tgtEl>
                                          <p:spTgt spid="3013"/>
                                        </p:tgtEl>
                                      </p:cBhvr>
                                    </p:animEffect>
                                  </p:childTnLst>
                                </p:cTn>
                              </p:par>
                              <p:par>
                                <p:cTn id="20" presetID="10" presetClass="entr" presetSubtype="0" fill="hold" nodeType="withEffect">
                                  <p:stCondLst>
                                    <p:cond delay="0"/>
                                  </p:stCondLst>
                                  <p:childTnLst>
                                    <p:set>
                                      <p:cBhvr>
                                        <p:cTn id="21" dur="1" fill="hold">
                                          <p:stCondLst>
                                            <p:cond delay="0"/>
                                          </p:stCondLst>
                                        </p:cTn>
                                        <p:tgtEl>
                                          <p:spTgt spid="3014"/>
                                        </p:tgtEl>
                                        <p:attrNameLst>
                                          <p:attrName>style.visibility</p:attrName>
                                        </p:attrNameLst>
                                      </p:cBhvr>
                                      <p:to>
                                        <p:strVal val="visible"/>
                                      </p:to>
                                    </p:set>
                                    <p:animEffect transition="in" filter="fade">
                                      <p:cBhvr>
                                        <p:cTn id="22" dur="1000"/>
                                        <p:tgtEl>
                                          <p:spTgt spid="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80"/>
        <p:cNvGrpSpPr/>
        <p:nvPr/>
      </p:nvGrpSpPr>
      <p:grpSpPr>
        <a:xfrm>
          <a:off x="0" y="0"/>
          <a:ext cx="0" cy="0"/>
          <a:chOff x="0" y="0"/>
          <a:chExt cx="0" cy="0"/>
        </a:xfrm>
      </p:grpSpPr>
      <p:sp>
        <p:nvSpPr>
          <p:cNvPr id="4484" name="Google Shape;4484;p104"/>
          <p:cNvSpPr/>
          <p:nvPr/>
        </p:nvSpPr>
        <p:spPr>
          <a:xfrm rot="5400000" flipH="1">
            <a:off x="7864228" y="6311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4"/>
          <p:cNvSpPr/>
          <p:nvPr/>
        </p:nvSpPr>
        <p:spPr>
          <a:xfrm rot="10800000" flipH="1">
            <a:off x="7343105" y="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id="{028AFC68-3511-56DB-02C8-29C257316C42}"/>
              </a:ext>
            </a:extLst>
          </p:cNvPr>
          <p:cNvSpPr txBox="1"/>
          <p:nvPr/>
        </p:nvSpPr>
        <p:spPr>
          <a:xfrm>
            <a:off x="904944" y="675575"/>
            <a:ext cx="6399250" cy="3539430"/>
          </a:xfrm>
          <a:prstGeom prst="rect">
            <a:avLst/>
          </a:prstGeom>
          <a:noFill/>
        </p:spPr>
        <p:txBody>
          <a:bodyPr wrap="square">
            <a:spAutoFit/>
          </a:bodyPr>
          <a:lstStyle/>
          <a:p>
            <a:r>
              <a:rPr lang="fr-FR"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-Ensemble d'Apprenants Faibles :</a:t>
            </a: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Le modèle est construit en utilisant une séquence d'apprenants faibles, souvent appelés "arbres de décision faibles". Ces arbres de décision sont simples et ne peuvent pas capturer des modèles complexes par eux-mêmes. </a:t>
            </a:r>
            <a:endParaRPr lang="fr-FR" sz="11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-Boosting :</a:t>
            </a: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Le modèle est construit itérativement. À chaque étape, un nouvel arbre de décision est ajouté au modèle pour corriger les erreurs commises par les arbres précédents. Cela signifie que le modèle se concentre de plus en plus sur les exemples mal prédits, améliorant ainsi la précision globale. </a:t>
            </a:r>
            <a:endParaRPr lang="fr-FR" sz="11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-Gradient Descent :</a:t>
            </a: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Le terme "Gradient" dans GradientBoostingRegressor fait référence à l'utilisation d'une technique appelée gradient </a:t>
            </a:r>
            <a:r>
              <a:rPr lang="fr-FR"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descent</a:t>
            </a: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Il s'agit d'un processus où le modèle ajuste ses prédictions en suivant la direction du gradient (la pente) de la fonction de perte. Cela permet d'optimiser les prédictions du modèle de manière itérative. </a:t>
            </a:r>
            <a:endParaRPr lang="fr-FR" sz="11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a:t>
            </a:r>
            <a:r>
              <a:rPr lang="fr-FR" b="1"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Regularization</a:t>
            </a:r>
            <a:r>
              <a:rPr lang="fr-FR"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a:t>
            </a: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Le modèle inclut souvent des mécanismes de régularisation pour éviter le surajustement (</a:t>
            </a:r>
            <a:r>
              <a:rPr lang="fr-FR"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overfitting</a:t>
            </a:r>
            <a:r>
              <a:rPr lang="fr-FR"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aux données d'entraînement. Cela garantit que le modèle généralise bien sur de nouvelles données.</a:t>
            </a:r>
            <a:endParaRPr lang="fr-FR" sz="11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228255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485"/>
                                        </p:tgtEl>
                                        <p:attrNameLst>
                                          <p:attrName>style.visibility</p:attrName>
                                        </p:attrNameLst>
                                      </p:cBhvr>
                                      <p:to>
                                        <p:strVal val="visible"/>
                                      </p:to>
                                    </p:set>
                                    <p:anim calcmode="lin" valueType="num">
                                      <p:cBhvr additive="base">
                                        <p:cTn id="7" dur="1000"/>
                                        <p:tgtEl>
                                          <p:spTgt spid="4485"/>
                                        </p:tgtEl>
                                        <p:attrNameLst>
                                          <p:attrName>ppt_w</p:attrName>
                                        </p:attrNameLst>
                                      </p:cBhvr>
                                      <p:tavLst>
                                        <p:tav tm="0">
                                          <p:val>
                                            <p:strVal val="0"/>
                                          </p:val>
                                        </p:tav>
                                        <p:tav tm="100000">
                                          <p:val>
                                            <p:strVal val="#ppt_w"/>
                                          </p:val>
                                        </p:tav>
                                      </p:tavLst>
                                    </p:anim>
                                    <p:anim calcmode="lin" valueType="num">
                                      <p:cBhvr additive="base">
                                        <p:cTn id="8" dur="1000"/>
                                        <p:tgtEl>
                                          <p:spTgt spid="4485"/>
                                        </p:tgtEl>
                                        <p:attrNameLst>
                                          <p:attrName>ppt_h</p:attrName>
                                        </p:attrNameLst>
                                      </p:cBhvr>
                                      <p:tavLst>
                                        <p:tav tm="0">
                                          <p:val>
                                            <p:strVal val="0"/>
                                          </p:val>
                                        </p:tav>
                                        <p:tav tm="100000">
                                          <p:val>
                                            <p:strVal val="#ppt_h"/>
                                          </p:val>
                                        </p:tav>
                                      </p:tavLst>
                                    </p:anim>
                                  </p:childTnLst>
                                </p:cTn>
                              </p:par>
                              <p:par>
                                <p:cTn id="9" presetID="8" presetClass="emph" presetSubtype="0" fill="hold" nodeType="withEffect">
                                  <p:stCondLst>
                                    <p:cond delay="0"/>
                                  </p:stCondLst>
                                  <p:childTnLst>
                                    <p:animRot by="-21600000">
                                      <p:cBhvr>
                                        <p:cTn id="10" dur="1000" fill="hold"/>
                                        <p:tgtEl>
                                          <p:spTgt spid="4484"/>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4486"/>
                                        </p:tgtEl>
                                        <p:attrNameLst>
                                          <p:attrName>style.visibility</p:attrName>
                                        </p:attrNameLst>
                                      </p:cBhvr>
                                      <p:to>
                                        <p:strVal val="visible"/>
                                      </p:to>
                                    </p:set>
                                    <p:animEffect transition="in" filter="fade">
                                      <p:cBhvr>
                                        <p:cTn id="13" dur="1000"/>
                                        <p:tgtEl>
                                          <p:spTgt spid="4486"/>
                                        </p:tgtEl>
                                      </p:cBhvr>
                                    </p:animEffect>
                                  </p:childTnLst>
                                </p:cTn>
                              </p:par>
                              <p:par>
                                <p:cTn id="14" presetID="10" presetClass="entr" presetSubtype="0" fill="hold" nodeType="withEffect">
                                  <p:stCondLst>
                                    <p:cond delay="0"/>
                                  </p:stCondLst>
                                  <p:childTnLst>
                                    <p:set>
                                      <p:cBhvr>
                                        <p:cTn id="15" dur="1" fill="hold">
                                          <p:stCondLst>
                                            <p:cond delay="0"/>
                                          </p:stCondLst>
                                        </p:cTn>
                                        <p:tgtEl>
                                          <p:spTgt spid="4487"/>
                                        </p:tgtEl>
                                        <p:attrNameLst>
                                          <p:attrName>style.visibility</p:attrName>
                                        </p:attrNameLst>
                                      </p:cBhvr>
                                      <p:to>
                                        <p:strVal val="visible"/>
                                      </p:to>
                                    </p:set>
                                    <p:animEffect transition="in" filter="fade">
                                      <p:cBhvr>
                                        <p:cTn id="16" dur="1000"/>
                                        <p:tgtEl>
                                          <p:spTgt spid="4487"/>
                                        </p:tgtEl>
                                      </p:cBhvr>
                                    </p:animEffect>
                                  </p:childTnLst>
                                </p:cTn>
                              </p:par>
                              <p:par>
                                <p:cTn id="17" presetID="10" presetClass="entr" presetSubtype="0" fill="hold" nodeType="withEffect">
                                  <p:stCondLst>
                                    <p:cond delay="0"/>
                                  </p:stCondLst>
                                  <p:childTnLst>
                                    <p:set>
                                      <p:cBhvr>
                                        <p:cTn id="18" dur="1" fill="hold">
                                          <p:stCondLst>
                                            <p:cond delay="0"/>
                                          </p:stCondLst>
                                        </p:cTn>
                                        <p:tgtEl>
                                          <p:spTgt spid="4488"/>
                                        </p:tgtEl>
                                        <p:attrNameLst>
                                          <p:attrName>style.visibility</p:attrName>
                                        </p:attrNameLst>
                                      </p:cBhvr>
                                      <p:to>
                                        <p:strVal val="visible"/>
                                      </p:to>
                                    </p:set>
                                    <p:animEffect transition="in" filter="fade">
                                      <p:cBhvr>
                                        <p:cTn id="19" dur="1000"/>
                                        <p:tgtEl>
                                          <p:spTgt spid="4488"/>
                                        </p:tgtEl>
                                      </p:cBhvr>
                                    </p:animEffect>
                                  </p:childTnLst>
                                </p:cTn>
                              </p:par>
                              <p:par>
                                <p:cTn id="20" presetID="10" presetClass="entr" presetSubtype="0" fill="hold" nodeType="withEffect">
                                  <p:stCondLst>
                                    <p:cond delay="0"/>
                                  </p:stCondLst>
                                  <p:childTnLst>
                                    <p:set>
                                      <p:cBhvr>
                                        <p:cTn id="21" dur="1" fill="hold">
                                          <p:stCondLst>
                                            <p:cond delay="0"/>
                                          </p:stCondLst>
                                        </p:cTn>
                                        <p:tgtEl>
                                          <p:spTgt spid="4489"/>
                                        </p:tgtEl>
                                        <p:attrNameLst>
                                          <p:attrName>style.visibility</p:attrName>
                                        </p:attrNameLst>
                                      </p:cBhvr>
                                      <p:to>
                                        <p:strVal val="visible"/>
                                      </p:to>
                                    </p:set>
                                    <p:animEffect transition="in" filter="fade">
                                      <p:cBhvr>
                                        <p:cTn id="22" dur="1000"/>
                                        <p:tgtEl>
                                          <p:spTgt spid="4489"/>
                                        </p:tgtEl>
                                      </p:cBhvr>
                                    </p:animEffect>
                                  </p:childTnLst>
                                </p:cTn>
                              </p:par>
                              <p:par>
                                <p:cTn id="23" presetID="10" presetClass="entr" presetSubtype="0" fill="hold" nodeType="withEffect">
                                  <p:stCondLst>
                                    <p:cond delay="0"/>
                                  </p:stCondLst>
                                  <p:childTnLst>
                                    <p:set>
                                      <p:cBhvr>
                                        <p:cTn id="24" dur="1" fill="hold">
                                          <p:stCondLst>
                                            <p:cond delay="0"/>
                                          </p:stCondLst>
                                        </p:cTn>
                                        <p:tgtEl>
                                          <p:spTgt spid="4490"/>
                                        </p:tgtEl>
                                        <p:attrNameLst>
                                          <p:attrName>style.visibility</p:attrName>
                                        </p:attrNameLst>
                                      </p:cBhvr>
                                      <p:to>
                                        <p:strVal val="visible"/>
                                      </p:to>
                                    </p:set>
                                    <p:animEffect transition="in" filter="fade">
                                      <p:cBhvr>
                                        <p:cTn id="25" dur="10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74"/>
          <p:cNvSpPr txBox="1">
            <a:spLocks noGrp="1"/>
          </p:cNvSpPr>
          <p:nvPr>
            <p:ph type="title"/>
          </p:nvPr>
        </p:nvSpPr>
        <p:spPr>
          <a:xfrm>
            <a:off x="893311" y="890924"/>
            <a:ext cx="7713000" cy="420600"/>
          </a:xfrm>
          <a:prstGeom prst="rect">
            <a:avLst/>
          </a:prstGeom>
        </p:spPr>
        <p:txBody>
          <a:bodyPr spcFirstLastPara="1" wrap="square" lIns="91425" tIns="0" rIns="91425" bIns="91425" anchor="t" anchorCtr="0">
            <a:noAutofit/>
          </a:bodyPr>
          <a:lstStyle/>
          <a:p>
            <a:pPr lvl="0"/>
            <a:r>
              <a:rPr lang="fr-FR" b="1" dirty="0"/>
              <a:t>Pourquoi le </a:t>
            </a:r>
            <a:r>
              <a:rPr lang="fr-FR" sz="2800" b="1" dirty="0">
                <a:solidFill>
                  <a:schemeClr val="bg1"/>
                </a:solidFill>
                <a:latin typeface="Calibri" panose="020F0502020204030204" pitchFamily="34" charset="0"/>
                <a:ea typeface="Georgia" panose="02040502050405020303" pitchFamily="18" charset="0"/>
              </a:rPr>
              <a:t>GradientBoostingRegressor</a:t>
            </a:r>
            <a:r>
              <a:rPr lang="fr-FR" b="1" dirty="0"/>
              <a:t>?</a:t>
            </a:r>
            <a:endParaRPr dirty="0"/>
          </a:p>
        </p:txBody>
      </p:sp>
      <p:grpSp>
        <p:nvGrpSpPr>
          <p:cNvPr id="3062" name="Google Shape;3062;p74"/>
          <p:cNvGrpSpPr/>
          <p:nvPr/>
        </p:nvGrpSpPr>
        <p:grpSpPr>
          <a:xfrm>
            <a:off x="8276954" y="4204426"/>
            <a:ext cx="793256" cy="182899"/>
            <a:chOff x="2685575" y="2835950"/>
            <a:chExt cx="433000" cy="99825"/>
          </a:xfrm>
        </p:grpSpPr>
        <p:sp>
          <p:nvSpPr>
            <p:cNvPr id="3063" name="Google Shape;3063;p7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p:cNvSpPr/>
          <p:nvPr/>
        </p:nvSpPr>
        <p:spPr>
          <a:xfrm flipH="1">
            <a:off x="7208138" y="2622187"/>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id="{BB56ABA9-087D-5AC9-AE4D-57EB12F07663}"/>
              </a:ext>
            </a:extLst>
          </p:cNvPr>
          <p:cNvSpPr txBox="1"/>
          <p:nvPr/>
        </p:nvSpPr>
        <p:spPr>
          <a:xfrm>
            <a:off x="893311" y="1880685"/>
            <a:ext cx="6548144" cy="1754326"/>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rPr>
              <a:t> </a:t>
            </a:r>
            <a:r>
              <a:rPr lang="fr-FR" sz="1800" dirty="0">
                <a:solidFill>
                  <a:schemeClr val="bg1"/>
                </a:solidFill>
                <a:effectLst/>
                <a:latin typeface="Calibri" panose="020F0502020204030204" pitchFamily="34" charset="0"/>
                <a:ea typeface="Georgia" panose="02040502050405020303" pitchFamily="18" charset="0"/>
              </a:rPr>
              <a:t>Nous avons opté pour le modèle GradientBoostingRegressor en raison de sa capacité à créer des prédictions précises en combinant de manière astucieuse des modèles simples. Ce modèle s'adapte bien à des situations où les relations entre les variables peuvent être complexes et non linéaires. De plus, il gère efficacement l'</a:t>
            </a:r>
            <a:r>
              <a:rPr lang="fr-FR" sz="1800" dirty="0" err="1">
                <a:solidFill>
                  <a:schemeClr val="bg1"/>
                </a:solidFill>
                <a:effectLst/>
                <a:latin typeface="Calibri" panose="020F0502020204030204" pitchFamily="34" charset="0"/>
                <a:ea typeface="Georgia" panose="02040502050405020303" pitchFamily="18" charset="0"/>
              </a:rPr>
              <a:t>overfitting</a:t>
            </a:r>
            <a:r>
              <a:rPr lang="fr-FR" sz="1800" dirty="0">
                <a:solidFill>
                  <a:schemeClr val="bg1"/>
                </a:solidFill>
                <a:effectLst/>
                <a:latin typeface="Calibri" panose="020F0502020204030204" pitchFamily="34" charset="0"/>
                <a:ea typeface="Georgia" panose="02040502050405020303" pitchFamily="18" charset="0"/>
              </a:rPr>
              <a:t> grâce à son mécanisme intégré de régularisation</a:t>
            </a:r>
            <a:r>
              <a:rPr lang="fr-FR" sz="1800" dirty="0">
                <a:effectLst/>
                <a:latin typeface="Calibri" panose="020F0502020204030204" pitchFamily="34" charset="0"/>
                <a:ea typeface="Georgia" panose="02040502050405020303" pitchFamily="18" charset="0"/>
              </a:rPr>
              <a:t>.</a:t>
            </a:r>
            <a:endParaRPr lang="fr-FR" sz="16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311200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067"/>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068"/>
                                        </p:tgtEl>
                                        <p:attrNameLst>
                                          <p:attrName>style.visibility</p:attrName>
                                        </p:attrNameLst>
                                      </p:cBhvr>
                                      <p:to>
                                        <p:strVal val="visible"/>
                                      </p:to>
                                    </p:set>
                                    <p:animEffect transition="in" filter="fade">
                                      <p:cBhvr>
                                        <p:cTn id="15" dur="1000"/>
                                        <p:tgtEl>
                                          <p:spTgt spid="3068"/>
                                        </p:tgtEl>
                                      </p:cBhvr>
                                    </p:animEffect>
                                  </p:childTnLst>
                                </p:cTn>
                              </p:par>
                              <p:par>
                                <p:cTn id="16" presetID="10" presetClass="entr" presetSubtype="0" fill="hold" nodeType="withEffect">
                                  <p:stCondLst>
                                    <p:cond delay="0"/>
                                  </p:stCondLst>
                                  <p:childTnLst>
                                    <p:set>
                                      <p:cBhvr>
                                        <p:cTn id="17" dur="1" fill="hold">
                                          <p:stCondLst>
                                            <p:cond delay="0"/>
                                          </p:stCondLst>
                                        </p:cTn>
                                        <p:tgtEl>
                                          <p:spTgt spid="3069"/>
                                        </p:tgtEl>
                                        <p:attrNameLst>
                                          <p:attrName>style.visibility</p:attrName>
                                        </p:attrNameLst>
                                      </p:cBhvr>
                                      <p:to>
                                        <p:strVal val="visible"/>
                                      </p:to>
                                    </p:set>
                                    <p:animEffect transition="in" filter="fade">
                                      <p:cBhvr>
                                        <p:cTn id="18" dur="1000"/>
                                        <p:tgtEl>
                                          <p:spTgt spid="3069"/>
                                        </p:tgtEl>
                                      </p:cBhvr>
                                    </p:animEffect>
                                  </p:childTnLst>
                                </p:cTn>
                              </p:par>
                              <p:par>
                                <p:cTn id="19" presetID="10" presetClass="entr" presetSubtype="0" fill="hold" nodeType="withEffect">
                                  <p:stCondLst>
                                    <p:cond delay="0"/>
                                  </p:stCondLst>
                                  <p:childTnLst>
                                    <p:set>
                                      <p:cBhvr>
                                        <p:cTn id="20" dur="1" fill="hold">
                                          <p:stCondLst>
                                            <p:cond delay="0"/>
                                          </p:stCondLst>
                                        </p:cTn>
                                        <p:tgtEl>
                                          <p:spTgt spid="3070"/>
                                        </p:tgtEl>
                                        <p:attrNameLst>
                                          <p:attrName>style.visibility</p:attrName>
                                        </p:attrNameLst>
                                      </p:cBhvr>
                                      <p:to>
                                        <p:strVal val="visible"/>
                                      </p:to>
                                    </p:set>
                                    <p:animEffect transition="in" filter="fade">
                                      <p:cBhvr>
                                        <p:cTn id="21" dur="1000"/>
                                        <p:tgtEl>
                                          <p:spTgt spid="3070"/>
                                        </p:tgtEl>
                                      </p:cBhvr>
                                    </p:animEffect>
                                  </p:childTnLst>
                                </p:cTn>
                              </p:par>
                              <p:par>
                                <p:cTn id="22" presetID="10" presetClass="entr" presetSubtype="0" fill="hold" nodeType="withEffect">
                                  <p:stCondLst>
                                    <p:cond delay="0"/>
                                  </p:stCondLst>
                                  <p:childTnLst>
                                    <p:set>
                                      <p:cBhvr>
                                        <p:cTn id="23" dur="1" fill="hold">
                                          <p:stCondLst>
                                            <p:cond delay="0"/>
                                          </p:stCondLst>
                                        </p:cTn>
                                        <p:tgtEl>
                                          <p:spTgt spid="3071"/>
                                        </p:tgtEl>
                                        <p:attrNameLst>
                                          <p:attrName>style.visibility</p:attrName>
                                        </p:attrNameLst>
                                      </p:cBhvr>
                                      <p:to>
                                        <p:strVal val="visible"/>
                                      </p:to>
                                    </p:set>
                                    <p:animEffect transition="in" filter="fade">
                                      <p:cBhvr>
                                        <p:cTn id="24" dur="1000"/>
                                        <p:tgtEl>
                                          <p:spTgt spid="3071"/>
                                        </p:tgtEl>
                                      </p:cBhvr>
                                    </p:animEffect>
                                  </p:childTnLst>
                                </p:cTn>
                              </p:par>
                              <p:par>
                                <p:cTn id="25" presetID="10" presetClass="entr" presetSubtype="0" fill="hold" nodeType="withEffect">
                                  <p:stCondLst>
                                    <p:cond delay="0"/>
                                  </p:stCondLst>
                                  <p:childTnLst>
                                    <p:set>
                                      <p:cBhvr>
                                        <p:cTn id="26" dur="1" fill="hold">
                                          <p:stCondLst>
                                            <p:cond delay="0"/>
                                          </p:stCondLst>
                                        </p:cTn>
                                        <p:tgtEl>
                                          <p:spTgt spid="3072"/>
                                        </p:tgtEl>
                                        <p:attrNameLst>
                                          <p:attrName>style.visibility</p:attrName>
                                        </p:attrNameLst>
                                      </p:cBhvr>
                                      <p:to>
                                        <p:strVal val="visible"/>
                                      </p:to>
                                    </p:set>
                                    <p:animEffect transition="in" filter="fade">
                                      <p:cBhvr>
                                        <p:cTn id="27"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4" name="Rectangle 23">
            <a:extLst>
              <a:ext uri="{FF2B5EF4-FFF2-40B4-BE49-F238E27FC236}">
                <a16:creationId xmlns:a16="http://schemas.microsoft.com/office/drawing/2014/main" id="{F1791C90-4620-20A5-B625-3247E73AAA71}"/>
              </a:ext>
            </a:extLst>
          </p:cNvPr>
          <p:cNvSpPr/>
          <p:nvPr/>
        </p:nvSpPr>
        <p:spPr>
          <a:xfrm>
            <a:off x="853855" y="3965119"/>
            <a:ext cx="2677135" cy="86290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77" name="Google Shape;2977;p69"/>
          <p:cNvSpPr/>
          <p:nvPr/>
        </p:nvSpPr>
        <p:spPr>
          <a:xfrm>
            <a:off x="298339" y="43134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69"/>
          <p:cNvGrpSpPr/>
          <p:nvPr/>
        </p:nvGrpSpPr>
        <p:grpSpPr>
          <a:xfrm>
            <a:off x="6622850" y="-2018079"/>
            <a:ext cx="4000413" cy="3175881"/>
            <a:chOff x="5207925" y="-1994879"/>
            <a:chExt cx="4000413" cy="3175881"/>
          </a:xfrm>
        </p:grpSpPr>
        <p:sp>
          <p:nvSpPr>
            <p:cNvPr id="2979" name="Google Shape;2979;p6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69"/>
          <p:cNvGrpSpPr/>
          <p:nvPr/>
        </p:nvGrpSpPr>
        <p:grpSpPr>
          <a:xfrm>
            <a:off x="4580467" y="3925450"/>
            <a:ext cx="1039906" cy="679800"/>
            <a:chOff x="4082325" y="3790650"/>
            <a:chExt cx="1039906" cy="679800"/>
          </a:xfrm>
        </p:grpSpPr>
        <p:sp>
          <p:nvSpPr>
            <p:cNvPr id="2983" name="Google Shape;2983;p6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6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id="{BA96EB61-467A-3FF3-970F-0F28AB4E5449}"/>
              </a:ext>
            </a:extLst>
          </p:cNvPr>
          <p:cNvSpPr txBox="1"/>
          <p:nvPr/>
        </p:nvSpPr>
        <p:spPr>
          <a:xfrm>
            <a:off x="115326" y="994362"/>
            <a:ext cx="6333628" cy="369332"/>
          </a:xfrm>
          <a:prstGeom prst="rect">
            <a:avLst/>
          </a:prstGeom>
          <a:noFill/>
        </p:spPr>
        <p:txBody>
          <a:bodyPr wrap="square">
            <a:spAutoFit/>
          </a:bodyPr>
          <a:lstStyle/>
          <a:p>
            <a:r>
              <a:rPr lang="fr-FR" sz="1800" dirty="0">
                <a:solidFill>
                  <a:schemeClr val="lt1"/>
                </a:solidFill>
                <a:latin typeface="Aldrich"/>
                <a:sym typeface="Aldrich"/>
              </a:rPr>
              <a:t>Le modèle dans</a:t>
            </a:r>
            <a:r>
              <a:rPr lang="fr-FR" sz="1800" b="1" dirty="0">
                <a:solidFill>
                  <a:schemeClr val="bg1"/>
                </a:solidFill>
                <a:latin typeface="Calibri" panose="020F0502020204030204" pitchFamily="34" charset="0"/>
                <a:ea typeface="Georgia" panose="02040502050405020303" pitchFamily="18" charset="0"/>
              </a:rPr>
              <a:t> GradientBoostingRegressor</a:t>
            </a:r>
            <a:r>
              <a:rPr lang="fr-FR" sz="1800" dirty="0">
                <a:solidFill>
                  <a:schemeClr val="lt1"/>
                </a:solidFill>
                <a:latin typeface="Aldrich"/>
                <a:sym typeface="Aldrich"/>
              </a:rPr>
              <a:t> Python</a:t>
            </a:r>
          </a:p>
        </p:txBody>
      </p:sp>
      <p:sp>
        <p:nvSpPr>
          <p:cNvPr id="2" name="ZoneTexte 1">
            <a:extLst>
              <a:ext uri="{FF2B5EF4-FFF2-40B4-BE49-F238E27FC236}">
                <a16:creationId xmlns:a16="http://schemas.microsoft.com/office/drawing/2014/main" id="{638B0FCB-A65A-C9CF-F651-9F9AB32F3921}"/>
              </a:ext>
            </a:extLst>
          </p:cNvPr>
          <p:cNvSpPr txBox="1"/>
          <p:nvPr/>
        </p:nvSpPr>
        <p:spPr>
          <a:xfrm>
            <a:off x="164679" y="1243757"/>
            <a:ext cx="3557926" cy="307777"/>
          </a:xfrm>
          <a:prstGeom prst="rect">
            <a:avLst/>
          </a:prstGeom>
          <a:noFill/>
        </p:spPr>
        <p:txBody>
          <a:bodyPr wrap="square" rtlCol="0">
            <a:spAutoFit/>
          </a:bodyPr>
          <a:lstStyle/>
          <a:p>
            <a:r>
              <a:rPr lang="fr-FR" dirty="0">
                <a:solidFill>
                  <a:schemeClr val="bg1"/>
                </a:solidFill>
              </a:rPr>
              <a:t>-</a:t>
            </a:r>
            <a:r>
              <a:rPr lang="fr-FR" u="sng" dirty="0">
                <a:solidFill>
                  <a:schemeClr val="bg1"/>
                </a:solidFill>
              </a:rPr>
              <a:t>importation du modèle:</a:t>
            </a:r>
          </a:p>
        </p:txBody>
      </p:sp>
      <p:pic>
        <p:nvPicPr>
          <p:cNvPr id="5" name="Image 4">
            <a:extLst>
              <a:ext uri="{FF2B5EF4-FFF2-40B4-BE49-F238E27FC236}">
                <a16:creationId xmlns:a16="http://schemas.microsoft.com/office/drawing/2014/main" id="{DF117E02-B21A-6BB7-E95D-4F5F4B3FB96B}"/>
              </a:ext>
            </a:extLst>
          </p:cNvPr>
          <p:cNvPicPr>
            <a:picLocks noChangeAspect="1"/>
          </p:cNvPicPr>
          <p:nvPr/>
        </p:nvPicPr>
        <p:blipFill>
          <a:blip r:embed="rId4"/>
          <a:stretch>
            <a:fillRect/>
          </a:stretch>
        </p:blipFill>
        <p:spPr>
          <a:xfrm>
            <a:off x="1532189" y="1628001"/>
            <a:ext cx="5038762" cy="533404"/>
          </a:xfrm>
          <a:prstGeom prst="rect">
            <a:avLst/>
          </a:prstGeom>
        </p:spPr>
      </p:pic>
      <p:sp>
        <p:nvSpPr>
          <p:cNvPr id="8" name="ZoneTexte 7">
            <a:extLst>
              <a:ext uri="{FF2B5EF4-FFF2-40B4-BE49-F238E27FC236}">
                <a16:creationId xmlns:a16="http://schemas.microsoft.com/office/drawing/2014/main" id="{9A507B5B-219A-97BA-609C-1A72B1E9D5A4}"/>
              </a:ext>
            </a:extLst>
          </p:cNvPr>
          <p:cNvSpPr txBox="1"/>
          <p:nvPr/>
        </p:nvSpPr>
        <p:spPr>
          <a:xfrm>
            <a:off x="0" y="2937099"/>
            <a:ext cx="8269552" cy="307777"/>
          </a:xfrm>
          <a:prstGeom prst="rect">
            <a:avLst/>
          </a:prstGeom>
          <a:noFill/>
        </p:spPr>
        <p:txBody>
          <a:bodyPr wrap="square">
            <a:spAutoFit/>
          </a:bodyPr>
          <a:lstStyle/>
          <a:p>
            <a:r>
              <a:rPr lang="fr-FR" dirty="0">
                <a:solidFill>
                  <a:schemeClr val="bg1"/>
                </a:solidFill>
              </a:rPr>
              <a:t>GradientBoostingRegressor(</a:t>
            </a:r>
            <a:r>
              <a:rPr lang="fr-FR" dirty="0">
                <a:solidFill>
                  <a:schemeClr val="bg2">
                    <a:lumMod val="50000"/>
                  </a:schemeClr>
                </a:solidFill>
              </a:rPr>
              <a:t>n_estimators</a:t>
            </a:r>
            <a:r>
              <a:rPr lang="fr-FR" dirty="0">
                <a:solidFill>
                  <a:schemeClr val="bg1"/>
                </a:solidFill>
              </a:rPr>
              <a:t>=100</a:t>
            </a:r>
            <a:r>
              <a:rPr lang="fr-FR" dirty="0">
                <a:solidFill>
                  <a:schemeClr val="bg2">
                    <a:lumMod val="50000"/>
                  </a:schemeClr>
                </a:solidFill>
              </a:rPr>
              <a:t>, learning_rate</a:t>
            </a:r>
            <a:r>
              <a:rPr lang="fr-FR" dirty="0">
                <a:solidFill>
                  <a:schemeClr val="bg1"/>
                </a:solidFill>
              </a:rPr>
              <a:t>=0.1, </a:t>
            </a:r>
            <a:r>
              <a:rPr lang="fr-FR" dirty="0">
                <a:solidFill>
                  <a:schemeClr val="bg2">
                    <a:lumMod val="50000"/>
                  </a:schemeClr>
                </a:solidFill>
              </a:rPr>
              <a:t>max_depth</a:t>
            </a:r>
            <a:r>
              <a:rPr lang="fr-FR" dirty="0">
                <a:solidFill>
                  <a:schemeClr val="bg1"/>
                </a:solidFill>
              </a:rPr>
              <a:t>=3, </a:t>
            </a:r>
            <a:r>
              <a:rPr lang="fr-FR" dirty="0">
                <a:solidFill>
                  <a:schemeClr val="bg2">
                    <a:lumMod val="50000"/>
                  </a:schemeClr>
                </a:solidFill>
              </a:rPr>
              <a:t>random_state</a:t>
            </a:r>
            <a:r>
              <a:rPr lang="fr-FR" dirty="0">
                <a:solidFill>
                  <a:schemeClr val="bg1"/>
                </a:solidFill>
              </a:rPr>
              <a:t>=42)</a:t>
            </a:r>
            <a:r>
              <a:rPr lang="fr-FR" dirty="0"/>
              <a:t>)</a:t>
            </a:r>
          </a:p>
        </p:txBody>
      </p:sp>
      <p:cxnSp>
        <p:nvCxnSpPr>
          <p:cNvPr id="11" name="Connecteur droit avec flèche 10">
            <a:extLst>
              <a:ext uri="{FF2B5EF4-FFF2-40B4-BE49-F238E27FC236}">
                <a16:creationId xmlns:a16="http://schemas.microsoft.com/office/drawing/2014/main" id="{86507D78-A39C-7FAF-C651-90317ACEB4F8}"/>
              </a:ext>
            </a:extLst>
          </p:cNvPr>
          <p:cNvCxnSpPr/>
          <p:nvPr/>
        </p:nvCxnSpPr>
        <p:spPr>
          <a:xfrm>
            <a:off x="1896894" y="2571750"/>
            <a:ext cx="885217" cy="365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3FF01EB6-5735-E46C-E862-C74069670A90}"/>
              </a:ext>
            </a:extLst>
          </p:cNvPr>
          <p:cNvCxnSpPr/>
          <p:nvPr/>
        </p:nvCxnSpPr>
        <p:spPr>
          <a:xfrm flipV="1">
            <a:off x="3613826" y="3205264"/>
            <a:ext cx="646889" cy="607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077253A-1F99-30B4-C06D-BD24A6F28A91}"/>
              </a:ext>
            </a:extLst>
          </p:cNvPr>
          <p:cNvCxnSpPr/>
          <p:nvPr/>
        </p:nvCxnSpPr>
        <p:spPr>
          <a:xfrm flipH="1">
            <a:off x="5899826" y="2206401"/>
            <a:ext cx="1147863" cy="672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4DA6F781-DBDA-75D6-765B-599D211EF89A}"/>
              </a:ext>
            </a:extLst>
          </p:cNvPr>
          <p:cNvCxnSpPr/>
          <p:nvPr/>
        </p:nvCxnSpPr>
        <p:spPr>
          <a:xfrm flipV="1">
            <a:off x="6719463" y="3283085"/>
            <a:ext cx="328226" cy="866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B0A36742-D3FA-A9F3-0F25-AAEAB5A4E5D0}"/>
              </a:ext>
            </a:extLst>
          </p:cNvPr>
          <p:cNvSpPr txBox="1"/>
          <p:nvPr/>
        </p:nvSpPr>
        <p:spPr>
          <a:xfrm>
            <a:off x="0" y="2368732"/>
            <a:ext cx="4580467" cy="307777"/>
          </a:xfrm>
          <a:prstGeom prst="rect">
            <a:avLst/>
          </a:prstGeom>
          <a:noFill/>
        </p:spPr>
        <p:txBody>
          <a:bodyPr wrap="square">
            <a:spAutoFit/>
          </a:bodyPr>
          <a:lstStyle/>
          <a:p>
            <a:r>
              <a:rPr lang="fr-FR" dirty="0">
                <a:solidFill>
                  <a:schemeClr val="bg1"/>
                </a:solidFill>
              </a:rPr>
              <a:t>C'est le nombre d'arbres de décision à construire</a:t>
            </a:r>
          </a:p>
        </p:txBody>
      </p:sp>
      <p:sp>
        <p:nvSpPr>
          <p:cNvPr id="23" name="ZoneTexte 22">
            <a:extLst>
              <a:ext uri="{FF2B5EF4-FFF2-40B4-BE49-F238E27FC236}">
                <a16:creationId xmlns:a16="http://schemas.microsoft.com/office/drawing/2014/main" id="{AA1D9A0D-3419-1518-8178-94FB2C5B9949}"/>
              </a:ext>
            </a:extLst>
          </p:cNvPr>
          <p:cNvSpPr txBox="1"/>
          <p:nvPr/>
        </p:nvSpPr>
        <p:spPr>
          <a:xfrm>
            <a:off x="576097" y="3840255"/>
            <a:ext cx="4028598" cy="523220"/>
          </a:xfrm>
          <a:prstGeom prst="rect">
            <a:avLst/>
          </a:prstGeom>
          <a:noFill/>
        </p:spPr>
        <p:txBody>
          <a:bodyPr wrap="square">
            <a:spAutoFit/>
          </a:bodyPr>
          <a:lstStyle/>
          <a:p>
            <a:r>
              <a:rPr lang="fr-FR" dirty="0">
                <a:solidFill>
                  <a:schemeClr val="bg1"/>
                </a:solidFill>
              </a:rPr>
              <a:t>Il contrôle la contribution de chaque arbre à la correction des erreurs des arbres précédents.</a:t>
            </a:r>
          </a:p>
        </p:txBody>
      </p:sp>
      <p:sp>
        <p:nvSpPr>
          <p:cNvPr id="25" name="Rectangle 24">
            <a:extLst>
              <a:ext uri="{FF2B5EF4-FFF2-40B4-BE49-F238E27FC236}">
                <a16:creationId xmlns:a16="http://schemas.microsoft.com/office/drawing/2014/main" id="{E45E7F89-4755-3092-763F-A8186916C57B}"/>
              </a:ext>
            </a:extLst>
          </p:cNvPr>
          <p:cNvSpPr/>
          <p:nvPr/>
        </p:nvSpPr>
        <p:spPr>
          <a:xfrm>
            <a:off x="4368018" y="3716111"/>
            <a:ext cx="1709225" cy="11119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4005D80A-B5A6-106F-B59E-C2B0FD19216F}"/>
              </a:ext>
            </a:extLst>
          </p:cNvPr>
          <p:cNvSpPr txBox="1"/>
          <p:nvPr/>
        </p:nvSpPr>
        <p:spPr>
          <a:xfrm>
            <a:off x="6598310" y="1243757"/>
            <a:ext cx="2518228" cy="954107"/>
          </a:xfrm>
          <a:prstGeom prst="rect">
            <a:avLst/>
          </a:prstGeom>
          <a:noFill/>
        </p:spPr>
        <p:txBody>
          <a:bodyPr wrap="square">
            <a:spAutoFit/>
          </a:bodyPr>
          <a:lstStyle/>
          <a:p>
            <a:r>
              <a:rPr lang="fr-FR" dirty="0">
                <a:solidFill>
                  <a:schemeClr val="bg1"/>
                </a:solidFill>
              </a:rPr>
              <a:t>La profondeur maximale des estimateurs individuels (arbres de décision) dans l'ensemble.</a:t>
            </a:r>
          </a:p>
        </p:txBody>
      </p:sp>
      <p:sp>
        <p:nvSpPr>
          <p:cNvPr id="29" name="ZoneTexte 28">
            <a:extLst>
              <a:ext uri="{FF2B5EF4-FFF2-40B4-BE49-F238E27FC236}">
                <a16:creationId xmlns:a16="http://schemas.microsoft.com/office/drawing/2014/main" id="{983C0B2C-3D3E-C963-5C60-A67C3CEB0B3B}"/>
              </a:ext>
            </a:extLst>
          </p:cNvPr>
          <p:cNvSpPr txBox="1"/>
          <p:nvPr/>
        </p:nvSpPr>
        <p:spPr>
          <a:xfrm>
            <a:off x="4513325" y="3876748"/>
            <a:ext cx="2773001" cy="1169551"/>
          </a:xfrm>
          <a:prstGeom prst="rect">
            <a:avLst/>
          </a:prstGeom>
          <a:noFill/>
        </p:spPr>
        <p:txBody>
          <a:bodyPr wrap="square">
            <a:spAutoFit/>
          </a:bodyPr>
          <a:lstStyle/>
          <a:p>
            <a:r>
              <a:rPr lang="fr-FR" dirty="0">
                <a:solidFill>
                  <a:schemeClr val="bg1"/>
                </a:solidFill>
              </a:rPr>
              <a:t>Le paramètre random_state est utilisé pour initialiser le générateur de nombres aléatoires interne dans </a:t>
            </a:r>
            <a:r>
              <a:rPr lang="fr-FR" dirty="0" err="1">
                <a:solidFill>
                  <a:schemeClr val="bg1"/>
                </a:solidFill>
              </a:rPr>
              <a:t>scikit</a:t>
            </a:r>
            <a:r>
              <a:rPr lang="fr-FR" dirty="0">
                <a:solidFill>
                  <a:schemeClr val="bg1"/>
                </a:solidFill>
              </a:rPr>
              <a:t>-learn.</a:t>
            </a:r>
          </a:p>
        </p:txBody>
      </p:sp>
    </p:spTree>
    <p:extLst>
      <p:ext uri="{BB962C8B-B14F-4D97-AF65-F5344CB8AC3E}">
        <p14:creationId xmlns:p14="http://schemas.microsoft.com/office/powerpoint/2010/main" val="350176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82"/>
                                        </p:tgtEl>
                                        <p:attrNameLst>
                                          <p:attrName>style.visibility</p:attrName>
                                        </p:attrNameLst>
                                      </p:cBhvr>
                                      <p:to>
                                        <p:strVal val="visible"/>
                                      </p:to>
                                    </p:set>
                                    <p:anim calcmode="lin" valueType="num">
                                      <p:cBhvr additive="base">
                                        <p:cTn id="7" dur="1000"/>
                                        <p:tgtEl>
                                          <p:spTgt spid="298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986"/>
                                        </p:tgtEl>
                                        <p:attrNameLst>
                                          <p:attrName>style.visibility</p:attrName>
                                        </p:attrNameLst>
                                      </p:cBhvr>
                                      <p:to>
                                        <p:strVal val="visible"/>
                                      </p:to>
                                    </p:set>
                                    <p:animEffect transition="in" filter="fade">
                                      <p:cBhvr>
                                        <p:cTn id="10" dur="1000"/>
                                        <p:tgtEl>
                                          <p:spTgt spid="2986"/>
                                        </p:tgtEl>
                                      </p:cBhvr>
                                    </p:animEffect>
                                  </p:childTnLst>
                                </p:cTn>
                              </p:par>
                              <p:par>
                                <p:cTn id="11" presetID="10" presetClass="entr" presetSubtype="0" fill="hold" nodeType="withEffect">
                                  <p:stCondLst>
                                    <p:cond delay="0"/>
                                  </p:stCondLst>
                                  <p:childTnLst>
                                    <p:set>
                                      <p:cBhvr>
                                        <p:cTn id="12" dur="1" fill="hold">
                                          <p:stCondLst>
                                            <p:cond delay="0"/>
                                          </p:stCondLst>
                                        </p:cTn>
                                        <p:tgtEl>
                                          <p:spTgt spid="2987"/>
                                        </p:tgtEl>
                                        <p:attrNameLst>
                                          <p:attrName>style.visibility</p:attrName>
                                        </p:attrNameLst>
                                      </p:cBhvr>
                                      <p:to>
                                        <p:strVal val="visible"/>
                                      </p:to>
                                    </p:set>
                                    <p:animEffect transition="in" filter="fade">
                                      <p:cBhvr>
                                        <p:cTn id="13" dur="1000"/>
                                        <p:tgtEl>
                                          <p:spTgt spid="2987"/>
                                        </p:tgtEl>
                                      </p:cBhvr>
                                    </p:animEffect>
                                  </p:childTnLst>
                                </p:cTn>
                              </p:par>
                              <p:par>
                                <p:cTn id="14" presetID="10" presetClass="entr" presetSubtype="0" fill="hold" nodeType="withEffect">
                                  <p:stCondLst>
                                    <p:cond delay="0"/>
                                  </p:stCondLst>
                                  <p:childTnLst>
                                    <p:set>
                                      <p:cBhvr>
                                        <p:cTn id="15" dur="1" fill="hold">
                                          <p:stCondLst>
                                            <p:cond delay="0"/>
                                          </p:stCondLst>
                                        </p:cTn>
                                        <p:tgtEl>
                                          <p:spTgt spid="2988"/>
                                        </p:tgtEl>
                                        <p:attrNameLst>
                                          <p:attrName>style.visibility</p:attrName>
                                        </p:attrNameLst>
                                      </p:cBhvr>
                                      <p:to>
                                        <p:strVal val="visible"/>
                                      </p:to>
                                    </p:set>
                                    <p:animEffect transition="in" filter="fade">
                                      <p:cBhvr>
                                        <p:cTn id="16" dur="1000"/>
                                        <p:tgtEl>
                                          <p:spTgt spid="2988"/>
                                        </p:tgtEl>
                                      </p:cBhvr>
                                    </p:animEffect>
                                  </p:childTnLst>
                                </p:cTn>
                              </p:par>
                              <p:par>
                                <p:cTn id="17" presetID="10" presetClass="entr" presetSubtype="0" fill="hold" nodeType="withEffect">
                                  <p:stCondLst>
                                    <p:cond delay="0"/>
                                  </p:stCondLst>
                                  <p:childTnLst>
                                    <p:set>
                                      <p:cBhvr>
                                        <p:cTn id="18" dur="1" fill="hold">
                                          <p:stCondLst>
                                            <p:cond delay="0"/>
                                          </p:stCondLst>
                                        </p:cTn>
                                        <p:tgtEl>
                                          <p:spTgt spid="2989"/>
                                        </p:tgtEl>
                                        <p:attrNameLst>
                                          <p:attrName>style.visibility</p:attrName>
                                        </p:attrNameLst>
                                      </p:cBhvr>
                                      <p:to>
                                        <p:strVal val="visible"/>
                                      </p:to>
                                    </p:set>
                                    <p:animEffect transition="in" filter="fade">
                                      <p:cBhvr>
                                        <p:cTn id="19" dur="1000"/>
                                        <p:tgtEl>
                                          <p:spTgt spid="2989"/>
                                        </p:tgtEl>
                                      </p:cBhvr>
                                    </p:animEffect>
                                  </p:childTnLst>
                                </p:cTn>
                              </p:par>
                              <p:par>
                                <p:cTn id="20" presetID="10" presetClass="entr" presetSubtype="0" fill="hold" nodeType="withEffect">
                                  <p:stCondLst>
                                    <p:cond delay="0"/>
                                  </p:stCondLst>
                                  <p:childTnLst>
                                    <p:set>
                                      <p:cBhvr>
                                        <p:cTn id="21" dur="1" fill="hold">
                                          <p:stCondLst>
                                            <p:cond delay="0"/>
                                          </p:stCondLst>
                                        </p:cTn>
                                        <p:tgtEl>
                                          <p:spTgt spid="2990"/>
                                        </p:tgtEl>
                                        <p:attrNameLst>
                                          <p:attrName>style.visibility</p:attrName>
                                        </p:attrNameLst>
                                      </p:cBhvr>
                                      <p:to>
                                        <p:strVal val="visible"/>
                                      </p:to>
                                    </p:set>
                                    <p:animEffect transition="in" filter="fade">
                                      <p:cBhvr>
                                        <p:cTn id="22" dur="1000"/>
                                        <p:tgtEl>
                                          <p:spTgt spid="2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80"/>
        <p:cNvGrpSpPr/>
        <p:nvPr/>
      </p:nvGrpSpPr>
      <p:grpSpPr>
        <a:xfrm>
          <a:off x="0" y="0"/>
          <a:ext cx="0" cy="0"/>
          <a:chOff x="0" y="0"/>
          <a:chExt cx="0" cy="0"/>
        </a:xfrm>
      </p:grpSpPr>
      <p:sp>
        <p:nvSpPr>
          <p:cNvPr id="4481" name="Google Shape;4481;p104"/>
          <p:cNvSpPr txBox="1">
            <a:spLocks noGrp="1"/>
          </p:cNvSpPr>
          <p:nvPr>
            <p:ph type="title"/>
          </p:nvPr>
        </p:nvSpPr>
        <p:spPr>
          <a:xfrm>
            <a:off x="642592" y="234268"/>
            <a:ext cx="7713000" cy="420600"/>
          </a:xfrm>
          <a:prstGeom prst="rect">
            <a:avLst/>
          </a:prstGeom>
        </p:spPr>
        <p:txBody>
          <a:bodyPr spcFirstLastPara="1" wrap="square" lIns="91425" tIns="0" rIns="91425" bIns="91425" anchor="t" anchorCtr="0">
            <a:noAutofit/>
          </a:bodyPr>
          <a:lstStyle/>
          <a:p>
            <a:pPr lvl="0"/>
            <a:r>
              <a:rPr lang="fr-FR" sz="2400" b="1" dirty="0"/>
              <a:t>les résultats du modèle </a:t>
            </a:r>
            <a:endParaRPr sz="2400" dirty="0"/>
          </a:p>
        </p:txBody>
      </p:sp>
      <p:sp>
        <p:nvSpPr>
          <p:cNvPr id="4484" name="Google Shape;4484;p104"/>
          <p:cNvSpPr/>
          <p:nvPr/>
        </p:nvSpPr>
        <p:spPr>
          <a:xfrm rot="5400000" flipH="1">
            <a:off x="5754160" y="756034"/>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4"/>
          <p:cNvSpPr/>
          <p:nvPr/>
        </p:nvSpPr>
        <p:spPr>
          <a:xfrm rot="10800000" flipH="1">
            <a:off x="5889125" y="4714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a:extLst>
              <a:ext uri="{FF2B5EF4-FFF2-40B4-BE49-F238E27FC236}">
                <a16:creationId xmlns:a16="http://schemas.microsoft.com/office/drawing/2014/main" id="{5F73F1F6-7107-A65C-E09A-11CBC8F84631}"/>
              </a:ext>
            </a:extLst>
          </p:cNvPr>
          <p:cNvPicPr>
            <a:picLocks noChangeAspect="1"/>
          </p:cNvPicPr>
          <p:nvPr/>
        </p:nvPicPr>
        <p:blipFill>
          <a:blip r:embed="rId4"/>
          <a:stretch>
            <a:fillRect/>
          </a:stretch>
        </p:blipFill>
        <p:spPr>
          <a:xfrm>
            <a:off x="1168717" y="722522"/>
            <a:ext cx="3514725" cy="495300"/>
          </a:xfrm>
          <a:prstGeom prst="rect">
            <a:avLst/>
          </a:prstGeom>
        </p:spPr>
      </p:pic>
      <p:sp>
        <p:nvSpPr>
          <p:cNvPr id="5" name="ZoneTexte 4">
            <a:extLst>
              <a:ext uri="{FF2B5EF4-FFF2-40B4-BE49-F238E27FC236}">
                <a16:creationId xmlns:a16="http://schemas.microsoft.com/office/drawing/2014/main" id="{08E6E033-211C-58F1-9B2B-FBC7467D0A64}"/>
              </a:ext>
            </a:extLst>
          </p:cNvPr>
          <p:cNvSpPr txBox="1"/>
          <p:nvPr/>
        </p:nvSpPr>
        <p:spPr>
          <a:xfrm>
            <a:off x="755039" y="1789539"/>
            <a:ext cx="8110024" cy="2308324"/>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=&gt;Un MSE de 9.33 suggère que les prédictions du modèle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GradientBoostingRegressor sont généralement proches des valeurs réelles. C'est une mesure basse, indiquant une précision élevée du modèle.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=&gt;Un R2 de 0.90 indique une adéquation très forte du modèle aux données observées. Environ 90% de la variabilité de l'espérance de vie semble être expliquée par le modèle GradientBoostingRegressor.</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=&gt;En résumé, les résultats suggèrent que le modèle GradientBoostingRegressor a une performance exceptionnelle dans la prédiction de l'espérance de vie, avec des prédictions précises et une capacité élevée à expliquer la variabilité des données.</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376160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81"/>
                                        </p:tgtEl>
                                        <p:attrNameLst>
                                          <p:attrName>style.visibility</p:attrName>
                                        </p:attrNameLst>
                                      </p:cBhvr>
                                      <p:to>
                                        <p:strVal val="visible"/>
                                      </p:to>
                                    </p:set>
                                    <p:anim calcmode="lin" valueType="num">
                                      <p:cBhvr additive="base">
                                        <p:cTn id="7" dur="1000"/>
                                        <p:tgtEl>
                                          <p:spTgt spid="4481"/>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4485"/>
                                        </p:tgtEl>
                                        <p:attrNameLst>
                                          <p:attrName>style.visibility</p:attrName>
                                        </p:attrNameLst>
                                      </p:cBhvr>
                                      <p:to>
                                        <p:strVal val="visible"/>
                                      </p:to>
                                    </p:set>
                                    <p:anim calcmode="lin" valueType="num">
                                      <p:cBhvr additive="base">
                                        <p:cTn id="10" dur="1000"/>
                                        <p:tgtEl>
                                          <p:spTgt spid="4485"/>
                                        </p:tgtEl>
                                        <p:attrNameLst>
                                          <p:attrName>ppt_w</p:attrName>
                                        </p:attrNameLst>
                                      </p:cBhvr>
                                      <p:tavLst>
                                        <p:tav tm="0">
                                          <p:val>
                                            <p:strVal val="0"/>
                                          </p:val>
                                        </p:tav>
                                        <p:tav tm="100000">
                                          <p:val>
                                            <p:strVal val="#ppt_w"/>
                                          </p:val>
                                        </p:tav>
                                      </p:tavLst>
                                    </p:anim>
                                    <p:anim calcmode="lin" valueType="num">
                                      <p:cBhvr additive="base">
                                        <p:cTn id="11" dur="1000"/>
                                        <p:tgtEl>
                                          <p:spTgt spid="4485"/>
                                        </p:tgtEl>
                                        <p:attrNameLst>
                                          <p:attrName>ppt_h</p:attrName>
                                        </p:attrNameLst>
                                      </p:cBhvr>
                                      <p:tavLst>
                                        <p:tav tm="0">
                                          <p:val>
                                            <p:strVal val="0"/>
                                          </p:val>
                                        </p:tav>
                                        <p:tav tm="100000">
                                          <p:val>
                                            <p:strVal val="#ppt_h"/>
                                          </p:val>
                                        </p:tav>
                                      </p:tavLst>
                                    </p:anim>
                                  </p:childTnLst>
                                </p:cTn>
                              </p:par>
                              <p:par>
                                <p:cTn id="12" presetID="8" presetClass="emph" presetSubtype="0" fill="hold" nodeType="withEffect">
                                  <p:stCondLst>
                                    <p:cond delay="0"/>
                                  </p:stCondLst>
                                  <p:childTnLst>
                                    <p:animRot by="-21600000">
                                      <p:cBhvr>
                                        <p:cTn id="13" dur="1000" fill="hold"/>
                                        <p:tgtEl>
                                          <p:spTgt spid="4484"/>
                                        </p:tgtEl>
                                        <p:attrNameLst>
                                          <p:attrName>r</p:attrName>
                                        </p:attrNameLst>
                                      </p:cBhvr>
                                    </p:animRot>
                                  </p:childTnLst>
                                </p:cTn>
                              </p:par>
                              <p:par>
                                <p:cTn id="14" presetID="10" presetClass="entr" presetSubtype="0" fill="hold" nodeType="withEffect">
                                  <p:stCondLst>
                                    <p:cond delay="0"/>
                                  </p:stCondLst>
                                  <p:childTnLst>
                                    <p:set>
                                      <p:cBhvr>
                                        <p:cTn id="15" dur="1" fill="hold">
                                          <p:stCondLst>
                                            <p:cond delay="0"/>
                                          </p:stCondLst>
                                        </p:cTn>
                                        <p:tgtEl>
                                          <p:spTgt spid="4486"/>
                                        </p:tgtEl>
                                        <p:attrNameLst>
                                          <p:attrName>style.visibility</p:attrName>
                                        </p:attrNameLst>
                                      </p:cBhvr>
                                      <p:to>
                                        <p:strVal val="visible"/>
                                      </p:to>
                                    </p:set>
                                    <p:animEffect transition="in" filter="fade">
                                      <p:cBhvr>
                                        <p:cTn id="16" dur="1000"/>
                                        <p:tgtEl>
                                          <p:spTgt spid="4486"/>
                                        </p:tgtEl>
                                      </p:cBhvr>
                                    </p:animEffect>
                                  </p:childTnLst>
                                </p:cTn>
                              </p:par>
                              <p:par>
                                <p:cTn id="17" presetID="10" presetClass="entr" presetSubtype="0" fill="hold" nodeType="withEffect">
                                  <p:stCondLst>
                                    <p:cond delay="0"/>
                                  </p:stCondLst>
                                  <p:childTnLst>
                                    <p:set>
                                      <p:cBhvr>
                                        <p:cTn id="18" dur="1" fill="hold">
                                          <p:stCondLst>
                                            <p:cond delay="0"/>
                                          </p:stCondLst>
                                        </p:cTn>
                                        <p:tgtEl>
                                          <p:spTgt spid="4487"/>
                                        </p:tgtEl>
                                        <p:attrNameLst>
                                          <p:attrName>style.visibility</p:attrName>
                                        </p:attrNameLst>
                                      </p:cBhvr>
                                      <p:to>
                                        <p:strVal val="visible"/>
                                      </p:to>
                                    </p:set>
                                    <p:animEffect transition="in" filter="fade">
                                      <p:cBhvr>
                                        <p:cTn id="19" dur="1000"/>
                                        <p:tgtEl>
                                          <p:spTgt spid="4487"/>
                                        </p:tgtEl>
                                      </p:cBhvr>
                                    </p:animEffect>
                                  </p:childTnLst>
                                </p:cTn>
                              </p:par>
                              <p:par>
                                <p:cTn id="20" presetID="10" presetClass="entr" presetSubtype="0" fill="hold" nodeType="withEffect">
                                  <p:stCondLst>
                                    <p:cond delay="0"/>
                                  </p:stCondLst>
                                  <p:childTnLst>
                                    <p:set>
                                      <p:cBhvr>
                                        <p:cTn id="21" dur="1" fill="hold">
                                          <p:stCondLst>
                                            <p:cond delay="0"/>
                                          </p:stCondLst>
                                        </p:cTn>
                                        <p:tgtEl>
                                          <p:spTgt spid="4488"/>
                                        </p:tgtEl>
                                        <p:attrNameLst>
                                          <p:attrName>style.visibility</p:attrName>
                                        </p:attrNameLst>
                                      </p:cBhvr>
                                      <p:to>
                                        <p:strVal val="visible"/>
                                      </p:to>
                                    </p:set>
                                    <p:animEffect transition="in" filter="fade">
                                      <p:cBhvr>
                                        <p:cTn id="22" dur="1000"/>
                                        <p:tgtEl>
                                          <p:spTgt spid="4488"/>
                                        </p:tgtEl>
                                      </p:cBhvr>
                                    </p:animEffect>
                                  </p:childTnLst>
                                </p:cTn>
                              </p:par>
                              <p:par>
                                <p:cTn id="23" presetID="10" presetClass="entr" presetSubtype="0" fill="hold" nodeType="withEffect">
                                  <p:stCondLst>
                                    <p:cond delay="0"/>
                                  </p:stCondLst>
                                  <p:childTnLst>
                                    <p:set>
                                      <p:cBhvr>
                                        <p:cTn id="24" dur="1" fill="hold">
                                          <p:stCondLst>
                                            <p:cond delay="0"/>
                                          </p:stCondLst>
                                        </p:cTn>
                                        <p:tgtEl>
                                          <p:spTgt spid="4489"/>
                                        </p:tgtEl>
                                        <p:attrNameLst>
                                          <p:attrName>style.visibility</p:attrName>
                                        </p:attrNameLst>
                                      </p:cBhvr>
                                      <p:to>
                                        <p:strVal val="visible"/>
                                      </p:to>
                                    </p:set>
                                    <p:animEffect transition="in" filter="fade">
                                      <p:cBhvr>
                                        <p:cTn id="25" dur="1000"/>
                                        <p:tgtEl>
                                          <p:spTgt spid="4489"/>
                                        </p:tgtEl>
                                      </p:cBhvr>
                                    </p:animEffect>
                                  </p:childTnLst>
                                </p:cTn>
                              </p:par>
                              <p:par>
                                <p:cTn id="26" presetID="10" presetClass="entr" presetSubtype="0" fill="hold" nodeType="withEffect">
                                  <p:stCondLst>
                                    <p:cond delay="0"/>
                                  </p:stCondLst>
                                  <p:childTnLst>
                                    <p:set>
                                      <p:cBhvr>
                                        <p:cTn id="27" dur="1" fill="hold">
                                          <p:stCondLst>
                                            <p:cond delay="0"/>
                                          </p:stCondLst>
                                        </p:cTn>
                                        <p:tgtEl>
                                          <p:spTgt spid="4490"/>
                                        </p:tgtEl>
                                        <p:attrNameLst>
                                          <p:attrName>style.visibility</p:attrName>
                                        </p:attrNameLst>
                                      </p:cBhvr>
                                      <p:to>
                                        <p:strVal val="visible"/>
                                      </p:to>
                                    </p:set>
                                    <p:animEffect transition="in" filter="fade">
                                      <p:cBhvr>
                                        <p:cTn id="28" dur="10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80"/>
        <p:cNvGrpSpPr/>
        <p:nvPr/>
      </p:nvGrpSpPr>
      <p:grpSpPr>
        <a:xfrm>
          <a:off x="0" y="0"/>
          <a:ext cx="0" cy="0"/>
          <a:chOff x="0" y="0"/>
          <a:chExt cx="0" cy="0"/>
        </a:xfrm>
      </p:grpSpPr>
      <p:sp>
        <p:nvSpPr>
          <p:cNvPr id="4481" name="Google Shape;4481;p104"/>
          <p:cNvSpPr txBox="1">
            <a:spLocks noGrp="1"/>
          </p:cNvSpPr>
          <p:nvPr>
            <p:ph type="title"/>
          </p:nvPr>
        </p:nvSpPr>
        <p:spPr>
          <a:xfrm>
            <a:off x="180790" y="304663"/>
            <a:ext cx="7945734" cy="420600"/>
          </a:xfrm>
          <a:prstGeom prst="rect">
            <a:avLst/>
          </a:prstGeom>
        </p:spPr>
        <p:txBody>
          <a:bodyPr spcFirstLastPara="1" wrap="square" lIns="91425" tIns="0" rIns="91425" bIns="91425" anchor="t" anchorCtr="0">
            <a:noAutofit/>
          </a:bodyPr>
          <a:lstStyle/>
          <a:p>
            <a:pPr lvl="0"/>
            <a:r>
              <a:rPr lang="fr-FR" b="1" dirty="0"/>
              <a:t>Comparaison des Modèles</a:t>
            </a:r>
            <a:endParaRPr sz="2400" dirty="0"/>
          </a:p>
        </p:txBody>
      </p:sp>
      <p:sp>
        <p:nvSpPr>
          <p:cNvPr id="4484" name="Google Shape;4484;p104"/>
          <p:cNvSpPr/>
          <p:nvPr/>
        </p:nvSpPr>
        <p:spPr>
          <a:xfrm rot="5400000" flipH="1">
            <a:off x="7817075" y="63456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4"/>
          <p:cNvSpPr/>
          <p:nvPr/>
        </p:nvSpPr>
        <p:spPr>
          <a:xfrm rot="10800000" flipH="1">
            <a:off x="7392957" y="5821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id="{485566F0-B542-9CD8-FD00-5A13C4DCF768}"/>
              </a:ext>
            </a:extLst>
          </p:cNvPr>
          <p:cNvSpPr txBox="1"/>
          <p:nvPr/>
        </p:nvSpPr>
        <p:spPr>
          <a:xfrm>
            <a:off x="879724" y="971707"/>
            <a:ext cx="7068750" cy="2800767"/>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Comparons les résultats des différents modèles que vous avez énumérés en termes de </a:t>
            </a:r>
            <a:r>
              <a:rPr lang="fr-FR" sz="1600"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Mean</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a:t>
            </a:r>
            <a:r>
              <a:rPr lang="fr-FR" sz="1600"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Squared</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a:t>
            </a:r>
            <a:r>
              <a:rPr lang="fr-FR" sz="1600"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Error</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(MSE) et R-</a:t>
            </a:r>
            <a:r>
              <a:rPr lang="fr-FR" sz="1600"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squared</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(R2) :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1-Linear Regression :</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*MSE : 20.43                    *R2 : 0.77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2</a:t>
            </a:r>
            <a:r>
              <a:rPr lang="fr-FR" sz="16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-Random Forest Regressor :                 </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*MSE : 4.73                       *R2 : 0.95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3-Support Vector Regressor (SVR)</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      *MSE : 15.17                     *R2 : 0.83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4-Gradient Boosting Regressor :</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*MSE : 9.33                       *R2 : 0.90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=&gt;En se basant sur ces mesures de performance, le modèle Random Forest Regressor semble être le plus performant pour la prédiction de l'espérance de vie. Il a le MSE le plus bas (4.73) et le R2 le plus élevé (0.95), indiquant une précision élevée et une excellente adéquation aux données.</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107813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81"/>
                                        </p:tgtEl>
                                        <p:attrNameLst>
                                          <p:attrName>style.visibility</p:attrName>
                                        </p:attrNameLst>
                                      </p:cBhvr>
                                      <p:to>
                                        <p:strVal val="visible"/>
                                      </p:to>
                                    </p:set>
                                    <p:anim calcmode="lin" valueType="num">
                                      <p:cBhvr additive="base">
                                        <p:cTn id="7" dur="1000"/>
                                        <p:tgtEl>
                                          <p:spTgt spid="4481"/>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4485"/>
                                        </p:tgtEl>
                                        <p:attrNameLst>
                                          <p:attrName>style.visibility</p:attrName>
                                        </p:attrNameLst>
                                      </p:cBhvr>
                                      <p:to>
                                        <p:strVal val="visible"/>
                                      </p:to>
                                    </p:set>
                                    <p:anim calcmode="lin" valueType="num">
                                      <p:cBhvr additive="base">
                                        <p:cTn id="10" dur="1000"/>
                                        <p:tgtEl>
                                          <p:spTgt spid="4485"/>
                                        </p:tgtEl>
                                        <p:attrNameLst>
                                          <p:attrName>ppt_w</p:attrName>
                                        </p:attrNameLst>
                                      </p:cBhvr>
                                      <p:tavLst>
                                        <p:tav tm="0">
                                          <p:val>
                                            <p:strVal val="0"/>
                                          </p:val>
                                        </p:tav>
                                        <p:tav tm="100000">
                                          <p:val>
                                            <p:strVal val="#ppt_w"/>
                                          </p:val>
                                        </p:tav>
                                      </p:tavLst>
                                    </p:anim>
                                    <p:anim calcmode="lin" valueType="num">
                                      <p:cBhvr additive="base">
                                        <p:cTn id="11" dur="1000"/>
                                        <p:tgtEl>
                                          <p:spTgt spid="4485"/>
                                        </p:tgtEl>
                                        <p:attrNameLst>
                                          <p:attrName>ppt_h</p:attrName>
                                        </p:attrNameLst>
                                      </p:cBhvr>
                                      <p:tavLst>
                                        <p:tav tm="0">
                                          <p:val>
                                            <p:strVal val="0"/>
                                          </p:val>
                                        </p:tav>
                                        <p:tav tm="100000">
                                          <p:val>
                                            <p:strVal val="#ppt_h"/>
                                          </p:val>
                                        </p:tav>
                                      </p:tavLst>
                                    </p:anim>
                                  </p:childTnLst>
                                </p:cTn>
                              </p:par>
                              <p:par>
                                <p:cTn id="12" presetID="8" presetClass="emph" presetSubtype="0" fill="hold" nodeType="withEffect">
                                  <p:stCondLst>
                                    <p:cond delay="0"/>
                                  </p:stCondLst>
                                  <p:childTnLst>
                                    <p:animRot by="-21600000">
                                      <p:cBhvr>
                                        <p:cTn id="13" dur="1000" fill="hold"/>
                                        <p:tgtEl>
                                          <p:spTgt spid="4484"/>
                                        </p:tgtEl>
                                        <p:attrNameLst>
                                          <p:attrName>r</p:attrName>
                                        </p:attrNameLst>
                                      </p:cBhvr>
                                    </p:animRot>
                                  </p:childTnLst>
                                </p:cTn>
                              </p:par>
                              <p:par>
                                <p:cTn id="14" presetID="10" presetClass="entr" presetSubtype="0" fill="hold" nodeType="withEffect">
                                  <p:stCondLst>
                                    <p:cond delay="0"/>
                                  </p:stCondLst>
                                  <p:childTnLst>
                                    <p:set>
                                      <p:cBhvr>
                                        <p:cTn id="15" dur="1" fill="hold">
                                          <p:stCondLst>
                                            <p:cond delay="0"/>
                                          </p:stCondLst>
                                        </p:cTn>
                                        <p:tgtEl>
                                          <p:spTgt spid="4486"/>
                                        </p:tgtEl>
                                        <p:attrNameLst>
                                          <p:attrName>style.visibility</p:attrName>
                                        </p:attrNameLst>
                                      </p:cBhvr>
                                      <p:to>
                                        <p:strVal val="visible"/>
                                      </p:to>
                                    </p:set>
                                    <p:animEffect transition="in" filter="fade">
                                      <p:cBhvr>
                                        <p:cTn id="16" dur="1000"/>
                                        <p:tgtEl>
                                          <p:spTgt spid="4486"/>
                                        </p:tgtEl>
                                      </p:cBhvr>
                                    </p:animEffect>
                                  </p:childTnLst>
                                </p:cTn>
                              </p:par>
                              <p:par>
                                <p:cTn id="17" presetID="10" presetClass="entr" presetSubtype="0" fill="hold" nodeType="withEffect">
                                  <p:stCondLst>
                                    <p:cond delay="0"/>
                                  </p:stCondLst>
                                  <p:childTnLst>
                                    <p:set>
                                      <p:cBhvr>
                                        <p:cTn id="18" dur="1" fill="hold">
                                          <p:stCondLst>
                                            <p:cond delay="0"/>
                                          </p:stCondLst>
                                        </p:cTn>
                                        <p:tgtEl>
                                          <p:spTgt spid="4487"/>
                                        </p:tgtEl>
                                        <p:attrNameLst>
                                          <p:attrName>style.visibility</p:attrName>
                                        </p:attrNameLst>
                                      </p:cBhvr>
                                      <p:to>
                                        <p:strVal val="visible"/>
                                      </p:to>
                                    </p:set>
                                    <p:animEffect transition="in" filter="fade">
                                      <p:cBhvr>
                                        <p:cTn id="19" dur="1000"/>
                                        <p:tgtEl>
                                          <p:spTgt spid="4487"/>
                                        </p:tgtEl>
                                      </p:cBhvr>
                                    </p:animEffect>
                                  </p:childTnLst>
                                </p:cTn>
                              </p:par>
                              <p:par>
                                <p:cTn id="20" presetID="10" presetClass="entr" presetSubtype="0" fill="hold" nodeType="withEffect">
                                  <p:stCondLst>
                                    <p:cond delay="0"/>
                                  </p:stCondLst>
                                  <p:childTnLst>
                                    <p:set>
                                      <p:cBhvr>
                                        <p:cTn id="21" dur="1" fill="hold">
                                          <p:stCondLst>
                                            <p:cond delay="0"/>
                                          </p:stCondLst>
                                        </p:cTn>
                                        <p:tgtEl>
                                          <p:spTgt spid="4488"/>
                                        </p:tgtEl>
                                        <p:attrNameLst>
                                          <p:attrName>style.visibility</p:attrName>
                                        </p:attrNameLst>
                                      </p:cBhvr>
                                      <p:to>
                                        <p:strVal val="visible"/>
                                      </p:to>
                                    </p:set>
                                    <p:animEffect transition="in" filter="fade">
                                      <p:cBhvr>
                                        <p:cTn id="22" dur="1000"/>
                                        <p:tgtEl>
                                          <p:spTgt spid="4488"/>
                                        </p:tgtEl>
                                      </p:cBhvr>
                                    </p:animEffect>
                                  </p:childTnLst>
                                </p:cTn>
                              </p:par>
                              <p:par>
                                <p:cTn id="23" presetID="10" presetClass="entr" presetSubtype="0" fill="hold" nodeType="withEffect">
                                  <p:stCondLst>
                                    <p:cond delay="0"/>
                                  </p:stCondLst>
                                  <p:childTnLst>
                                    <p:set>
                                      <p:cBhvr>
                                        <p:cTn id="24" dur="1" fill="hold">
                                          <p:stCondLst>
                                            <p:cond delay="0"/>
                                          </p:stCondLst>
                                        </p:cTn>
                                        <p:tgtEl>
                                          <p:spTgt spid="4489"/>
                                        </p:tgtEl>
                                        <p:attrNameLst>
                                          <p:attrName>style.visibility</p:attrName>
                                        </p:attrNameLst>
                                      </p:cBhvr>
                                      <p:to>
                                        <p:strVal val="visible"/>
                                      </p:to>
                                    </p:set>
                                    <p:animEffect transition="in" filter="fade">
                                      <p:cBhvr>
                                        <p:cTn id="25" dur="1000"/>
                                        <p:tgtEl>
                                          <p:spTgt spid="4489"/>
                                        </p:tgtEl>
                                      </p:cBhvr>
                                    </p:animEffect>
                                  </p:childTnLst>
                                </p:cTn>
                              </p:par>
                              <p:par>
                                <p:cTn id="26" presetID="10" presetClass="entr" presetSubtype="0" fill="hold" nodeType="withEffect">
                                  <p:stCondLst>
                                    <p:cond delay="0"/>
                                  </p:stCondLst>
                                  <p:childTnLst>
                                    <p:set>
                                      <p:cBhvr>
                                        <p:cTn id="27" dur="1" fill="hold">
                                          <p:stCondLst>
                                            <p:cond delay="0"/>
                                          </p:stCondLst>
                                        </p:cTn>
                                        <p:tgtEl>
                                          <p:spTgt spid="4490"/>
                                        </p:tgtEl>
                                        <p:attrNameLst>
                                          <p:attrName>style.visibility</p:attrName>
                                        </p:attrNameLst>
                                      </p:cBhvr>
                                      <p:to>
                                        <p:strVal val="visible"/>
                                      </p:to>
                                    </p:set>
                                    <p:animEffect transition="in" filter="fade">
                                      <p:cBhvr>
                                        <p:cTn id="28" dur="10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80"/>
        <p:cNvGrpSpPr/>
        <p:nvPr/>
      </p:nvGrpSpPr>
      <p:grpSpPr>
        <a:xfrm>
          <a:off x="0" y="0"/>
          <a:ext cx="0" cy="0"/>
          <a:chOff x="0" y="0"/>
          <a:chExt cx="0" cy="0"/>
        </a:xfrm>
      </p:grpSpPr>
      <p:sp>
        <p:nvSpPr>
          <p:cNvPr id="4481" name="Google Shape;4481;p104"/>
          <p:cNvSpPr txBox="1">
            <a:spLocks noGrp="1"/>
          </p:cNvSpPr>
          <p:nvPr>
            <p:ph type="title"/>
          </p:nvPr>
        </p:nvSpPr>
        <p:spPr>
          <a:xfrm>
            <a:off x="180790" y="304663"/>
            <a:ext cx="7945734" cy="420600"/>
          </a:xfrm>
          <a:prstGeom prst="rect">
            <a:avLst/>
          </a:prstGeom>
        </p:spPr>
        <p:txBody>
          <a:bodyPr spcFirstLastPara="1" wrap="square" lIns="91425" tIns="0" rIns="91425" bIns="91425" anchor="t" anchorCtr="0">
            <a:noAutofit/>
          </a:bodyPr>
          <a:lstStyle/>
          <a:p>
            <a:pPr lvl="0"/>
            <a:r>
              <a:rPr lang="fr-FR" b="1" dirty="0"/>
              <a:t>Comparaison des Modèles</a:t>
            </a:r>
            <a:endParaRPr sz="2400" dirty="0"/>
          </a:p>
        </p:txBody>
      </p:sp>
      <p:sp>
        <p:nvSpPr>
          <p:cNvPr id="4484" name="Google Shape;4484;p104"/>
          <p:cNvSpPr/>
          <p:nvPr/>
        </p:nvSpPr>
        <p:spPr>
          <a:xfrm rot="5400000" flipH="1">
            <a:off x="7817075" y="63456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4"/>
          <p:cNvSpPr/>
          <p:nvPr/>
        </p:nvSpPr>
        <p:spPr>
          <a:xfrm rot="10800000" flipH="1">
            <a:off x="7392957" y="5821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id="{485566F0-B542-9CD8-FD00-5A13C4DCF768}"/>
              </a:ext>
            </a:extLst>
          </p:cNvPr>
          <p:cNvSpPr txBox="1"/>
          <p:nvPr/>
        </p:nvSpPr>
        <p:spPr>
          <a:xfrm>
            <a:off x="879724" y="971707"/>
            <a:ext cx="7068750" cy="2800767"/>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Comparons les résultats des différents modèles que vous avez énumérés en termes de </a:t>
            </a:r>
            <a:r>
              <a:rPr lang="fr-FR" sz="1600"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Mean</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a:t>
            </a:r>
            <a:r>
              <a:rPr lang="fr-FR" sz="1600"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Squared</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a:t>
            </a:r>
            <a:r>
              <a:rPr lang="fr-FR" sz="1600"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Error</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(MSE) et R-</a:t>
            </a:r>
            <a:r>
              <a:rPr lang="fr-FR" sz="1600" dirty="0" err="1">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squared</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(R2) :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1-Linear Regression :</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*MSE : 20.43                    *R2 : 0.77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2</a:t>
            </a:r>
            <a:r>
              <a:rPr lang="fr-FR" sz="16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-Random Forest Regressor :                 </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*MSE : 4.73                       *R2 : 0.95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3-Support Vector Regressor (SVR)</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      *MSE : 15.17                     *R2 : 0.83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b="1"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4-Gradient Boosting Regressor :</a:t>
            </a:r>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*MSE : 9.33                       *R2 : 0.90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 </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a:p>
            <a:r>
              <a:rPr lang="fr-FR" sz="1600" dirty="0">
                <a:solidFill>
                  <a:schemeClr val="bg1"/>
                </a:solidFill>
                <a:effectLst/>
                <a:latin typeface="Calibri" panose="020F0502020204030204" pitchFamily="34" charset="0"/>
                <a:ea typeface="Georgia" panose="02040502050405020303" pitchFamily="18" charset="0"/>
                <a:cs typeface="Times New Roman" panose="02020603050405020304" pitchFamily="18" charset="0"/>
              </a:rPr>
              <a:t>=&gt;En se basant sur ces mesures de performance, le modèle Random Forest Regressor semble être le plus performant pour la prédiction de l'espérance de vie. Il a le MSE le plus bas (4.73) et le R2 le plus élevé (0.95), indiquant une précision élevée et une excellente adéquation aux données.</a:t>
            </a:r>
            <a:endParaRPr lang="fr-FR" sz="1200" dirty="0">
              <a:solidFill>
                <a:schemeClr val="bg1"/>
              </a:solidFill>
              <a:effectLst/>
              <a:latin typeface="Georgia" panose="02040502050405020303" pitchFamily="18" charset="0"/>
              <a:ea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119511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81"/>
                                        </p:tgtEl>
                                        <p:attrNameLst>
                                          <p:attrName>style.visibility</p:attrName>
                                        </p:attrNameLst>
                                      </p:cBhvr>
                                      <p:to>
                                        <p:strVal val="visible"/>
                                      </p:to>
                                    </p:set>
                                    <p:anim calcmode="lin" valueType="num">
                                      <p:cBhvr additive="base">
                                        <p:cTn id="7" dur="1000"/>
                                        <p:tgtEl>
                                          <p:spTgt spid="4481"/>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4485"/>
                                        </p:tgtEl>
                                        <p:attrNameLst>
                                          <p:attrName>style.visibility</p:attrName>
                                        </p:attrNameLst>
                                      </p:cBhvr>
                                      <p:to>
                                        <p:strVal val="visible"/>
                                      </p:to>
                                    </p:set>
                                    <p:anim calcmode="lin" valueType="num">
                                      <p:cBhvr additive="base">
                                        <p:cTn id="10" dur="1000"/>
                                        <p:tgtEl>
                                          <p:spTgt spid="4485"/>
                                        </p:tgtEl>
                                        <p:attrNameLst>
                                          <p:attrName>ppt_w</p:attrName>
                                        </p:attrNameLst>
                                      </p:cBhvr>
                                      <p:tavLst>
                                        <p:tav tm="0">
                                          <p:val>
                                            <p:strVal val="0"/>
                                          </p:val>
                                        </p:tav>
                                        <p:tav tm="100000">
                                          <p:val>
                                            <p:strVal val="#ppt_w"/>
                                          </p:val>
                                        </p:tav>
                                      </p:tavLst>
                                    </p:anim>
                                    <p:anim calcmode="lin" valueType="num">
                                      <p:cBhvr additive="base">
                                        <p:cTn id="11" dur="1000"/>
                                        <p:tgtEl>
                                          <p:spTgt spid="4485"/>
                                        </p:tgtEl>
                                        <p:attrNameLst>
                                          <p:attrName>ppt_h</p:attrName>
                                        </p:attrNameLst>
                                      </p:cBhvr>
                                      <p:tavLst>
                                        <p:tav tm="0">
                                          <p:val>
                                            <p:strVal val="0"/>
                                          </p:val>
                                        </p:tav>
                                        <p:tav tm="100000">
                                          <p:val>
                                            <p:strVal val="#ppt_h"/>
                                          </p:val>
                                        </p:tav>
                                      </p:tavLst>
                                    </p:anim>
                                  </p:childTnLst>
                                </p:cTn>
                              </p:par>
                              <p:par>
                                <p:cTn id="12" presetID="8" presetClass="emph" presetSubtype="0" fill="hold" nodeType="withEffect">
                                  <p:stCondLst>
                                    <p:cond delay="0"/>
                                  </p:stCondLst>
                                  <p:childTnLst>
                                    <p:animRot by="-21600000">
                                      <p:cBhvr>
                                        <p:cTn id="13" dur="1000" fill="hold"/>
                                        <p:tgtEl>
                                          <p:spTgt spid="4484"/>
                                        </p:tgtEl>
                                        <p:attrNameLst>
                                          <p:attrName>r</p:attrName>
                                        </p:attrNameLst>
                                      </p:cBhvr>
                                    </p:animRot>
                                  </p:childTnLst>
                                </p:cTn>
                              </p:par>
                              <p:par>
                                <p:cTn id="14" presetID="10" presetClass="entr" presetSubtype="0" fill="hold" nodeType="withEffect">
                                  <p:stCondLst>
                                    <p:cond delay="0"/>
                                  </p:stCondLst>
                                  <p:childTnLst>
                                    <p:set>
                                      <p:cBhvr>
                                        <p:cTn id="15" dur="1" fill="hold">
                                          <p:stCondLst>
                                            <p:cond delay="0"/>
                                          </p:stCondLst>
                                        </p:cTn>
                                        <p:tgtEl>
                                          <p:spTgt spid="4486"/>
                                        </p:tgtEl>
                                        <p:attrNameLst>
                                          <p:attrName>style.visibility</p:attrName>
                                        </p:attrNameLst>
                                      </p:cBhvr>
                                      <p:to>
                                        <p:strVal val="visible"/>
                                      </p:to>
                                    </p:set>
                                    <p:animEffect transition="in" filter="fade">
                                      <p:cBhvr>
                                        <p:cTn id="16" dur="1000"/>
                                        <p:tgtEl>
                                          <p:spTgt spid="4486"/>
                                        </p:tgtEl>
                                      </p:cBhvr>
                                    </p:animEffect>
                                  </p:childTnLst>
                                </p:cTn>
                              </p:par>
                              <p:par>
                                <p:cTn id="17" presetID="10" presetClass="entr" presetSubtype="0" fill="hold" nodeType="withEffect">
                                  <p:stCondLst>
                                    <p:cond delay="0"/>
                                  </p:stCondLst>
                                  <p:childTnLst>
                                    <p:set>
                                      <p:cBhvr>
                                        <p:cTn id="18" dur="1" fill="hold">
                                          <p:stCondLst>
                                            <p:cond delay="0"/>
                                          </p:stCondLst>
                                        </p:cTn>
                                        <p:tgtEl>
                                          <p:spTgt spid="4487"/>
                                        </p:tgtEl>
                                        <p:attrNameLst>
                                          <p:attrName>style.visibility</p:attrName>
                                        </p:attrNameLst>
                                      </p:cBhvr>
                                      <p:to>
                                        <p:strVal val="visible"/>
                                      </p:to>
                                    </p:set>
                                    <p:animEffect transition="in" filter="fade">
                                      <p:cBhvr>
                                        <p:cTn id="19" dur="1000"/>
                                        <p:tgtEl>
                                          <p:spTgt spid="4487"/>
                                        </p:tgtEl>
                                      </p:cBhvr>
                                    </p:animEffect>
                                  </p:childTnLst>
                                </p:cTn>
                              </p:par>
                              <p:par>
                                <p:cTn id="20" presetID="10" presetClass="entr" presetSubtype="0" fill="hold" nodeType="withEffect">
                                  <p:stCondLst>
                                    <p:cond delay="0"/>
                                  </p:stCondLst>
                                  <p:childTnLst>
                                    <p:set>
                                      <p:cBhvr>
                                        <p:cTn id="21" dur="1" fill="hold">
                                          <p:stCondLst>
                                            <p:cond delay="0"/>
                                          </p:stCondLst>
                                        </p:cTn>
                                        <p:tgtEl>
                                          <p:spTgt spid="4488"/>
                                        </p:tgtEl>
                                        <p:attrNameLst>
                                          <p:attrName>style.visibility</p:attrName>
                                        </p:attrNameLst>
                                      </p:cBhvr>
                                      <p:to>
                                        <p:strVal val="visible"/>
                                      </p:to>
                                    </p:set>
                                    <p:animEffect transition="in" filter="fade">
                                      <p:cBhvr>
                                        <p:cTn id="22" dur="1000"/>
                                        <p:tgtEl>
                                          <p:spTgt spid="4488"/>
                                        </p:tgtEl>
                                      </p:cBhvr>
                                    </p:animEffect>
                                  </p:childTnLst>
                                </p:cTn>
                              </p:par>
                              <p:par>
                                <p:cTn id="23" presetID="10" presetClass="entr" presetSubtype="0" fill="hold" nodeType="withEffect">
                                  <p:stCondLst>
                                    <p:cond delay="0"/>
                                  </p:stCondLst>
                                  <p:childTnLst>
                                    <p:set>
                                      <p:cBhvr>
                                        <p:cTn id="24" dur="1" fill="hold">
                                          <p:stCondLst>
                                            <p:cond delay="0"/>
                                          </p:stCondLst>
                                        </p:cTn>
                                        <p:tgtEl>
                                          <p:spTgt spid="4489"/>
                                        </p:tgtEl>
                                        <p:attrNameLst>
                                          <p:attrName>style.visibility</p:attrName>
                                        </p:attrNameLst>
                                      </p:cBhvr>
                                      <p:to>
                                        <p:strVal val="visible"/>
                                      </p:to>
                                    </p:set>
                                    <p:animEffect transition="in" filter="fade">
                                      <p:cBhvr>
                                        <p:cTn id="25" dur="1000"/>
                                        <p:tgtEl>
                                          <p:spTgt spid="4489"/>
                                        </p:tgtEl>
                                      </p:cBhvr>
                                    </p:animEffect>
                                  </p:childTnLst>
                                </p:cTn>
                              </p:par>
                              <p:par>
                                <p:cTn id="26" presetID="10" presetClass="entr" presetSubtype="0" fill="hold" nodeType="withEffect">
                                  <p:stCondLst>
                                    <p:cond delay="0"/>
                                  </p:stCondLst>
                                  <p:childTnLst>
                                    <p:set>
                                      <p:cBhvr>
                                        <p:cTn id="27" dur="1" fill="hold">
                                          <p:stCondLst>
                                            <p:cond delay="0"/>
                                          </p:stCondLst>
                                        </p:cTn>
                                        <p:tgtEl>
                                          <p:spTgt spid="4490"/>
                                        </p:tgtEl>
                                        <p:attrNameLst>
                                          <p:attrName>style.visibility</p:attrName>
                                        </p:attrNameLst>
                                      </p:cBhvr>
                                      <p:to>
                                        <p:strVal val="visible"/>
                                      </p:to>
                                    </p:set>
                                    <p:animEffect transition="in" filter="fade">
                                      <p:cBhvr>
                                        <p:cTn id="28" dur="10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258092" y="2156534"/>
            <a:ext cx="4446357" cy="1287900"/>
          </a:xfrm>
          <a:prstGeom prst="rect">
            <a:avLst/>
          </a:prstGeom>
        </p:spPr>
        <p:txBody>
          <a:bodyPr spcFirstLastPara="1" wrap="square" lIns="91425" tIns="0" rIns="91425" bIns="91425" anchor="t" anchorCtr="0">
            <a:noAutofit/>
          </a:bodyPr>
          <a:lstStyle/>
          <a:p>
            <a:pPr>
              <a:spcAft>
                <a:spcPts val="1200"/>
              </a:spcAft>
            </a:pPr>
            <a:r>
              <a:rPr lang="fr-FR" sz="3200" dirty="0"/>
              <a:t>Le déploiement du modèle</a:t>
            </a:r>
            <a:br>
              <a:rPr lang="fr-FR" sz="3200" dirty="0"/>
            </a:br>
            <a:br>
              <a:rPr lang="fr-FR" sz="3200" dirty="0"/>
            </a:br>
            <a:endParaRPr lang="fr-FR" sz="3200"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06</a:t>
            </a:r>
            <a:endParaRPr dirty="0"/>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8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91"/>
          <p:cNvSpPr txBox="1">
            <a:spLocks noGrp="1"/>
          </p:cNvSpPr>
          <p:nvPr>
            <p:ph type="title"/>
          </p:nvPr>
        </p:nvSpPr>
        <p:spPr>
          <a:xfrm>
            <a:off x="876445" y="769389"/>
            <a:ext cx="7713000" cy="420600"/>
          </a:xfrm>
          <a:prstGeom prst="rect">
            <a:avLst/>
          </a:prstGeom>
        </p:spPr>
        <p:txBody>
          <a:bodyPr spcFirstLastPara="1" wrap="square" lIns="91425" tIns="0" rIns="91425" bIns="91425" anchor="t" anchorCtr="0">
            <a:noAutofit/>
          </a:bodyPr>
          <a:lstStyle/>
          <a:p>
            <a:pPr lvl="0"/>
            <a:r>
              <a:rPr lang="fr-FR" dirty="0"/>
              <a:t>L</a:t>
            </a:r>
            <a:r>
              <a:rPr lang="en" dirty="0"/>
              <a:t>e </a:t>
            </a:r>
            <a:r>
              <a:rPr lang="fr-FR" sz="2800" dirty="0"/>
              <a:t>déploiement du modèle </a:t>
            </a:r>
            <a:r>
              <a:rPr lang="en" dirty="0"/>
              <a:t>:</a:t>
            </a:r>
            <a:endParaRPr dirty="0"/>
          </a:p>
        </p:txBody>
      </p:sp>
      <p:grpSp>
        <p:nvGrpSpPr>
          <p:cNvPr id="3829" name="Google Shape;3829;p91"/>
          <p:cNvGrpSpPr/>
          <p:nvPr/>
        </p:nvGrpSpPr>
        <p:grpSpPr>
          <a:xfrm>
            <a:off x="4151697" y="4869871"/>
            <a:ext cx="793256" cy="182899"/>
            <a:chOff x="2685575" y="2835950"/>
            <a:chExt cx="433000" cy="99825"/>
          </a:xfrm>
        </p:grpSpPr>
        <p:sp>
          <p:nvSpPr>
            <p:cNvPr id="3830" name="Google Shape;3830;p9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91"/>
          <p:cNvGrpSpPr/>
          <p:nvPr/>
        </p:nvGrpSpPr>
        <p:grpSpPr>
          <a:xfrm>
            <a:off x="2632514" y="-1423815"/>
            <a:ext cx="2019176" cy="2019176"/>
            <a:chOff x="1943325" y="-220375"/>
            <a:chExt cx="1298672" cy="1298672"/>
          </a:xfrm>
        </p:grpSpPr>
        <p:sp>
          <p:nvSpPr>
            <p:cNvPr id="3835" name="Google Shape;3835;p9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3" name="Google Shape;3883;p91"/>
          <p:cNvPicPr preferRelativeResize="0"/>
          <p:nvPr/>
        </p:nvPicPr>
        <p:blipFill>
          <a:blip r:embed="rId3">
            <a:alphaModFix/>
          </a:blip>
          <a:stretch>
            <a:fillRect/>
          </a:stretch>
        </p:blipFill>
        <p:spPr>
          <a:xfrm>
            <a:off x="5310164" y="-1810050"/>
            <a:ext cx="2527512" cy="2681250"/>
          </a:xfrm>
          <a:prstGeom prst="rect">
            <a:avLst/>
          </a:prstGeom>
          <a:noFill/>
          <a:ln>
            <a:noFill/>
          </a:ln>
        </p:spPr>
      </p:pic>
      <p:sp>
        <p:nvSpPr>
          <p:cNvPr id="3885" name="Google Shape;3885;p9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22D39C30-0DDE-9958-E4CC-224447067B99}"/>
              </a:ext>
            </a:extLst>
          </p:cNvPr>
          <p:cNvSpPr txBox="1"/>
          <p:nvPr/>
        </p:nvSpPr>
        <p:spPr>
          <a:xfrm>
            <a:off x="966170" y="1535003"/>
            <a:ext cx="8172884" cy="2308324"/>
          </a:xfrm>
          <a:prstGeom prst="rect">
            <a:avLst/>
          </a:prstGeom>
          <a:noFill/>
        </p:spPr>
        <p:txBody>
          <a:bodyPr wrap="square">
            <a:spAutoFit/>
          </a:bodyPr>
          <a:lstStyle/>
          <a:p>
            <a:r>
              <a:rPr lang="fr-FR" sz="2400" dirty="0">
                <a:solidFill>
                  <a:schemeClr val="bg1"/>
                </a:solidFill>
                <a:effectLst/>
                <a:latin typeface="Calibri" panose="020F0502020204030204" pitchFamily="34" charset="0"/>
                <a:ea typeface="Georgia" panose="02040502050405020303" pitchFamily="18" charset="0"/>
              </a:rPr>
              <a:t>Le déploiement d'un modèle marque la transition cruciale de la phase de développement à son intégration pratique dans un environnement opérationnel. En général, le déploiement d'un modèle implique la mise en place d'une infrastructure qui permet de fournir les prédictions du modèle de manière efficace et fiable</a:t>
            </a:r>
            <a:endParaRPr lang="fr-FR" sz="2400" dirty="0">
              <a:solidFill>
                <a:schemeClr val="bg1"/>
              </a:solidFill>
            </a:endParaRPr>
          </a:p>
        </p:txBody>
      </p:sp>
    </p:spTree>
    <p:extLst>
      <p:ext uri="{BB962C8B-B14F-4D97-AF65-F5344CB8AC3E}">
        <p14:creationId xmlns:p14="http://schemas.microsoft.com/office/powerpoint/2010/main" val="408981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834"/>
                                        </p:tgtEl>
                                        <p:attrNameLst>
                                          <p:attrName>r</p:attrName>
                                        </p:attrNameLst>
                                      </p:cBhvr>
                                    </p:animRot>
                                  </p:childTnLst>
                                </p:cTn>
                              </p:par>
                              <p:par>
                                <p:cTn id="7" presetID="2" presetClass="entr" presetSubtype="1" fill="hold" nodeType="withEffect">
                                  <p:stCondLst>
                                    <p:cond delay="0"/>
                                  </p:stCondLst>
                                  <p:childTnLst>
                                    <p:set>
                                      <p:cBhvr>
                                        <p:cTn id="8" dur="1" fill="hold">
                                          <p:stCondLst>
                                            <p:cond delay="0"/>
                                          </p:stCondLst>
                                        </p:cTn>
                                        <p:tgtEl>
                                          <p:spTgt spid="3883"/>
                                        </p:tgtEl>
                                        <p:attrNameLst>
                                          <p:attrName>style.visibility</p:attrName>
                                        </p:attrNameLst>
                                      </p:cBhvr>
                                      <p:to>
                                        <p:strVal val="visible"/>
                                      </p:to>
                                    </p:set>
                                    <p:anim calcmode="lin" valueType="num">
                                      <p:cBhvr additive="base">
                                        <p:cTn id="9" dur="1000"/>
                                        <p:tgtEl>
                                          <p:spTgt spid="3883"/>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3815"/>
                                        </p:tgtEl>
                                        <p:attrNameLst>
                                          <p:attrName>style.visibility</p:attrName>
                                        </p:attrNameLst>
                                      </p:cBhvr>
                                      <p:to>
                                        <p:strVal val="visible"/>
                                      </p:to>
                                    </p:set>
                                    <p:anim calcmode="lin" valueType="num">
                                      <p:cBhvr additive="base">
                                        <p:cTn id="12" dur="1000"/>
                                        <p:tgtEl>
                                          <p:spTgt spid="3815"/>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885"/>
                                        </p:tgtEl>
                                        <p:attrNameLst>
                                          <p:attrName>style.visibility</p:attrName>
                                        </p:attrNameLst>
                                      </p:cBhvr>
                                      <p:to>
                                        <p:strVal val="visible"/>
                                      </p:to>
                                    </p:set>
                                    <p:animEffect transition="in" filter="fade">
                                      <p:cBhvr>
                                        <p:cTn id="15" dur="1000"/>
                                        <p:tgtEl>
                                          <p:spTgt spid="3885"/>
                                        </p:tgtEl>
                                      </p:cBhvr>
                                    </p:animEffect>
                                  </p:childTnLst>
                                </p:cTn>
                              </p:par>
                              <p:par>
                                <p:cTn id="16" presetID="10" presetClass="entr" presetSubtype="0" fill="hold" nodeType="withEffect">
                                  <p:stCondLst>
                                    <p:cond delay="0"/>
                                  </p:stCondLst>
                                  <p:childTnLst>
                                    <p:set>
                                      <p:cBhvr>
                                        <p:cTn id="17" dur="1" fill="hold">
                                          <p:stCondLst>
                                            <p:cond delay="0"/>
                                          </p:stCondLst>
                                        </p:cTn>
                                        <p:tgtEl>
                                          <p:spTgt spid="3886"/>
                                        </p:tgtEl>
                                        <p:attrNameLst>
                                          <p:attrName>style.visibility</p:attrName>
                                        </p:attrNameLst>
                                      </p:cBhvr>
                                      <p:to>
                                        <p:strVal val="visible"/>
                                      </p:to>
                                    </p:set>
                                    <p:animEffect transition="in" filter="fade">
                                      <p:cBhvr>
                                        <p:cTn id="18" dur="1000"/>
                                        <p:tgtEl>
                                          <p:spTgt spid="3886"/>
                                        </p:tgtEl>
                                      </p:cBhvr>
                                    </p:animEffect>
                                  </p:childTnLst>
                                </p:cTn>
                              </p:par>
                              <p:par>
                                <p:cTn id="19" presetID="10" presetClass="entr" presetSubtype="0" fill="hold" nodeType="withEffect">
                                  <p:stCondLst>
                                    <p:cond delay="0"/>
                                  </p:stCondLst>
                                  <p:childTnLst>
                                    <p:set>
                                      <p:cBhvr>
                                        <p:cTn id="20" dur="1" fill="hold">
                                          <p:stCondLst>
                                            <p:cond delay="0"/>
                                          </p:stCondLst>
                                        </p:cTn>
                                        <p:tgtEl>
                                          <p:spTgt spid="3887"/>
                                        </p:tgtEl>
                                        <p:attrNameLst>
                                          <p:attrName>style.visibility</p:attrName>
                                        </p:attrNameLst>
                                      </p:cBhvr>
                                      <p:to>
                                        <p:strVal val="visible"/>
                                      </p:to>
                                    </p:set>
                                    <p:animEffect transition="in" filter="fade">
                                      <p:cBhvr>
                                        <p:cTn id="21" dur="1000"/>
                                        <p:tgtEl>
                                          <p:spTgt spid="3887"/>
                                        </p:tgtEl>
                                      </p:cBhvr>
                                    </p:animEffect>
                                  </p:childTnLst>
                                </p:cTn>
                              </p:par>
                              <p:par>
                                <p:cTn id="22" presetID="10" presetClass="entr" presetSubtype="0" fill="hold" nodeType="withEffect">
                                  <p:stCondLst>
                                    <p:cond delay="0"/>
                                  </p:stCondLst>
                                  <p:childTnLst>
                                    <p:set>
                                      <p:cBhvr>
                                        <p:cTn id="23" dur="1" fill="hold">
                                          <p:stCondLst>
                                            <p:cond delay="0"/>
                                          </p:stCondLst>
                                        </p:cTn>
                                        <p:tgtEl>
                                          <p:spTgt spid="3888"/>
                                        </p:tgtEl>
                                        <p:attrNameLst>
                                          <p:attrName>style.visibility</p:attrName>
                                        </p:attrNameLst>
                                      </p:cBhvr>
                                      <p:to>
                                        <p:strVal val="visible"/>
                                      </p:to>
                                    </p:set>
                                    <p:animEffect transition="in" filter="fade">
                                      <p:cBhvr>
                                        <p:cTn id="24" dur="1000"/>
                                        <p:tgtEl>
                                          <p:spTgt spid="3888"/>
                                        </p:tgtEl>
                                      </p:cBhvr>
                                    </p:animEffect>
                                  </p:childTnLst>
                                </p:cTn>
                              </p:par>
                              <p:par>
                                <p:cTn id="25" presetID="10" presetClass="entr" presetSubtype="0" fill="hold" nodeType="withEffect">
                                  <p:stCondLst>
                                    <p:cond delay="0"/>
                                  </p:stCondLst>
                                  <p:childTnLst>
                                    <p:set>
                                      <p:cBhvr>
                                        <p:cTn id="26" dur="1" fill="hold">
                                          <p:stCondLst>
                                            <p:cond delay="0"/>
                                          </p:stCondLst>
                                        </p:cTn>
                                        <p:tgtEl>
                                          <p:spTgt spid="3889"/>
                                        </p:tgtEl>
                                        <p:attrNameLst>
                                          <p:attrName>style.visibility</p:attrName>
                                        </p:attrNameLst>
                                      </p:cBhvr>
                                      <p:to>
                                        <p:strVal val="visible"/>
                                      </p:to>
                                    </p:set>
                                    <p:animEffect transition="in" filter="fade">
                                      <p:cBhvr>
                                        <p:cTn id="27" dur="1000"/>
                                        <p:tgtEl>
                                          <p:spTgt spid="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44"/>
        <p:cNvGrpSpPr/>
        <p:nvPr/>
      </p:nvGrpSpPr>
      <p:grpSpPr>
        <a:xfrm>
          <a:off x="0" y="0"/>
          <a:ext cx="0" cy="0"/>
          <a:chOff x="0" y="0"/>
          <a:chExt cx="0" cy="0"/>
        </a:xfrm>
      </p:grpSpPr>
      <p:sp>
        <p:nvSpPr>
          <p:cNvPr id="4545" name="Google Shape;4545;p107"/>
          <p:cNvSpPr txBox="1">
            <a:spLocks noGrp="1"/>
          </p:cNvSpPr>
          <p:nvPr>
            <p:ph type="title"/>
          </p:nvPr>
        </p:nvSpPr>
        <p:spPr>
          <a:xfrm>
            <a:off x="326524" y="363774"/>
            <a:ext cx="7713000" cy="420600"/>
          </a:xfrm>
          <a:prstGeom prst="rect">
            <a:avLst/>
          </a:prstGeom>
        </p:spPr>
        <p:txBody>
          <a:bodyPr spcFirstLastPara="1" wrap="square" lIns="91425" tIns="0" rIns="91425" bIns="91425" anchor="t" anchorCtr="0">
            <a:noAutofit/>
          </a:bodyPr>
          <a:lstStyle/>
          <a:p>
            <a:pPr lvl="0"/>
            <a:r>
              <a:rPr lang="en" dirty="0"/>
              <a:t>Les étapes du </a:t>
            </a:r>
            <a:r>
              <a:rPr lang="fr-FR" sz="2800" dirty="0"/>
              <a:t>déploiement </a:t>
            </a:r>
            <a:r>
              <a:rPr lang="en" dirty="0"/>
              <a:t>:</a:t>
            </a:r>
            <a:endParaRPr dirty="0"/>
          </a:p>
        </p:txBody>
      </p:sp>
      <p:sp>
        <p:nvSpPr>
          <p:cNvPr id="4546" name="Google Shape;4546;p107"/>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Etape 2</a:t>
            </a:r>
            <a:endParaRPr dirty="0"/>
          </a:p>
        </p:txBody>
      </p:sp>
      <p:sp>
        <p:nvSpPr>
          <p:cNvPr id="4547" name="Google Shape;4547;p107"/>
          <p:cNvSpPr txBox="1">
            <a:spLocks noGrp="1"/>
          </p:cNvSpPr>
          <p:nvPr>
            <p:ph type="subTitle" idx="2"/>
          </p:nvPr>
        </p:nvSpPr>
        <p:spPr>
          <a:xfrm>
            <a:off x="3431096" y="3096475"/>
            <a:ext cx="2281800" cy="767100"/>
          </a:xfrm>
          <a:prstGeom prst="rect">
            <a:avLst/>
          </a:prstGeom>
        </p:spPr>
        <p:txBody>
          <a:bodyPr spcFirstLastPara="1" wrap="square" lIns="91425" tIns="0" rIns="91425" bIns="91425" anchor="t" anchorCtr="0">
            <a:noAutofit/>
          </a:bodyPr>
          <a:lstStyle/>
          <a:p>
            <a:pPr marL="0" lvl="0" indent="0"/>
            <a:r>
              <a:rPr lang="fr-FR" b="1" dirty="0"/>
              <a:t>Étape d'Enregistrement du Modèle avec Pickle</a:t>
            </a:r>
            <a:endParaRPr dirty="0"/>
          </a:p>
        </p:txBody>
      </p:sp>
      <p:sp>
        <p:nvSpPr>
          <p:cNvPr id="4548" name="Google Shape;4548;p107"/>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Etape  3</a:t>
            </a:r>
            <a:endParaRPr dirty="0"/>
          </a:p>
        </p:txBody>
      </p:sp>
      <p:sp>
        <p:nvSpPr>
          <p:cNvPr id="4549" name="Google Shape;4549;p107"/>
          <p:cNvSpPr txBox="1">
            <a:spLocks noGrp="1"/>
          </p:cNvSpPr>
          <p:nvPr>
            <p:ph type="subTitle" idx="4"/>
          </p:nvPr>
        </p:nvSpPr>
        <p:spPr>
          <a:xfrm>
            <a:off x="5846637" y="2486874"/>
            <a:ext cx="2658734" cy="1006377"/>
          </a:xfrm>
          <a:prstGeom prst="rect">
            <a:avLst/>
          </a:prstGeom>
        </p:spPr>
        <p:txBody>
          <a:bodyPr spcFirstLastPara="1" wrap="square" lIns="91425" tIns="0" rIns="91425" bIns="91425" anchor="t" anchorCtr="0">
            <a:noAutofit/>
          </a:bodyPr>
          <a:lstStyle/>
          <a:p>
            <a:pPr marL="0" indent="0"/>
            <a:r>
              <a:rPr lang="fr-FR" b="1" dirty="0"/>
              <a:t>Intégration de Modèle avec Flask pour le Développement d'une Application Web :</a:t>
            </a:r>
            <a:endParaRPr lang="fr-FR" dirty="0"/>
          </a:p>
          <a:p>
            <a:pPr marL="0" lvl="0" indent="0" algn="ctr" rtl="0">
              <a:spcBef>
                <a:spcPts val="0"/>
              </a:spcBef>
              <a:spcAft>
                <a:spcPts val="0"/>
              </a:spcAft>
              <a:buNone/>
            </a:pPr>
            <a:endParaRPr dirty="0"/>
          </a:p>
        </p:txBody>
      </p:sp>
      <p:sp>
        <p:nvSpPr>
          <p:cNvPr id="4550" name="Google Shape;4550;p107"/>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Etape 1</a:t>
            </a:r>
            <a:endParaRPr dirty="0"/>
          </a:p>
        </p:txBody>
      </p:sp>
      <p:sp>
        <p:nvSpPr>
          <p:cNvPr id="4551" name="Google Shape;4551;p107"/>
          <p:cNvSpPr txBox="1">
            <a:spLocks noGrp="1"/>
          </p:cNvSpPr>
          <p:nvPr>
            <p:ph type="subTitle" idx="6"/>
          </p:nvPr>
        </p:nvSpPr>
        <p:spPr>
          <a:xfrm>
            <a:off x="1015555" y="3706075"/>
            <a:ext cx="2281800" cy="767100"/>
          </a:xfrm>
          <a:prstGeom prst="rect">
            <a:avLst/>
          </a:prstGeom>
        </p:spPr>
        <p:txBody>
          <a:bodyPr spcFirstLastPara="1" wrap="square" lIns="91425" tIns="0" rIns="91425" bIns="91425" anchor="t" anchorCtr="0">
            <a:noAutofit/>
          </a:bodyPr>
          <a:lstStyle/>
          <a:p>
            <a:pPr marL="0" lvl="0" indent="0"/>
            <a:r>
              <a:rPr lang="fr-FR" b="1" dirty="0"/>
              <a:t>Le choix des variables ayant le plus d'impact sur l'espérance de vie </a:t>
            </a:r>
            <a:endParaRPr dirty="0"/>
          </a:p>
        </p:txBody>
      </p:sp>
      <p:sp>
        <p:nvSpPr>
          <p:cNvPr id="4552" name="Google Shape;4552;p107"/>
          <p:cNvSpPr/>
          <p:nvPr/>
        </p:nvSpPr>
        <p:spPr>
          <a:xfrm>
            <a:off x="1878717" y="260495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07"/>
          <p:cNvSpPr/>
          <p:nvPr/>
        </p:nvSpPr>
        <p:spPr>
          <a:xfrm>
            <a:off x="4294242" y="199100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07"/>
          <p:cNvSpPr/>
          <p:nvPr/>
        </p:nvSpPr>
        <p:spPr>
          <a:xfrm>
            <a:off x="6709767" y="139109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107"/>
          <p:cNvGrpSpPr/>
          <p:nvPr/>
        </p:nvGrpSpPr>
        <p:grpSpPr>
          <a:xfrm>
            <a:off x="4401910" y="2104364"/>
            <a:ext cx="340168" cy="340168"/>
            <a:chOff x="2676100" y="832575"/>
            <a:chExt cx="483125" cy="483125"/>
          </a:xfrm>
        </p:grpSpPr>
        <p:sp>
          <p:nvSpPr>
            <p:cNvPr id="4556" name="Google Shape;4556;p107"/>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107"/>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8" name="Google Shape;4558;p107"/>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9" name="Google Shape;4559;p107"/>
          <p:cNvGrpSpPr/>
          <p:nvPr/>
        </p:nvGrpSpPr>
        <p:grpSpPr>
          <a:xfrm>
            <a:off x="1986174" y="2719639"/>
            <a:ext cx="340608" cy="340168"/>
            <a:chOff x="5053900" y="2021500"/>
            <a:chExt cx="483750" cy="483125"/>
          </a:xfrm>
        </p:grpSpPr>
        <p:sp>
          <p:nvSpPr>
            <p:cNvPr id="4560" name="Google Shape;4560;p107"/>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1" name="Google Shape;4561;p107"/>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2" name="Google Shape;4562;p107"/>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107"/>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4" name="Google Shape;4564;p107"/>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5" name="Google Shape;4565;p107"/>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107"/>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107"/>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8" name="Google Shape;4568;p107"/>
          <p:cNvGrpSpPr/>
          <p:nvPr/>
        </p:nvGrpSpPr>
        <p:grpSpPr>
          <a:xfrm>
            <a:off x="6801197" y="1504620"/>
            <a:ext cx="351663" cy="333831"/>
            <a:chOff x="6222125" y="2025975"/>
            <a:chExt cx="499450" cy="474125"/>
          </a:xfrm>
        </p:grpSpPr>
        <p:sp>
          <p:nvSpPr>
            <p:cNvPr id="4569" name="Google Shape;4569;p107"/>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107"/>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1" name="Google Shape;4571;p107"/>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2" name="Google Shape;4572;p107"/>
          <p:cNvGrpSpPr/>
          <p:nvPr/>
        </p:nvGrpSpPr>
        <p:grpSpPr>
          <a:xfrm flipH="1">
            <a:off x="9148986" y="905775"/>
            <a:ext cx="357454" cy="956304"/>
            <a:chOff x="357713" y="600975"/>
            <a:chExt cx="357454" cy="956304"/>
          </a:xfrm>
        </p:grpSpPr>
        <p:sp>
          <p:nvSpPr>
            <p:cNvPr id="4573" name="Google Shape;4573;p10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0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0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0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07"/>
          <p:cNvGrpSpPr/>
          <p:nvPr/>
        </p:nvGrpSpPr>
        <p:grpSpPr>
          <a:xfrm>
            <a:off x="2184488" y="1690446"/>
            <a:ext cx="793256" cy="182899"/>
            <a:chOff x="2685575" y="2835950"/>
            <a:chExt cx="433000" cy="99825"/>
          </a:xfrm>
        </p:grpSpPr>
        <p:sp>
          <p:nvSpPr>
            <p:cNvPr id="4578" name="Google Shape;4578;p10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0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0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0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107"/>
          <p:cNvGrpSpPr/>
          <p:nvPr/>
        </p:nvGrpSpPr>
        <p:grpSpPr>
          <a:xfrm flipH="1">
            <a:off x="5474263" y="-1003403"/>
            <a:ext cx="2019176" cy="2019176"/>
            <a:chOff x="1943325" y="-220375"/>
            <a:chExt cx="1298672" cy="1298672"/>
          </a:xfrm>
        </p:grpSpPr>
        <p:sp>
          <p:nvSpPr>
            <p:cNvPr id="4583" name="Google Shape;4583;p10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0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0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0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0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0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0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0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0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0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0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0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0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0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0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0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0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0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0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0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0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0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0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0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0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0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0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0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0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0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0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0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0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0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0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0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0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0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0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0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0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0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0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0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0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0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0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0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1" name="Google Shape;4631;p10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0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0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0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0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07"/>
          <p:cNvSpPr/>
          <p:nvPr/>
        </p:nvSpPr>
        <p:spPr>
          <a:xfrm flipH="1">
            <a:off x="6597336" y="36228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577"/>
                                        </p:tgtEl>
                                        <p:attrNameLst>
                                          <p:attrName>style.visibility</p:attrName>
                                        </p:attrNameLst>
                                      </p:cBhvr>
                                      <p:to>
                                        <p:strVal val="visible"/>
                                      </p:to>
                                    </p:set>
                                    <p:anim calcmode="lin" valueType="num">
                                      <p:cBhvr additive="base">
                                        <p:cTn id="7" dur="1000"/>
                                        <p:tgtEl>
                                          <p:spTgt spid="457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545"/>
                                        </p:tgtEl>
                                        <p:attrNameLst>
                                          <p:attrName>style.visibility</p:attrName>
                                        </p:attrNameLst>
                                      </p:cBhvr>
                                      <p:to>
                                        <p:strVal val="visible"/>
                                      </p:to>
                                    </p:set>
                                    <p:anim calcmode="lin" valueType="num">
                                      <p:cBhvr additive="base">
                                        <p:cTn id="10" dur="1000"/>
                                        <p:tgtEl>
                                          <p:spTgt spid="4545"/>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4582"/>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4546"/>
                                        </p:tgtEl>
                                        <p:attrNameLst>
                                          <p:attrName>style.visibility</p:attrName>
                                        </p:attrNameLst>
                                      </p:cBhvr>
                                      <p:to>
                                        <p:strVal val="visible"/>
                                      </p:to>
                                    </p:set>
                                    <p:animEffect transition="in" filter="fade">
                                      <p:cBhvr>
                                        <p:cTn id="15" dur="1000"/>
                                        <p:tgtEl>
                                          <p:spTgt spid="4546"/>
                                        </p:tgtEl>
                                      </p:cBhvr>
                                    </p:animEffect>
                                  </p:childTnLst>
                                </p:cTn>
                              </p:par>
                              <p:par>
                                <p:cTn id="16" presetID="10" presetClass="entr" presetSubtype="0" fill="hold" nodeType="withEffect">
                                  <p:stCondLst>
                                    <p:cond delay="0"/>
                                  </p:stCondLst>
                                  <p:childTnLst>
                                    <p:set>
                                      <p:cBhvr>
                                        <p:cTn id="17" dur="1" fill="hold">
                                          <p:stCondLst>
                                            <p:cond delay="0"/>
                                          </p:stCondLst>
                                        </p:cTn>
                                        <p:tgtEl>
                                          <p:spTgt spid="4547"/>
                                        </p:tgtEl>
                                        <p:attrNameLst>
                                          <p:attrName>style.visibility</p:attrName>
                                        </p:attrNameLst>
                                      </p:cBhvr>
                                      <p:to>
                                        <p:strVal val="visible"/>
                                      </p:to>
                                    </p:set>
                                    <p:animEffect transition="in" filter="fade">
                                      <p:cBhvr>
                                        <p:cTn id="18" dur="1000"/>
                                        <p:tgtEl>
                                          <p:spTgt spid="4547"/>
                                        </p:tgtEl>
                                      </p:cBhvr>
                                    </p:animEffect>
                                  </p:childTnLst>
                                </p:cTn>
                              </p:par>
                              <p:par>
                                <p:cTn id="19" presetID="10" presetClass="entr" presetSubtype="0" fill="hold" nodeType="withEffect">
                                  <p:stCondLst>
                                    <p:cond delay="0"/>
                                  </p:stCondLst>
                                  <p:childTnLst>
                                    <p:set>
                                      <p:cBhvr>
                                        <p:cTn id="20" dur="1" fill="hold">
                                          <p:stCondLst>
                                            <p:cond delay="0"/>
                                          </p:stCondLst>
                                        </p:cTn>
                                        <p:tgtEl>
                                          <p:spTgt spid="4549"/>
                                        </p:tgtEl>
                                        <p:attrNameLst>
                                          <p:attrName>style.visibility</p:attrName>
                                        </p:attrNameLst>
                                      </p:cBhvr>
                                      <p:to>
                                        <p:strVal val="visible"/>
                                      </p:to>
                                    </p:set>
                                    <p:animEffect transition="in" filter="fade">
                                      <p:cBhvr>
                                        <p:cTn id="21" dur="1000"/>
                                        <p:tgtEl>
                                          <p:spTgt spid="4549"/>
                                        </p:tgtEl>
                                      </p:cBhvr>
                                    </p:animEffect>
                                  </p:childTnLst>
                                </p:cTn>
                              </p:par>
                              <p:par>
                                <p:cTn id="22" presetID="10" presetClass="entr" presetSubtype="0" fill="hold" nodeType="withEffect">
                                  <p:stCondLst>
                                    <p:cond delay="0"/>
                                  </p:stCondLst>
                                  <p:childTnLst>
                                    <p:set>
                                      <p:cBhvr>
                                        <p:cTn id="23" dur="1" fill="hold">
                                          <p:stCondLst>
                                            <p:cond delay="0"/>
                                          </p:stCondLst>
                                        </p:cTn>
                                        <p:tgtEl>
                                          <p:spTgt spid="4550"/>
                                        </p:tgtEl>
                                        <p:attrNameLst>
                                          <p:attrName>style.visibility</p:attrName>
                                        </p:attrNameLst>
                                      </p:cBhvr>
                                      <p:to>
                                        <p:strVal val="visible"/>
                                      </p:to>
                                    </p:set>
                                    <p:animEffect transition="in" filter="fade">
                                      <p:cBhvr>
                                        <p:cTn id="24" dur="1000"/>
                                        <p:tgtEl>
                                          <p:spTgt spid="4550"/>
                                        </p:tgtEl>
                                      </p:cBhvr>
                                    </p:animEffect>
                                  </p:childTnLst>
                                </p:cTn>
                              </p:par>
                              <p:par>
                                <p:cTn id="25" presetID="10" presetClass="entr" presetSubtype="0" fill="hold" nodeType="withEffect">
                                  <p:stCondLst>
                                    <p:cond delay="0"/>
                                  </p:stCondLst>
                                  <p:childTnLst>
                                    <p:set>
                                      <p:cBhvr>
                                        <p:cTn id="26" dur="1" fill="hold">
                                          <p:stCondLst>
                                            <p:cond delay="0"/>
                                          </p:stCondLst>
                                        </p:cTn>
                                        <p:tgtEl>
                                          <p:spTgt spid="4551"/>
                                        </p:tgtEl>
                                        <p:attrNameLst>
                                          <p:attrName>style.visibility</p:attrName>
                                        </p:attrNameLst>
                                      </p:cBhvr>
                                      <p:to>
                                        <p:strVal val="visible"/>
                                      </p:to>
                                    </p:set>
                                    <p:animEffect transition="in" filter="fade">
                                      <p:cBhvr>
                                        <p:cTn id="27" dur="1000"/>
                                        <p:tgtEl>
                                          <p:spTgt spid="4551"/>
                                        </p:tgtEl>
                                      </p:cBhvr>
                                    </p:animEffect>
                                  </p:childTnLst>
                                </p:cTn>
                              </p:par>
                              <p:par>
                                <p:cTn id="28" presetID="10" presetClass="entr" presetSubtype="0" fill="hold" nodeType="withEffect">
                                  <p:stCondLst>
                                    <p:cond delay="0"/>
                                  </p:stCondLst>
                                  <p:childTnLst>
                                    <p:set>
                                      <p:cBhvr>
                                        <p:cTn id="29" dur="1" fill="hold">
                                          <p:stCondLst>
                                            <p:cond delay="0"/>
                                          </p:stCondLst>
                                        </p:cTn>
                                        <p:tgtEl>
                                          <p:spTgt spid="4555"/>
                                        </p:tgtEl>
                                        <p:attrNameLst>
                                          <p:attrName>style.visibility</p:attrName>
                                        </p:attrNameLst>
                                      </p:cBhvr>
                                      <p:to>
                                        <p:strVal val="visible"/>
                                      </p:to>
                                    </p:set>
                                    <p:animEffect transition="in" filter="fade">
                                      <p:cBhvr>
                                        <p:cTn id="30" dur="1000"/>
                                        <p:tgtEl>
                                          <p:spTgt spid="4555"/>
                                        </p:tgtEl>
                                      </p:cBhvr>
                                    </p:animEffect>
                                  </p:childTnLst>
                                </p:cTn>
                              </p:par>
                              <p:par>
                                <p:cTn id="31" presetID="10" presetClass="entr" presetSubtype="0" fill="hold" nodeType="withEffect">
                                  <p:stCondLst>
                                    <p:cond delay="0"/>
                                  </p:stCondLst>
                                  <p:childTnLst>
                                    <p:set>
                                      <p:cBhvr>
                                        <p:cTn id="32" dur="1" fill="hold">
                                          <p:stCondLst>
                                            <p:cond delay="0"/>
                                          </p:stCondLst>
                                        </p:cTn>
                                        <p:tgtEl>
                                          <p:spTgt spid="4559"/>
                                        </p:tgtEl>
                                        <p:attrNameLst>
                                          <p:attrName>style.visibility</p:attrName>
                                        </p:attrNameLst>
                                      </p:cBhvr>
                                      <p:to>
                                        <p:strVal val="visible"/>
                                      </p:to>
                                    </p:set>
                                    <p:animEffect transition="in" filter="fade">
                                      <p:cBhvr>
                                        <p:cTn id="33" dur="1000"/>
                                        <p:tgtEl>
                                          <p:spTgt spid="4559"/>
                                        </p:tgtEl>
                                      </p:cBhvr>
                                    </p:animEffect>
                                  </p:childTnLst>
                                </p:cTn>
                              </p:par>
                              <p:par>
                                <p:cTn id="34" presetID="10" presetClass="entr" presetSubtype="0" fill="hold" nodeType="withEffect">
                                  <p:stCondLst>
                                    <p:cond delay="0"/>
                                  </p:stCondLst>
                                  <p:childTnLst>
                                    <p:set>
                                      <p:cBhvr>
                                        <p:cTn id="35" dur="1" fill="hold">
                                          <p:stCondLst>
                                            <p:cond delay="0"/>
                                          </p:stCondLst>
                                        </p:cTn>
                                        <p:tgtEl>
                                          <p:spTgt spid="4568"/>
                                        </p:tgtEl>
                                        <p:attrNameLst>
                                          <p:attrName>style.visibility</p:attrName>
                                        </p:attrNameLst>
                                      </p:cBhvr>
                                      <p:to>
                                        <p:strVal val="visible"/>
                                      </p:to>
                                    </p:set>
                                    <p:animEffect transition="in" filter="fade">
                                      <p:cBhvr>
                                        <p:cTn id="36" dur="1000"/>
                                        <p:tgtEl>
                                          <p:spTgt spid="4568"/>
                                        </p:tgtEl>
                                      </p:cBhvr>
                                    </p:animEffect>
                                  </p:childTnLst>
                                </p:cTn>
                              </p:par>
                              <p:par>
                                <p:cTn id="37" presetID="10" presetClass="entr" presetSubtype="0" fill="hold" nodeType="withEffect">
                                  <p:stCondLst>
                                    <p:cond delay="0"/>
                                  </p:stCondLst>
                                  <p:childTnLst>
                                    <p:set>
                                      <p:cBhvr>
                                        <p:cTn id="38" dur="1" fill="hold">
                                          <p:stCondLst>
                                            <p:cond delay="0"/>
                                          </p:stCondLst>
                                        </p:cTn>
                                        <p:tgtEl>
                                          <p:spTgt spid="4548"/>
                                        </p:tgtEl>
                                        <p:attrNameLst>
                                          <p:attrName>style.visibility</p:attrName>
                                        </p:attrNameLst>
                                      </p:cBhvr>
                                      <p:to>
                                        <p:strVal val="visible"/>
                                      </p:to>
                                    </p:set>
                                    <p:animEffect transition="in" filter="fade">
                                      <p:cBhvr>
                                        <p:cTn id="39" dur="1000"/>
                                        <p:tgtEl>
                                          <p:spTgt spid="4548"/>
                                        </p:tgtEl>
                                      </p:cBhvr>
                                    </p:animEffect>
                                  </p:childTnLst>
                                </p:cTn>
                              </p:par>
                              <p:par>
                                <p:cTn id="40" presetID="23" presetClass="entr" presetSubtype="16" fill="hold" nodeType="withEffect">
                                  <p:stCondLst>
                                    <p:cond delay="0"/>
                                  </p:stCondLst>
                                  <p:childTnLst>
                                    <p:set>
                                      <p:cBhvr>
                                        <p:cTn id="41" dur="1" fill="hold">
                                          <p:stCondLst>
                                            <p:cond delay="0"/>
                                          </p:stCondLst>
                                        </p:cTn>
                                        <p:tgtEl>
                                          <p:spTgt spid="4552"/>
                                        </p:tgtEl>
                                        <p:attrNameLst>
                                          <p:attrName>style.visibility</p:attrName>
                                        </p:attrNameLst>
                                      </p:cBhvr>
                                      <p:to>
                                        <p:strVal val="visible"/>
                                      </p:to>
                                    </p:set>
                                    <p:anim calcmode="lin" valueType="num">
                                      <p:cBhvr additive="base">
                                        <p:cTn id="42" dur="1000"/>
                                        <p:tgtEl>
                                          <p:spTgt spid="4552"/>
                                        </p:tgtEl>
                                        <p:attrNameLst>
                                          <p:attrName>ppt_w</p:attrName>
                                        </p:attrNameLst>
                                      </p:cBhvr>
                                      <p:tavLst>
                                        <p:tav tm="0">
                                          <p:val>
                                            <p:strVal val="0"/>
                                          </p:val>
                                        </p:tav>
                                        <p:tav tm="100000">
                                          <p:val>
                                            <p:strVal val="#ppt_w"/>
                                          </p:val>
                                        </p:tav>
                                      </p:tavLst>
                                    </p:anim>
                                    <p:anim calcmode="lin" valueType="num">
                                      <p:cBhvr additive="base">
                                        <p:cTn id="43" dur="1000"/>
                                        <p:tgtEl>
                                          <p:spTgt spid="4552"/>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4553"/>
                                        </p:tgtEl>
                                        <p:attrNameLst>
                                          <p:attrName>style.visibility</p:attrName>
                                        </p:attrNameLst>
                                      </p:cBhvr>
                                      <p:to>
                                        <p:strVal val="visible"/>
                                      </p:to>
                                    </p:set>
                                    <p:anim calcmode="lin" valueType="num">
                                      <p:cBhvr additive="base">
                                        <p:cTn id="46" dur="1000"/>
                                        <p:tgtEl>
                                          <p:spTgt spid="4553"/>
                                        </p:tgtEl>
                                        <p:attrNameLst>
                                          <p:attrName>ppt_w</p:attrName>
                                        </p:attrNameLst>
                                      </p:cBhvr>
                                      <p:tavLst>
                                        <p:tav tm="0">
                                          <p:val>
                                            <p:strVal val="0"/>
                                          </p:val>
                                        </p:tav>
                                        <p:tav tm="100000">
                                          <p:val>
                                            <p:strVal val="#ppt_w"/>
                                          </p:val>
                                        </p:tav>
                                      </p:tavLst>
                                    </p:anim>
                                    <p:anim calcmode="lin" valueType="num">
                                      <p:cBhvr additive="base">
                                        <p:cTn id="47" dur="1000"/>
                                        <p:tgtEl>
                                          <p:spTgt spid="455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4554"/>
                                        </p:tgtEl>
                                        <p:attrNameLst>
                                          <p:attrName>style.visibility</p:attrName>
                                        </p:attrNameLst>
                                      </p:cBhvr>
                                      <p:to>
                                        <p:strVal val="visible"/>
                                      </p:to>
                                    </p:set>
                                    <p:anim calcmode="lin" valueType="num">
                                      <p:cBhvr additive="base">
                                        <p:cTn id="50" dur="1000"/>
                                        <p:tgtEl>
                                          <p:spTgt spid="4554"/>
                                        </p:tgtEl>
                                        <p:attrNameLst>
                                          <p:attrName>ppt_w</p:attrName>
                                        </p:attrNameLst>
                                      </p:cBhvr>
                                      <p:tavLst>
                                        <p:tav tm="0">
                                          <p:val>
                                            <p:strVal val="0"/>
                                          </p:val>
                                        </p:tav>
                                        <p:tav tm="100000">
                                          <p:val>
                                            <p:strVal val="#ppt_w"/>
                                          </p:val>
                                        </p:tav>
                                      </p:tavLst>
                                    </p:anim>
                                    <p:anim calcmode="lin" valueType="num">
                                      <p:cBhvr additive="base">
                                        <p:cTn id="51" dur="1000"/>
                                        <p:tgtEl>
                                          <p:spTgt spid="4554"/>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4636"/>
                                        </p:tgtEl>
                                        <p:attrNameLst>
                                          <p:attrName>style.visibility</p:attrName>
                                        </p:attrNameLst>
                                      </p:cBhvr>
                                      <p:to>
                                        <p:strVal val="visible"/>
                                      </p:to>
                                    </p:set>
                                    <p:anim calcmode="lin" valueType="num">
                                      <p:cBhvr additive="base">
                                        <p:cTn id="54" dur="1000"/>
                                        <p:tgtEl>
                                          <p:spTgt spid="4636"/>
                                        </p:tgtEl>
                                        <p:attrNameLst>
                                          <p:attrName>ppt_w</p:attrName>
                                        </p:attrNameLst>
                                      </p:cBhvr>
                                      <p:tavLst>
                                        <p:tav tm="0">
                                          <p:val>
                                            <p:strVal val="0"/>
                                          </p:val>
                                        </p:tav>
                                        <p:tav tm="100000">
                                          <p:val>
                                            <p:strVal val="#ppt_w"/>
                                          </p:val>
                                        </p:tav>
                                      </p:tavLst>
                                    </p:anim>
                                    <p:anim calcmode="lin" valueType="num">
                                      <p:cBhvr additive="base">
                                        <p:cTn id="55" dur="1000"/>
                                        <p:tgtEl>
                                          <p:spTgt spid="4636"/>
                                        </p:tgtEl>
                                        <p:attrNameLst>
                                          <p:attrName>ppt_h</p:attrName>
                                        </p:attrNameLst>
                                      </p:cBhvr>
                                      <p:tavLst>
                                        <p:tav tm="0">
                                          <p:val>
                                            <p:strVal val="0"/>
                                          </p:val>
                                        </p:tav>
                                        <p:tav tm="100000">
                                          <p:val>
                                            <p:strVal val="#ppt_h"/>
                                          </p:val>
                                        </p:tav>
                                      </p:tavLst>
                                    </p:anim>
                                  </p:childTnLst>
                                </p:cTn>
                              </p:par>
                              <p:par>
                                <p:cTn id="56" presetID="10" presetClass="entr" presetSubtype="0" fill="hold" nodeType="withEffect">
                                  <p:stCondLst>
                                    <p:cond delay="0"/>
                                  </p:stCondLst>
                                  <p:childTnLst>
                                    <p:set>
                                      <p:cBhvr>
                                        <p:cTn id="57" dur="1" fill="hold">
                                          <p:stCondLst>
                                            <p:cond delay="0"/>
                                          </p:stCondLst>
                                        </p:cTn>
                                        <p:tgtEl>
                                          <p:spTgt spid="4631"/>
                                        </p:tgtEl>
                                        <p:attrNameLst>
                                          <p:attrName>style.visibility</p:attrName>
                                        </p:attrNameLst>
                                      </p:cBhvr>
                                      <p:to>
                                        <p:strVal val="visible"/>
                                      </p:to>
                                    </p:set>
                                    <p:animEffect transition="in" filter="fade">
                                      <p:cBhvr>
                                        <p:cTn id="58" dur="1000"/>
                                        <p:tgtEl>
                                          <p:spTgt spid="4631"/>
                                        </p:tgtEl>
                                      </p:cBhvr>
                                    </p:animEffect>
                                  </p:childTnLst>
                                </p:cTn>
                              </p:par>
                              <p:par>
                                <p:cTn id="59" presetID="10" presetClass="entr" presetSubtype="0" fill="hold" nodeType="withEffect">
                                  <p:stCondLst>
                                    <p:cond delay="0"/>
                                  </p:stCondLst>
                                  <p:childTnLst>
                                    <p:set>
                                      <p:cBhvr>
                                        <p:cTn id="60" dur="1" fill="hold">
                                          <p:stCondLst>
                                            <p:cond delay="0"/>
                                          </p:stCondLst>
                                        </p:cTn>
                                        <p:tgtEl>
                                          <p:spTgt spid="4632"/>
                                        </p:tgtEl>
                                        <p:attrNameLst>
                                          <p:attrName>style.visibility</p:attrName>
                                        </p:attrNameLst>
                                      </p:cBhvr>
                                      <p:to>
                                        <p:strVal val="visible"/>
                                      </p:to>
                                    </p:set>
                                    <p:animEffect transition="in" filter="fade">
                                      <p:cBhvr>
                                        <p:cTn id="61" dur="1000"/>
                                        <p:tgtEl>
                                          <p:spTgt spid="4632"/>
                                        </p:tgtEl>
                                      </p:cBhvr>
                                    </p:animEffect>
                                  </p:childTnLst>
                                </p:cTn>
                              </p:par>
                              <p:par>
                                <p:cTn id="62" presetID="10" presetClass="entr" presetSubtype="0" fill="hold" nodeType="withEffect">
                                  <p:stCondLst>
                                    <p:cond delay="0"/>
                                  </p:stCondLst>
                                  <p:childTnLst>
                                    <p:set>
                                      <p:cBhvr>
                                        <p:cTn id="63" dur="1" fill="hold">
                                          <p:stCondLst>
                                            <p:cond delay="0"/>
                                          </p:stCondLst>
                                        </p:cTn>
                                        <p:tgtEl>
                                          <p:spTgt spid="4633"/>
                                        </p:tgtEl>
                                        <p:attrNameLst>
                                          <p:attrName>style.visibility</p:attrName>
                                        </p:attrNameLst>
                                      </p:cBhvr>
                                      <p:to>
                                        <p:strVal val="visible"/>
                                      </p:to>
                                    </p:set>
                                    <p:animEffect transition="in" filter="fade">
                                      <p:cBhvr>
                                        <p:cTn id="64" dur="1000"/>
                                        <p:tgtEl>
                                          <p:spTgt spid="4633"/>
                                        </p:tgtEl>
                                      </p:cBhvr>
                                    </p:animEffect>
                                  </p:childTnLst>
                                </p:cTn>
                              </p:par>
                              <p:par>
                                <p:cTn id="65" presetID="10" presetClass="entr" presetSubtype="0" fill="hold" nodeType="withEffect">
                                  <p:stCondLst>
                                    <p:cond delay="0"/>
                                  </p:stCondLst>
                                  <p:childTnLst>
                                    <p:set>
                                      <p:cBhvr>
                                        <p:cTn id="66" dur="1" fill="hold">
                                          <p:stCondLst>
                                            <p:cond delay="0"/>
                                          </p:stCondLst>
                                        </p:cTn>
                                        <p:tgtEl>
                                          <p:spTgt spid="4634"/>
                                        </p:tgtEl>
                                        <p:attrNameLst>
                                          <p:attrName>style.visibility</p:attrName>
                                        </p:attrNameLst>
                                      </p:cBhvr>
                                      <p:to>
                                        <p:strVal val="visible"/>
                                      </p:to>
                                    </p:set>
                                    <p:animEffect transition="in" filter="fade">
                                      <p:cBhvr>
                                        <p:cTn id="67" dur="1000"/>
                                        <p:tgtEl>
                                          <p:spTgt spid="4634"/>
                                        </p:tgtEl>
                                      </p:cBhvr>
                                    </p:animEffect>
                                  </p:childTnLst>
                                </p:cTn>
                              </p:par>
                              <p:par>
                                <p:cTn id="68" presetID="10" presetClass="entr" presetSubtype="0" fill="hold" nodeType="withEffect">
                                  <p:stCondLst>
                                    <p:cond delay="0"/>
                                  </p:stCondLst>
                                  <p:childTnLst>
                                    <p:set>
                                      <p:cBhvr>
                                        <p:cTn id="69" dur="1" fill="hold">
                                          <p:stCondLst>
                                            <p:cond delay="0"/>
                                          </p:stCondLst>
                                        </p:cTn>
                                        <p:tgtEl>
                                          <p:spTgt spid="4635"/>
                                        </p:tgtEl>
                                        <p:attrNameLst>
                                          <p:attrName>style.visibility</p:attrName>
                                        </p:attrNameLst>
                                      </p:cBhvr>
                                      <p:to>
                                        <p:strVal val="visible"/>
                                      </p:to>
                                    </p:set>
                                    <p:animEffect transition="in" filter="fade">
                                      <p:cBhvr>
                                        <p:cTn id="70" dur="1000"/>
                                        <p:tgtEl>
                                          <p:spTgt spid="4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92621" y="1927800"/>
            <a:ext cx="4509600" cy="1287900"/>
          </a:xfrm>
          <a:prstGeom prst="rect">
            <a:avLst/>
          </a:prstGeom>
        </p:spPr>
        <p:txBody>
          <a:bodyPr spcFirstLastPara="1" wrap="square" lIns="91425" tIns="0" rIns="91425" bIns="91425" anchor="t" anchorCtr="0">
            <a:noAutofit/>
          </a:bodyPr>
          <a:lstStyle/>
          <a:p>
            <a:pPr lvl="0"/>
            <a:r>
              <a:rPr lang="fr-FR" sz="3200" dirty="0"/>
              <a:t>Compréhension des Données </a:t>
            </a:r>
            <a:endParaRPr sz="3200" dirty="0"/>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02</a:t>
            </a:r>
            <a:endParaRPr/>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8" presetClass="emph" presetSubtype="0" fill="hold" nodeType="withEffect">
                                  <p:stCondLst>
                                    <p:cond delay="0"/>
                                  </p:stCondLst>
                                  <p:childTnLst>
                                    <p:animRot by="-21600000">
                                      <p:cBhvr>
                                        <p:cTn id="18" dur="1000" fill="hold"/>
                                        <p:tgtEl>
                                          <p:spTgt spid="3317"/>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3335"/>
                                        </p:tgtEl>
                                        <p:attrNameLst>
                                          <p:attrName>style.visibility</p:attrName>
                                        </p:attrNameLst>
                                      </p:cBhvr>
                                      <p:to>
                                        <p:strVal val="visible"/>
                                      </p:to>
                                    </p:set>
                                    <p:animEffect transition="in" filter="fade">
                                      <p:cBhvr>
                                        <p:cTn id="21" dur="1000"/>
                                        <p:tgtEl>
                                          <p:spTgt spid="3335"/>
                                        </p:tgtEl>
                                      </p:cBhvr>
                                    </p:animEffect>
                                  </p:childTnLst>
                                </p:cTn>
                              </p:par>
                              <p:par>
                                <p:cTn id="22" presetID="10" presetClass="entr" presetSubtype="0" fill="hold" nodeType="withEffect">
                                  <p:stCondLst>
                                    <p:cond delay="0"/>
                                  </p:stCondLst>
                                  <p:childTnLst>
                                    <p:set>
                                      <p:cBhvr>
                                        <p:cTn id="23" dur="1" fill="hold">
                                          <p:stCondLst>
                                            <p:cond delay="0"/>
                                          </p:stCondLst>
                                        </p:cTn>
                                        <p:tgtEl>
                                          <p:spTgt spid="3336"/>
                                        </p:tgtEl>
                                        <p:attrNameLst>
                                          <p:attrName>style.visibility</p:attrName>
                                        </p:attrNameLst>
                                      </p:cBhvr>
                                      <p:to>
                                        <p:strVal val="visible"/>
                                      </p:to>
                                    </p:set>
                                    <p:animEffect transition="in" filter="fade">
                                      <p:cBhvr>
                                        <p:cTn id="24" dur="1000"/>
                                        <p:tgtEl>
                                          <p:spTgt spid="3336"/>
                                        </p:tgtEl>
                                      </p:cBhvr>
                                    </p:animEffect>
                                  </p:childTnLst>
                                </p:cTn>
                              </p:par>
                              <p:par>
                                <p:cTn id="25" presetID="10" presetClass="entr" presetSubtype="0" fill="hold" nodeType="withEffect">
                                  <p:stCondLst>
                                    <p:cond delay="0"/>
                                  </p:stCondLst>
                                  <p:childTnLst>
                                    <p:set>
                                      <p:cBhvr>
                                        <p:cTn id="26" dur="1" fill="hold">
                                          <p:stCondLst>
                                            <p:cond delay="0"/>
                                          </p:stCondLst>
                                        </p:cTn>
                                        <p:tgtEl>
                                          <p:spTgt spid="3337"/>
                                        </p:tgtEl>
                                        <p:attrNameLst>
                                          <p:attrName>style.visibility</p:attrName>
                                        </p:attrNameLst>
                                      </p:cBhvr>
                                      <p:to>
                                        <p:strVal val="visible"/>
                                      </p:to>
                                    </p:set>
                                    <p:animEffect transition="in" filter="fade">
                                      <p:cBhvr>
                                        <p:cTn id="27" dur="1000"/>
                                        <p:tgtEl>
                                          <p:spTgt spid="3337"/>
                                        </p:tgtEl>
                                      </p:cBhvr>
                                    </p:animEffect>
                                  </p:childTnLst>
                                </p:cTn>
                              </p:par>
                              <p:par>
                                <p:cTn id="28" presetID="10" presetClass="entr" presetSubtype="0" fill="hold" nodeType="withEffect">
                                  <p:stCondLst>
                                    <p:cond delay="0"/>
                                  </p:stCondLst>
                                  <p:childTnLst>
                                    <p:set>
                                      <p:cBhvr>
                                        <p:cTn id="29" dur="1" fill="hold">
                                          <p:stCondLst>
                                            <p:cond delay="0"/>
                                          </p:stCondLst>
                                        </p:cTn>
                                        <p:tgtEl>
                                          <p:spTgt spid="3338"/>
                                        </p:tgtEl>
                                        <p:attrNameLst>
                                          <p:attrName>style.visibility</p:attrName>
                                        </p:attrNameLst>
                                      </p:cBhvr>
                                      <p:to>
                                        <p:strVal val="visible"/>
                                      </p:to>
                                    </p:set>
                                    <p:animEffect transition="in" filter="fade">
                                      <p:cBhvr>
                                        <p:cTn id="30" dur="1000"/>
                                        <p:tgtEl>
                                          <p:spTgt spid="3338"/>
                                        </p:tgtEl>
                                      </p:cBhvr>
                                    </p:animEffect>
                                  </p:childTnLst>
                                </p:cTn>
                              </p:par>
                              <p:par>
                                <p:cTn id="31" presetID="10" presetClass="entr" presetSubtype="0" fill="hold" nodeType="withEffect">
                                  <p:stCondLst>
                                    <p:cond delay="0"/>
                                  </p:stCondLst>
                                  <p:childTnLst>
                                    <p:set>
                                      <p:cBhvr>
                                        <p:cTn id="32" dur="1" fill="hold">
                                          <p:stCondLst>
                                            <p:cond delay="0"/>
                                          </p:stCondLst>
                                        </p:cTn>
                                        <p:tgtEl>
                                          <p:spTgt spid="3339"/>
                                        </p:tgtEl>
                                        <p:attrNameLst>
                                          <p:attrName>style.visibility</p:attrName>
                                        </p:attrNameLst>
                                      </p:cBhvr>
                                      <p:to>
                                        <p:strVal val="visible"/>
                                      </p:to>
                                    </p:set>
                                    <p:animEffect transition="in" filter="fade">
                                      <p:cBhvr>
                                        <p:cTn id="33"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91"/>
          <p:cNvSpPr txBox="1">
            <a:spLocks noGrp="1"/>
          </p:cNvSpPr>
          <p:nvPr>
            <p:ph type="title"/>
          </p:nvPr>
        </p:nvSpPr>
        <p:spPr>
          <a:xfrm>
            <a:off x="182708" y="609456"/>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dirty="0"/>
              <a:t>L</a:t>
            </a:r>
            <a:r>
              <a:rPr lang="en" dirty="0"/>
              <a:t>e choix des variables :</a:t>
            </a:r>
            <a:endParaRPr dirty="0"/>
          </a:p>
        </p:txBody>
      </p:sp>
      <p:grpSp>
        <p:nvGrpSpPr>
          <p:cNvPr id="3829" name="Google Shape;3829;p91"/>
          <p:cNvGrpSpPr/>
          <p:nvPr/>
        </p:nvGrpSpPr>
        <p:grpSpPr>
          <a:xfrm>
            <a:off x="4151697" y="4869871"/>
            <a:ext cx="793256" cy="182899"/>
            <a:chOff x="2685575" y="2835950"/>
            <a:chExt cx="433000" cy="99825"/>
          </a:xfrm>
        </p:grpSpPr>
        <p:sp>
          <p:nvSpPr>
            <p:cNvPr id="3830" name="Google Shape;3830;p9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91"/>
          <p:cNvGrpSpPr/>
          <p:nvPr/>
        </p:nvGrpSpPr>
        <p:grpSpPr>
          <a:xfrm>
            <a:off x="2632514" y="-1423815"/>
            <a:ext cx="2019176" cy="2019176"/>
            <a:chOff x="1943325" y="-220375"/>
            <a:chExt cx="1298672" cy="1298672"/>
          </a:xfrm>
        </p:grpSpPr>
        <p:sp>
          <p:nvSpPr>
            <p:cNvPr id="3835" name="Google Shape;3835;p9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3" name="Google Shape;3883;p91"/>
          <p:cNvPicPr preferRelativeResize="0"/>
          <p:nvPr/>
        </p:nvPicPr>
        <p:blipFill>
          <a:blip r:embed="rId3">
            <a:alphaModFix/>
          </a:blip>
          <a:stretch>
            <a:fillRect/>
          </a:stretch>
        </p:blipFill>
        <p:spPr>
          <a:xfrm>
            <a:off x="5310164" y="-1810050"/>
            <a:ext cx="2527512" cy="2681250"/>
          </a:xfrm>
          <a:prstGeom prst="rect">
            <a:avLst/>
          </a:prstGeom>
          <a:noFill/>
          <a:ln>
            <a:noFill/>
          </a:ln>
        </p:spPr>
      </p:pic>
      <p:sp>
        <p:nvSpPr>
          <p:cNvPr id="3885" name="Google Shape;3885;p9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8CE264AA-8F28-FA53-57FF-CD8A669A2240}"/>
              </a:ext>
            </a:extLst>
          </p:cNvPr>
          <p:cNvSpPr txBox="1"/>
          <p:nvPr/>
        </p:nvSpPr>
        <p:spPr>
          <a:xfrm>
            <a:off x="832845" y="993943"/>
            <a:ext cx="6172200" cy="2062103"/>
          </a:xfrm>
          <a:prstGeom prst="rect">
            <a:avLst/>
          </a:prstGeom>
          <a:noFill/>
        </p:spPr>
        <p:txBody>
          <a:bodyPr wrap="square">
            <a:spAutoFit/>
          </a:bodyPr>
          <a:lstStyle/>
          <a:p>
            <a:r>
              <a:rPr lang="fr-FR" sz="1600" dirty="0">
                <a:solidFill>
                  <a:schemeClr val="bg1"/>
                </a:solidFill>
                <a:effectLst/>
                <a:latin typeface="Calibri" panose="020F0502020204030204" pitchFamily="34" charset="0"/>
                <a:ea typeface="Georgia" panose="02040502050405020303" pitchFamily="18" charset="0"/>
              </a:rPr>
              <a:t>On va concentrés uniquement sur les variables les plus pertinentes et performantes, permettant ainsi de simplifier notre modèle tout en préservant sa capacité à capturer les principales tendances et influences sur l'espérance de vie. Les variables que nous avons choisies pour notre modèle sont : 'Statut', 'Année', 'Polio', 'Diphtérie', 'VIH/SIDA', 'PIB', 'IMC', 'Scolarité', 'Alcool', 'Maigreur_1_19_ans'. Cette étape de sélection des variables vise à garantir une modélisation efficace, en mettant l'accent sur les facteurs qui ont le plus d'impact sur notre variable cible.</a:t>
            </a:r>
            <a:endParaRPr lang="fr-FR" sz="1600" dirty="0">
              <a:solidFill>
                <a:schemeClr val="bg1"/>
              </a:solidFill>
            </a:endParaRPr>
          </a:p>
        </p:txBody>
      </p:sp>
      <p:pic>
        <p:nvPicPr>
          <p:cNvPr id="6" name="Image 5">
            <a:extLst>
              <a:ext uri="{FF2B5EF4-FFF2-40B4-BE49-F238E27FC236}">
                <a16:creationId xmlns:a16="http://schemas.microsoft.com/office/drawing/2014/main" id="{2386C72B-F5B4-9341-237D-BBF5F9C52189}"/>
              </a:ext>
            </a:extLst>
          </p:cNvPr>
          <p:cNvPicPr>
            <a:picLocks noChangeAspect="1"/>
          </p:cNvPicPr>
          <p:nvPr/>
        </p:nvPicPr>
        <p:blipFill>
          <a:blip r:embed="rId5"/>
          <a:stretch>
            <a:fillRect/>
          </a:stretch>
        </p:blipFill>
        <p:spPr>
          <a:xfrm>
            <a:off x="1310450" y="2984099"/>
            <a:ext cx="5559926" cy="21135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834"/>
                                        </p:tgtEl>
                                        <p:attrNameLst>
                                          <p:attrName>r</p:attrName>
                                        </p:attrNameLst>
                                      </p:cBhvr>
                                    </p:animRot>
                                  </p:childTnLst>
                                </p:cTn>
                              </p:par>
                              <p:par>
                                <p:cTn id="7" presetID="2" presetClass="entr" presetSubtype="1" fill="hold" nodeType="withEffect">
                                  <p:stCondLst>
                                    <p:cond delay="0"/>
                                  </p:stCondLst>
                                  <p:childTnLst>
                                    <p:set>
                                      <p:cBhvr>
                                        <p:cTn id="8" dur="1" fill="hold">
                                          <p:stCondLst>
                                            <p:cond delay="0"/>
                                          </p:stCondLst>
                                        </p:cTn>
                                        <p:tgtEl>
                                          <p:spTgt spid="3883"/>
                                        </p:tgtEl>
                                        <p:attrNameLst>
                                          <p:attrName>style.visibility</p:attrName>
                                        </p:attrNameLst>
                                      </p:cBhvr>
                                      <p:to>
                                        <p:strVal val="visible"/>
                                      </p:to>
                                    </p:set>
                                    <p:anim calcmode="lin" valueType="num">
                                      <p:cBhvr additive="base">
                                        <p:cTn id="9" dur="1000"/>
                                        <p:tgtEl>
                                          <p:spTgt spid="3883"/>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3815"/>
                                        </p:tgtEl>
                                        <p:attrNameLst>
                                          <p:attrName>style.visibility</p:attrName>
                                        </p:attrNameLst>
                                      </p:cBhvr>
                                      <p:to>
                                        <p:strVal val="visible"/>
                                      </p:to>
                                    </p:set>
                                    <p:anim calcmode="lin" valueType="num">
                                      <p:cBhvr additive="base">
                                        <p:cTn id="12" dur="1000"/>
                                        <p:tgtEl>
                                          <p:spTgt spid="3815"/>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885"/>
                                        </p:tgtEl>
                                        <p:attrNameLst>
                                          <p:attrName>style.visibility</p:attrName>
                                        </p:attrNameLst>
                                      </p:cBhvr>
                                      <p:to>
                                        <p:strVal val="visible"/>
                                      </p:to>
                                    </p:set>
                                    <p:animEffect transition="in" filter="fade">
                                      <p:cBhvr>
                                        <p:cTn id="15" dur="1000"/>
                                        <p:tgtEl>
                                          <p:spTgt spid="3885"/>
                                        </p:tgtEl>
                                      </p:cBhvr>
                                    </p:animEffect>
                                  </p:childTnLst>
                                </p:cTn>
                              </p:par>
                              <p:par>
                                <p:cTn id="16" presetID="10" presetClass="entr" presetSubtype="0" fill="hold" nodeType="withEffect">
                                  <p:stCondLst>
                                    <p:cond delay="0"/>
                                  </p:stCondLst>
                                  <p:childTnLst>
                                    <p:set>
                                      <p:cBhvr>
                                        <p:cTn id="17" dur="1" fill="hold">
                                          <p:stCondLst>
                                            <p:cond delay="0"/>
                                          </p:stCondLst>
                                        </p:cTn>
                                        <p:tgtEl>
                                          <p:spTgt spid="3886"/>
                                        </p:tgtEl>
                                        <p:attrNameLst>
                                          <p:attrName>style.visibility</p:attrName>
                                        </p:attrNameLst>
                                      </p:cBhvr>
                                      <p:to>
                                        <p:strVal val="visible"/>
                                      </p:to>
                                    </p:set>
                                    <p:animEffect transition="in" filter="fade">
                                      <p:cBhvr>
                                        <p:cTn id="18" dur="1000"/>
                                        <p:tgtEl>
                                          <p:spTgt spid="3886"/>
                                        </p:tgtEl>
                                      </p:cBhvr>
                                    </p:animEffect>
                                  </p:childTnLst>
                                </p:cTn>
                              </p:par>
                              <p:par>
                                <p:cTn id="19" presetID="10" presetClass="entr" presetSubtype="0" fill="hold" nodeType="withEffect">
                                  <p:stCondLst>
                                    <p:cond delay="0"/>
                                  </p:stCondLst>
                                  <p:childTnLst>
                                    <p:set>
                                      <p:cBhvr>
                                        <p:cTn id="20" dur="1" fill="hold">
                                          <p:stCondLst>
                                            <p:cond delay="0"/>
                                          </p:stCondLst>
                                        </p:cTn>
                                        <p:tgtEl>
                                          <p:spTgt spid="3887"/>
                                        </p:tgtEl>
                                        <p:attrNameLst>
                                          <p:attrName>style.visibility</p:attrName>
                                        </p:attrNameLst>
                                      </p:cBhvr>
                                      <p:to>
                                        <p:strVal val="visible"/>
                                      </p:to>
                                    </p:set>
                                    <p:animEffect transition="in" filter="fade">
                                      <p:cBhvr>
                                        <p:cTn id="21" dur="1000"/>
                                        <p:tgtEl>
                                          <p:spTgt spid="3887"/>
                                        </p:tgtEl>
                                      </p:cBhvr>
                                    </p:animEffect>
                                  </p:childTnLst>
                                </p:cTn>
                              </p:par>
                              <p:par>
                                <p:cTn id="22" presetID="10" presetClass="entr" presetSubtype="0" fill="hold" nodeType="withEffect">
                                  <p:stCondLst>
                                    <p:cond delay="0"/>
                                  </p:stCondLst>
                                  <p:childTnLst>
                                    <p:set>
                                      <p:cBhvr>
                                        <p:cTn id="23" dur="1" fill="hold">
                                          <p:stCondLst>
                                            <p:cond delay="0"/>
                                          </p:stCondLst>
                                        </p:cTn>
                                        <p:tgtEl>
                                          <p:spTgt spid="3888"/>
                                        </p:tgtEl>
                                        <p:attrNameLst>
                                          <p:attrName>style.visibility</p:attrName>
                                        </p:attrNameLst>
                                      </p:cBhvr>
                                      <p:to>
                                        <p:strVal val="visible"/>
                                      </p:to>
                                    </p:set>
                                    <p:animEffect transition="in" filter="fade">
                                      <p:cBhvr>
                                        <p:cTn id="24" dur="1000"/>
                                        <p:tgtEl>
                                          <p:spTgt spid="3888"/>
                                        </p:tgtEl>
                                      </p:cBhvr>
                                    </p:animEffect>
                                  </p:childTnLst>
                                </p:cTn>
                              </p:par>
                              <p:par>
                                <p:cTn id="25" presetID="10" presetClass="entr" presetSubtype="0" fill="hold" nodeType="withEffect">
                                  <p:stCondLst>
                                    <p:cond delay="0"/>
                                  </p:stCondLst>
                                  <p:childTnLst>
                                    <p:set>
                                      <p:cBhvr>
                                        <p:cTn id="26" dur="1" fill="hold">
                                          <p:stCondLst>
                                            <p:cond delay="0"/>
                                          </p:stCondLst>
                                        </p:cTn>
                                        <p:tgtEl>
                                          <p:spTgt spid="3889"/>
                                        </p:tgtEl>
                                        <p:attrNameLst>
                                          <p:attrName>style.visibility</p:attrName>
                                        </p:attrNameLst>
                                      </p:cBhvr>
                                      <p:to>
                                        <p:strVal val="visible"/>
                                      </p:to>
                                    </p:set>
                                    <p:animEffect transition="in" filter="fade">
                                      <p:cBhvr>
                                        <p:cTn id="27" dur="1000"/>
                                        <p:tgtEl>
                                          <p:spTgt spid="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91"/>
          <p:cNvSpPr txBox="1">
            <a:spLocks noGrp="1"/>
          </p:cNvSpPr>
          <p:nvPr>
            <p:ph type="title"/>
          </p:nvPr>
        </p:nvSpPr>
        <p:spPr>
          <a:xfrm>
            <a:off x="179154" y="575378"/>
            <a:ext cx="8511272" cy="420600"/>
          </a:xfrm>
          <a:prstGeom prst="rect">
            <a:avLst/>
          </a:prstGeom>
        </p:spPr>
        <p:txBody>
          <a:bodyPr spcFirstLastPara="1" wrap="square" lIns="91425" tIns="0" rIns="91425" bIns="91425" anchor="t" anchorCtr="0">
            <a:noAutofit/>
          </a:bodyPr>
          <a:lstStyle/>
          <a:p>
            <a:r>
              <a:rPr lang="fr-FR" sz="2000" b="1" dirty="0"/>
              <a:t>Étape d'Enregistrement du Modèle avec Pickle:</a:t>
            </a:r>
            <a:br>
              <a:rPr lang="fr-FR" dirty="0"/>
            </a:br>
            <a:endParaRPr dirty="0"/>
          </a:p>
        </p:txBody>
      </p:sp>
      <p:grpSp>
        <p:nvGrpSpPr>
          <p:cNvPr id="3829" name="Google Shape;3829;p91"/>
          <p:cNvGrpSpPr/>
          <p:nvPr/>
        </p:nvGrpSpPr>
        <p:grpSpPr>
          <a:xfrm>
            <a:off x="4151697" y="4869871"/>
            <a:ext cx="793256" cy="182899"/>
            <a:chOff x="2685575" y="2835950"/>
            <a:chExt cx="433000" cy="99825"/>
          </a:xfrm>
        </p:grpSpPr>
        <p:sp>
          <p:nvSpPr>
            <p:cNvPr id="3830" name="Google Shape;3830;p9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91"/>
          <p:cNvGrpSpPr/>
          <p:nvPr/>
        </p:nvGrpSpPr>
        <p:grpSpPr>
          <a:xfrm>
            <a:off x="2632514" y="-1423815"/>
            <a:ext cx="2019176" cy="2019176"/>
            <a:chOff x="1943325" y="-220375"/>
            <a:chExt cx="1298672" cy="1298672"/>
          </a:xfrm>
        </p:grpSpPr>
        <p:sp>
          <p:nvSpPr>
            <p:cNvPr id="3835" name="Google Shape;3835;p9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3" name="Google Shape;3883;p91"/>
          <p:cNvPicPr preferRelativeResize="0"/>
          <p:nvPr/>
        </p:nvPicPr>
        <p:blipFill>
          <a:blip r:embed="rId3">
            <a:alphaModFix/>
          </a:blip>
          <a:stretch>
            <a:fillRect/>
          </a:stretch>
        </p:blipFill>
        <p:spPr>
          <a:xfrm>
            <a:off x="5310164" y="-1810050"/>
            <a:ext cx="2527512" cy="2681250"/>
          </a:xfrm>
          <a:prstGeom prst="rect">
            <a:avLst/>
          </a:prstGeom>
          <a:noFill/>
          <a:ln>
            <a:noFill/>
          </a:ln>
        </p:spPr>
      </p:pic>
      <p:sp>
        <p:nvSpPr>
          <p:cNvPr id="3885" name="Google Shape;3885;p9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id="{CE29CA64-E6AC-3F62-E4E4-6FA2A04B248F}"/>
              </a:ext>
            </a:extLst>
          </p:cNvPr>
          <p:cNvSpPr txBox="1"/>
          <p:nvPr/>
        </p:nvSpPr>
        <p:spPr>
          <a:xfrm>
            <a:off x="821786" y="1093438"/>
            <a:ext cx="7304738" cy="1938992"/>
          </a:xfrm>
          <a:prstGeom prst="rect">
            <a:avLst/>
          </a:prstGeom>
          <a:noFill/>
        </p:spPr>
        <p:txBody>
          <a:bodyPr wrap="square">
            <a:spAutoFit/>
          </a:bodyPr>
          <a:lstStyle/>
          <a:p>
            <a:r>
              <a:rPr lang="fr-FR" sz="2000" dirty="0">
                <a:solidFill>
                  <a:schemeClr val="bg1"/>
                </a:solidFill>
                <a:effectLst/>
                <a:latin typeface="Calibri" panose="020F0502020204030204" pitchFamily="34" charset="0"/>
                <a:ea typeface="Georgia" panose="02040502050405020303" pitchFamily="18" charset="0"/>
              </a:rPr>
              <a:t>       Pour assurer la préservation et la portabilité de notre modèle de prédiction d'espérance de vie, nous avons utilisé la bibliothèque Python pickle pour enregistrer notre modèle entraîné. Cette étape est cruciale pour stocker l'état du modèle, y compris ses paramètres, afin qu'il puisse être récupéré et utilisé ultérieurement sans avoir à être réentraîné. </a:t>
            </a:r>
            <a:endParaRPr lang="fr-FR" sz="2000" dirty="0">
              <a:solidFill>
                <a:schemeClr val="bg1"/>
              </a:solidFill>
            </a:endParaRPr>
          </a:p>
        </p:txBody>
      </p:sp>
      <p:pic>
        <p:nvPicPr>
          <p:cNvPr id="5" name="Image 4">
            <a:extLst>
              <a:ext uri="{FF2B5EF4-FFF2-40B4-BE49-F238E27FC236}">
                <a16:creationId xmlns:a16="http://schemas.microsoft.com/office/drawing/2014/main" id="{266644BB-7F1F-1989-CF96-7B74134AF434}"/>
              </a:ext>
            </a:extLst>
          </p:cNvPr>
          <p:cNvPicPr>
            <a:picLocks noChangeAspect="1"/>
          </p:cNvPicPr>
          <p:nvPr/>
        </p:nvPicPr>
        <p:blipFill>
          <a:blip r:embed="rId5"/>
          <a:stretch>
            <a:fillRect/>
          </a:stretch>
        </p:blipFill>
        <p:spPr>
          <a:xfrm>
            <a:off x="2454301" y="2980789"/>
            <a:ext cx="4248150" cy="1247775"/>
          </a:xfrm>
          <a:prstGeom prst="rect">
            <a:avLst/>
          </a:prstGeom>
        </p:spPr>
      </p:pic>
    </p:spTree>
    <p:extLst>
      <p:ext uri="{BB962C8B-B14F-4D97-AF65-F5344CB8AC3E}">
        <p14:creationId xmlns:p14="http://schemas.microsoft.com/office/powerpoint/2010/main" val="381334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834"/>
                                        </p:tgtEl>
                                        <p:attrNameLst>
                                          <p:attrName>r</p:attrName>
                                        </p:attrNameLst>
                                      </p:cBhvr>
                                    </p:animRot>
                                  </p:childTnLst>
                                </p:cTn>
                              </p:par>
                              <p:par>
                                <p:cTn id="7" presetID="2" presetClass="entr" presetSubtype="1" fill="hold" nodeType="withEffect">
                                  <p:stCondLst>
                                    <p:cond delay="0"/>
                                  </p:stCondLst>
                                  <p:childTnLst>
                                    <p:set>
                                      <p:cBhvr>
                                        <p:cTn id="8" dur="1" fill="hold">
                                          <p:stCondLst>
                                            <p:cond delay="0"/>
                                          </p:stCondLst>
                                        </p:cTn>
                                        <p:tgtEl>
                                          <p:spTgt spid="3883"/>
                                        </p:tgtEl>
                                        <p:attrNameLst>
                                          <p:attrName>style.visibility</p:attrName>
                                        </p:attrNameLst>
                                      </p:cBhvr>
                                      <p:to>
                                        <p:strVal val="visible"/>
                                      </p:to>
                                    </p:set>
                                    <p:anim calcmode="lin" valueType="num">
                                      <p:cBhvr additive="base">
                                        <p:cTn id="9" dur="1000"/>
                                        <p:tgtEl>
                                          <p:spTgt spid="3883"/>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3815"/>
                                        </p:tgtEl>
                                        <p:attrNameLst>
                                          <p:attrName>style.visibility</p:attrName>
                                        </p:attrNameLst>
                                      </p:cBhvr>
                                      <p:to>
                                        <p:strVal val="visible"/>
                                      </p:to>
                                    </p:set>
                                    <p:anim calcmode="lin" valueType="num">
                                      <p:cBhvr additive="base">
                                        <p:cTn id="12" dur="1000"/>
                                        <p:tgtEl>
                                          <p:spTgt spid="3815"/>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885"/>
                                        </p:tgtEl>
                                        <p:attrNameLst>
                                          <p:attrName>style.visibility</p:attrName>
                                        </p:attrNameLst>
                                      </p:cBhvr>
                                      <p:to>
                                        <p:strVal val="visible"/>
                                      </p:to>
                                    </p:set>
                                    <p:animEffect transition="in" filter="fade">
                                      <p:cBhvr>
                                        <p:cTn id="15" dur="1000"/>
                                        <p:tgtEl>
                                          <p:spTgt spid="3885"/>
                                        </p:tgtEl>
                                      </p:cBhvr>
                                    </p:animEffect>
                                  </p:childTnLst>
                                </p:cTn>
                              </p:par>
                              <p:par>
                                <p:cTn id="16" presetID="10" presetClass="entr" presetSubtype="0" fill="hold" nodeType="withEffect">
                                  <p:stCondLst>
                                    <p:cond delay="0"/>
                                  </p:stCondLst>
                                  <p:childTnLst>
                                    <p:set>
                                      <p:cBhvr>
                                        <p:cTn id="17" dur="1" fill="hold">
                                          <p:stCondLst>
                                            <p:cond delay="0"/>
                                          </p:stCondLst>
                                        </p:cTn>
                                        <p:tgtEl>
                                          <p:spTgt spid="3886"/>
                                        </p:tgtEl>
                                        <p:attrNameLst>
                                          <p:attrName>style.visibility</p:attrName>
                                        </p:attrNameLst>
                                      </p:cBhvr>
                                      <p:to>
                                        <p:strVal val="visible"/>
                                      </p:to>
                                    </p:set>
                                    <p:animEffect transition="in" filter="fade">
                                      <p:cBhvr>
                                        <p:cTn id="18" dur="1000"/>
                                        <p:tgtEl>
                                          <p:spTgt spid="3886"/>
                                        </p:tgtEl>
                                      </p:cBhvr>
                                    </p:animEffect>
                                  </p:childTnLst>
                                </p:cTn>
                              </p:par>
                              <p:par>
                                <p:cTn id="19" presetID="10" presetClass="entr" presetSubtype="0" fill="hold" nodeType="withEffect">
                                  <p:stCondLst>
                                    <p:cond delay="0"/>
                                  </p:stCondLst>
                                  <p:childTnLst>
                                    <p:set>
                                      <p:cBhvr>
                                        <p:cTn id="20" dur="1" fill="hold">
                                          <p:stCondLst>
                                            <p:cond delay="0"/>
                                          </p:stCondLst>
                                        </p:cTn>
                                        <p:tgtEl>
                                          <p:spTgt spid="3887"/>
                                        </p:tgtEl>
                                        <p:attrNameLst>
                                          <p:attrName>style.visibility</p:attrName>
                                        </p:attrNameLst>
                                      </p:cBhvr>
                                      <p:to>
                                        <p:strVal val="visible"/>
                                      </p:to>
                                    </p:set>
                                    <p:animEffect transition="in" filter="fade">
                                      <p:cBhvr>
                                        <p:cTn id="21" dur="1000"/>
                                        <p:tgtEl>
                                          <p:spTgt spid="3887"/>
                                        </p:tgtEl>
                                      </p:cBhvr>
                                    </p:animEffect>
                                  </p:childTnLst>
                                </p:cTn>
                              </p:par>
                              <p:par>
                                <p:cTn id="22" presetID="10" presetClass="entr" presetSubtype="0" fill="hold" nodeType="withEffect">
                                  <p:stCondLst>
                                    <p:cond delay="0"/>
                                  </p:stCondLst>
                                  <p:childTnLst>
                                    <p:set>
                                      <p:cBhvr>
                                        <p:cTn id="23" dur="1" fill="hold">
                                          <p:stCondLst>
                                            <p:cond delay="0"/>
                                          </p:stCondLst>
                                        </p:cTn>
                                        <p:tgtEl>
                                          <p:spTgt spid="3888"/>
                                        </p:tgtEl>
                                        <p:attrNameLst>
                                          <p:attrName>style.visibility</p:attrName>
                                        </p:attrNameLst>
                                      </p:cBhvr>
                                      <p:to>
                                        <p:strVal val="visible"/>
                                      </p:to>
                                    </p:set>
                                    <p:animEffect transition="in" filter="fade">
                                      <p:cBhvr>
                                        <p:cTn id="24" dur="1000"/>
                                        <p:tgtEl>
                                          <p:spTgt spid="3888"/>
                                        </p:tgtEl>
                                      </p:cBhvr>
                                    </p:animEffect>
                                  </p:childTnLst>
                                </p:cTn>
                              </p:par>
                              <p:par>
                                <p:cTn id="25" presetID="10" presetClass="entr" presetSubtype="0" fill="hold" nodeType="withEffect">
                                  <p:stCondLst>
                                    <p:cond delay="0"/>
                                  </p:stCondLst>
                                  <p:childTnLst>
                                    <p:set>
                                      <p:cBhvr>
                                        <p:cTn id="26" dur="1" fill="hold">
                                          <p:stCondLst>
                                            <p:cond delay="0"/>
                                          </p:stCondLst>
                                        </p:cTn>
                                        <p:tgtEl>
                                          <p:spTgt spid="3889"/>
                                        </p:tgtEl>
                                        <p:attrNameLst>
                                          <p:attrName>style.visibility</p:attrName>
                                        </p:attrNameLst>
                                      </p:cBhvr>
                                      <p:to>
                                        <p:strVal val="visible"/>
                                      </p:to>
                                    </p:set>
                                    <p:animEffect transition="in" filter="fade">
                                      <p:cBhvr>
                                        <p:cTn id="27" dur="1000"/>
                                        <p:tgtEl>
                                          <p:spTgt spid="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91"/>
          <p:cNvSpPr txBox="1">
            <a:spLocks noGrp="1"/>
          </p:cNvSpPr>
          <p:nvPr>
            <p:ph type="title"/>
          </p:nvPr>
        </p:nvSpPr>
        <p:spPr>
          <a:xfrm>
            <a:off x="696653" y="517012"/>
            <a:ext cx="5706290" cy="651734"/>
          </a:xfrm>
          <a:prstGeom prst="rect">
            <a:avLst/>
          </a:prstGeom>
        </p:spPr>
        <p:txBody>
          <a:bodyPr spcFirstLastPara="1" wrap="square" lIns="91425" tIns="0" rIns="91425" bIns="91425" anchor="t" anchorCtr="0">
            <a:noAutofit/>
          </a:bodyPr>
          <a:lstStyle/>
          <a:p>
            <a:r>
              <a:rPr lang="fr-FR" sz="1600" b="1" dirty="0"/>
              <a:t>Intégration de Modèle avec Flask pour le Développement d'une Application Web </a:t>
            </a:r>
            <a:endParaRPr sz="1600" dirty="0"/>
          </a:p>
        </p:txBody>
      </p:sp>
      <p:grpSp>
        <p:nvGrpSpPr>
          <p:cNvPr id="3829" name="Google Shape;3829;p91"/>
          <p:cNvGrpSpPr/>
          <p:nvPr/>
        </p:nvGrpSpPr>
        <p:grpSpPr>
          <a:xfrm>
            <a:off x="4151697" y="4869871"/>
            <a:ext cx="793256" cy="182899"/>
            <a:chOff x="2685575" y="2835950"/>
            <a:chExt cx="433000" cy="99825"/>
          </a:xfrm>
        </p:grpSpPr>
        <p:sp>
          <p:nvSpPr>
            <p:cNvPr id="3830" name="Google Shape;3830;p9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91"/>
          <p:cNvGrpSpPr/>
          <p:nvPr/>
        </p:nvGrpSpPr>
        <p:grpSpPr>
          <a:xfrm>
            <a:off x="2632514" y="-1423815"/>
            <a:ext cx="2019176" cy="2019176"/>
            <a:chOff x="1943325" y="-220375"/>
            <a:chExt cx="1298672" cy="1298672"/>
          </a:xfrm>
        </p:grpSpPr>
        <p:sp>
          <p:nvSpPr>
            <p:cNvPr id="3835" name="Google Shape;3835;p9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3" name="Google Shape;3883;p91"/>
          <p:cNvPicPr preferRelativeResize="0"/>
          <p:nvPr/>
        </p:nvPicPr>
        <p:blipFill>
          <a:blip r:embed="rId3">
            <a:alphaModFix/>
          </a:blip>
          <a:stretch>
            <a:fillRect/>
          </a:stretch>
        </p:blipFill>
        <p:spPr>
          <a:xfrm>
            <a:off x="5310164" y="-1810050"/>
            <a:ext cx="2527512" cy="2681250"/>
          </a:xfrm>
          <a:prstGeom prst="rect">
            <a:avLst/>
          </a:prstGeom>
          <a:noFill/>
          <a:ln>
            <a:noFill/>
          </a:ln>
        </p:spPr>
      </p:pic>
      <p:sp>
        <p:nvSpPr>
          <p:cNvPr id="3885" name="Google Shape;3885;p9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B2C701DE-4DC7-BA46-C1F8-A7887E236398}"/>
              </a:ext>
            </a:extLst>
          </p:cNvPr>
          <p:cNvSpPr txBox="1"/>
          <p:nvPr/>
        </p:nvSpPr>
        <p:spPr>
          <a:xfrm>
            <a:off x="696653" y="1555307"/>
            <a:ext cx="7694483" cy="2031325"/>
          </a:xfrm>
          <a:prstGeom prst="rect">
            <a:avLst/>
          </a:prstGeom>
          <a:noFill/>
        </p:spPr>
        <p:txBody>
          <a:bodyPr wrap="square">
            <a:spAutoFit/>
          </a:bodyPr>
          <a:lstStyle/>
          <a:p>
            <a:r>
              <a:rPr lang="fr-FR" sz="1800" dirty="0">
                <a:solidFill>
                  <a:schemeClr val="bg1"/>
                </a:solidFill>
                <a:effectLst/>
                <a:latin typeface="Calibri" panose="020F0502020204030204" pitchFamily="34" charset="0"/>
                <a:ea typeface="Georgia" panose="02040502050405020303" pitchFamily="18" charset="0"/>
              </a:rPr>
              <a:t>          Dans cette phase, nous avons développé un fichier </a:t>
            </a:r>
            <a:r>
              <a:rPr lang="fr-FR" sz="1800" b="1" dirty="0">
                <a:solidFill>
                  <a:schemeClr val="bg1"/>
                </a:solidFill>
                <a:effectLst/>
                <a:latin typeface="Calibri" panose="020F0502020204030204" pitchFamily="34" charset="0"/>
                <a:ea typeface="Georgia" panose="02040502050405020303" pitchFamily="18" charset="0"/>
              </a:rPr>
              <a:t>« app.py » </a:t>
            </a:r>
            <a:r>
              <a:rPr lang="fr-FR" sz="1800" dirty="0">
                <a:solidFill>
                  <a:schemeClr val="bg1"/>
                </a:solidFill>
                <a:effectLst/>
                <a:latin typeface="Calibri" panose="020F0502020204030204" pitchFamily="34" charset="0"/>
                <a:ea typeface="Georgia" panose="02040502050405020303" pitchFamily="18" charset="0"/>
              </a:rPr>
              <a:t>qui utilise le modèle sauvegardé avec pickle pour créer une application web interactive. Nous avons choisi d'adopter </a:t>
            </a:r>
            <a:r>
              <a:rPr lang="fr-FR" sz="1800" u="sng" dirty="0">
                <a:solidFill>
                  <a:schemeClr val="bg1"/>
                </a:solidFill>
                <a:effectLst/>
                <a:latin typeface="Calibri" panose="020F0502020204030204" pitchFamily="34" charset="0"/>
                <a:ea typeface="Georgia" panose="02040502050405020303" pitchFamily="18" charset="0"/>
              </a:rPr>
              <a:t>Flask,</a:t>
            </a:r>
            <a:r>
              <a:rPr lang="fr-FR" sz="1800" dirty="0">
                <a:solidFill>
                  <a:schemeClr val="bg1"/>
                </a:solidFill>
                <a:effectLst/>
                <a:latin typeface="Calibri" panose="020F0502020204030204" pitchFamily="34" charset="0"/>
                <a:ea typeface="Georgia" panose="02040502050405020303" pitchFamily="18" charset="0"/>
              </a:rPr>
              <a:t> un </a:t>
            </a:r>
            <a:r>
              <a:rPr lang="fr-FR" sz="1800" dirty="0" err="1">
                <a:solidFill>
                  <a:schemeClr val="bg1"/>
                </a:solidFill>
                <a:effectLst/>
                <a:latin typeface="Calibri" panose="020F0502020204030204" pitchFamily="34" charset="0"/>
                <a:ea typeface="Georgia" panose="02040502050405020303" pitchFamily="18" charset="0"/>
              </a:rPr>
              <a:t>framework</a:t>
            </a:r>
            <a:r>
              <a:rPr lang="fr-FR" sz="1800" dirty="0">
                <a:solidFill>
                  <a:schemeClr val="bg1"/>
                </a:solidFill>
                <a:effectLst/>
                <a:latin typeface="Calibri" panose="020F0502020204030204" pitchFamily="34" charset="0"/>
                <a:ea typeface="Georgia" panose="02040502050405020303" pitchFamily="18" charset="0"/>
              </a:rPr>
              <a:t> web minimaliste pour Python, en raison de sa simplicité, de sa flexibilité et de sa facilité d'utilisation. Flask est idéal pour le déploiement rapide d'applications web et offre une structure légère tout en fournissant les fonctionnalités nécessaires pour créer des services web robustes</a:t>
            </a:r>
            <a:endParaRPr lang="fr-FR" sz="1800" dirty="0">
              <a:solidFill>
                <a:schemeClr val="bg1"/>
              </a:solidFill>
            </a:endParaRPr>
          </a:p>
        </p:txBody>
      </p:sp>
    </p:spTree>
    <p:extLst>
      <p:ext uri="{BB962C8B-B14F-4D97-AF65-F5344CB8AC3E}">
        <p14:creationId xmlns:p14="http://schemas.microsoft.com/office/powerpoint/2010/main" val="275229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834"/>
                                        </p:tgtEl>
                                        <p:attrNameLst>
                                          <p:attrName>r</p:attrName>
                                        </p:attrNameLst>
                                      </p:cBhvr>
                                    </p:animRot>
                                  </p:childTnLst>
                                </p:cTn>
                              </p:par>
                              <p:par>
                                <p:cTn id="7" presetID="2" presetClass="entr" presetSubtype="1" fill="hold" nodeType="withEffect">
                                  <p:stCondLst>
                                    <p:cond delay="0"/>
                                  </p:stCondLst>
                                  <p:childTnLst>
                                    <p:set>
                                      <p:cBhvr>
                                        <p:cTn id="8" dur="1" fill="hold">
                                          <p:stCondLst>
                                            <p:cond delay="0"/>
                                          </p:stCondLst>
                                        </p:cTn>
                                        <p:tgtEl>
                                          <p:spTgt spid="3883"/>
                                        </p:tgtEl>
                                        <p:attrNameLst>
                                          <p:attrName>style.visibility</p:attrName>
                                        </p:attrNameLst>
                                      </p:cBhvr>
                                      <p:to>
                                        <p:strVal val="visible"/>
                                      </p:to>
                                    </p:set>
                                    <p:anim calcmode="lin" valueType="num">
                                      <p:cBhvr additive="base">
                                        <p:cTn id="9" dur="1000"/>
                                        <p:tgtEl>
                                          <p:spTgt spid="3883"/>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3815"/>
                                        </p:tgtEl>
                                        <p:attrNameLst>
                                          <p:attrName>style.visibility</p:attrName>
                                        </p:attrNameLst>
                                      </p:cBhvr>
                                      <p:to>
                                        <p:strVal val="visible"/>
                                      </p:to>
                                    </p:set>
                                    <p:anim calcmode="lin" valueType="num">
                                      <p:cBhvr additive="base">
                                        <p:cTn id="12" dur="1000"/>
                                        <p:tgtEl>
                                          <p:spTgt spid="3815"/>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885"/>
                                        </p:tgtEl>
                                        <p:attrNameLst>
                                          <p:attrName>style.visibility</p:attrName>
                                        </p:attrNameLst>
                                      </p:cBhvr>
                                      <p:to>
                                        <p:strVal val="visible"/>
                                      </p:to>
                                    </p:set>
                                    <p:animEffect transition="in" filter="fade">
                                      <p:cBhvr>
                                        <p:cTn id="15" dur="1000"/>
                                        <p:tgtEl>
                                          <p:spTgt spid="3885"/>
                                        </p:tgtEl>
                                      </p:cBhvr>
                                    </p:animEffect>
                                  </p:childTnLst>
                                </p:cTn>
                              </p:par>
                              <p:par>
                                <p:cTn id="16" presetID="10" presetClass="entr" presetSubtype="0" fill="hold" nodeType="withEffect">
                                  <p:stCondLst>
                                    <p:cond delay="0"/>
                                  </p:stCondLst>
                                  <p:childTnLst>
                                    <p:set>
                                      <p:cBhvr>
                                        <p:cTn id="17" dur="1" fill="hold">
                                          <p:stCondLst>
                                            <p:cond delay="0"/>
                                          </p:stCondLst>
                                        </p:cTn>
                                        <p:tgtEl>
                                          <p:spTgt spid="3886"/>
                                        </p:tgtEl>
                                        <p:attrNameLst>
                                          <p:attrName>style.visibility</p:attrName>
                                        </p:attrNameLst>
                                      </p:cBhvr>
                                      <p:to>
                                        <p:strVal val="visible"/>
                                      </p:to>
                                    </p:set>
                                    <p:animEffect transition="in" filter="fade">
                                      <p:cBhvr>
                                        <p:cTn id="18" dur="1000"/>
                                        <p:tgtEl>
                                          <p:spTgt spid="3886"/>
                                        </p:tgtEl>
                                      </p:cBhvr>
                                    </p:animEffect>
                                  </p:childTnLst>
                                </p:cTn>
                              </p:par>
                              <p:par>
                                <p:cTn id="19" presetID="10" presetClass="entr" presetSubtype="0" fill="hold" nodeType="withEffect">
                                  <p:stCondLst>
                                    <p:cond delay="0"/>
                                  </p:stCondLst>
                                  <p:childTnLst>
                                    <p:set>
                                      <p:cBhvr>
                                        <p:cTn id="20" dur="1" fill="hold">
                                          <p:stCondLst>
                                            <p:cond delay="0"/>
                                          </p:stCondLst>
                                        </p:cTn>
                                        <p:tgtEl>
                                          <p:spTgt spid="3887"/>
                                        </p:tgtEl>
                                        <p:attrNameLst>
                                          <p:attrName>style.visibility</p:attrName>
                                        </p:attrNameLst>
                                      </p:cBhvr>
                                      <p:to>
                                        <p:strVal val="visible"/>
                                      </p:to>
                                    </p:set>
                                    <p:animEffect transition="in" filter="fade">
                                      <p:cBhvr>
                                        <p:cTn id="21" dur="1000"/>
                                        <p:tgtEl>
                                          <p:spTgt spid="3887"/>
                                        </p:tgtEl>
                                      </p:cBhvr>
                                    </p:animEffect>
                                  </p:childTnLst>
                                </p:cTn>
                              </p:par>
                              <p:par>
                                <p:cTn id="22" presetID="10" presetClass="entr" presetSubtype="0" fill="hold" nodeType="withEffect">
                                  <p:stCondLst>
                                    <p:cond delay="0"/>
                                  </p:stCondLst>
                                  <p:childTnLst>
                                    <p:set>
                                      <p:cBhvr>
                                        <p:cTn id="23" dur="1" fill="hold">
                                          <p:stCondLst>
                                            <p:cond delay="0"/>
                                          </p:stCondLst>
                                        </p:cTn>
                                        <p:tgtEl>
                                          <p:spTgt spid="3888"/>
                                        </p:tgtEl>
                                        <p:attrNameLst>
                                          <p:attrName>style.visibility</p:attrName>
                                        </p:attrNameLst>
                                      </p:cBhvr>
                                      <p:to>
                                        <p:strVal val="visible"/>
                                      </p:to>
                                    </p:set>
                                    <p:animEffect transition="in" filter="fade">
                                      <p:cBhvr>
                                        <p:cTn id="24" dur="1000"/>
                                        <p:tgtEl>
                                          <p:spTgt spid="3888"/>
                                        </p:tgtEl>
                                      </p:cBhvr>
                                    </p:animEffect>
                                  </p:childTnLst>
                                </p:cTn>
                              </p:par>
                              <p:par>
                                <p:cTn id="25" presetID="10" presetClass="entr" presetSubtype="0" fill="hold" nodeType="withEffect">
                                  <p:stCondLst>
                                    <p:cond delay="0"/>
                                  </p:stCondLst>
                                  <p:childTnLst>
                                    <p:set>
                                      <p:cBhvr>
                                        <p:cTn id="26" dur="1" fill="hold">
                                          <p:stCondLst>
                                            <p:cond delay="0"/>
                                          </p:stCondLst>
                                        </p:cTn>
                                        <p:tgtEl>
                                          <p:spTgt spid="3889"/>
                                        </p:tgtEl>
                                        <p:attrNameLst>
                                          <p:attrName>style.visibility</p:attrName>
                                        </p:attrNameLst>
                                      </p:cBhvr>
                                      <p:to>
                                        <p:strVal val="visible"/>
                                      </p:to>
                                    </p:set>
                                    <p:animEffect transition="in" filter="fade">
                                      <p:cBhvr>
                                        <p:cTn id="27" dur="1000"/>
                                        <p:tgtEl>
                                          <p:spTgt spid="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grpSp>
        <p:nvGrpSpPr>
          <p:cNvPr id="3829" name="Google Shape;3829;p91"/>
          <p:cNvGrpSpPr/>
          <p:nvPr/>
        </p:nvGrpSpPr>
        <p:grpSpPr>
          <a:xfrm>
            <a:off x="4151697" y="4869871"/>
            <a:ext cx="793256" cy="182899"/>
            <a:chOff x="2685575" y="2835950"/>
            <a:chExt cx="433000" cy="99825"/>
          </a:xfrm>
        </p:grpSpPr>
        <p:sp>
          <p:nvSpPr>
            <p:cNvPr id="3830" name="Google Shape;3830;p9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91"/>
          <p:cNvGrpSpPr/>
          <p:nvPr/>
        </p:nvGrpSpPr>
        <p:grpSpPr>
          <a:xfrm>
            <a:off x="2632514" y="-1423815"/>
            <a:ext cx="2019176" cy="2019176"/>
            <a:chOff x="1943325" y="-220375"/>
            <a:chExt cx="1298672" cy="1298672"/>
          </a:xfrm>
        </p:grpSpPr>
        <p:sp>
          <p:nvSpPr>
            <p:cNvPr id="3835" name="Google Shape;3835;p9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3" name="Google Shape;3883;p91"/>
          <p:cNvPicPr preferRelativeResize="0"/>
          <p:nvPr/>
        </p:nvPicPr>
        <p:blipFill>
          <a:blip r:embed="rId3">
            <a:alphaModFix/>
          </a:blip>
          <a:stretch>
            <a:fillRect/>
          </a:stretch>
        </p:blipFill>
        <p:spPr>
          <a:xfrm>
            <a:off x="5310164" y="-1810050"/>
            <a:ext cx="2527512" cy="2681250"/>
          </a:xfrm>
          <a:prstGeom prst="rect">
            <a:avLst/>
          </a:prstGeom>
          <a:noFill/>
          <a:ln>
            <a:noFill/>
          </a:ln>
        </p:spPr>
      </p:pic>
      <p:sp>
        <p:nvSpPr>
          <p:cNvPr id="3885" name="Google Shape;3885;p9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 5">
            <a:extLst>
              <a:ext uri="{FF2B5EF4-FFF2-40B4-BE49-F238E27FC236}">
                <a16:creationId xmlns:a16="http://schemas.microsoft.com/office/drawing/2014/main" id="{66D8881D-02D6-4E7E-FFAA-3B6C26D9BCDA}"/>
              </a:ext>
            </a:extLst>
          </p:cNvPr>
          <p:cNvPicPr>
            <a:picLocks noChangeAspect="1"/>
          </p:cNvPicPr>
          <p:nvPr/>
        </p:nvPicPr>
        <p:blipFill>
          <a:blip r:embed="rId5"/>
          <a:stretch>
            <a:fillRect/>
          </a:stretch>
        </p:blipFill>
        <p:spPr>
          <a:xfrm>
            <a:off x="733329" y="1490653"/>
            <a:ext cx="2114565" cy="2162191"/>
          </a:xfrm>
          <a:prstGeom prst="rect">
            <a:avLst/>
          </a:prstGeom>
        </p:spPr>
      </p:pic>
      <p:pic>
        <p:nvPicPr>
          <p:cNvPr id="8" name="Image 7">
            <a:extLst>
              <a:ext uri="{FF2B5EF4-FFF2-40B4-BE49-F238E27FC236}">
                <a16:creationId xmlns:a16="http://schemas.microsoft.com/office/drawing/2014/main" id="{9A1DC936-65CD-B57A-03C5-E1C2F5520892}"/>
              </a:ext>
            </a:extLst>
          </p:cNvPr>
          <p:cNvPicPr>
            <a:picLocks noChangeAspect="1"/>
          </p:cNvPicPr>
          <p:nvPr/>
        </p:nvPicPr>
        <p:blipFill>
          <a:blip r:embed="rId6"/>
          <a:stretch>
            <a:fillRect/>
          </a:stretch>
        </p:blipFill>
        <p:spPr>
          <a:xfrm>
            <a:off x="7003379" y="1229512"/>
            <a:ext cx="1890190" cy="2684472"/>
          </a:xfrm>
          <a:prstGeom prst="rect">
            <a:avLst/>
          </a:prstGeom>
        </p:spPr>
      </p:pic>
      <p:pic>
        <p:nvPicPr>
          <p:cNvPr id="10" name="Image 9">
            <a:extLst>
              <a:ext uri="{FF2B5EF4-FFF2-40B4-BE49-F238E27FC236}">
                <a16:creationId xmlns:a16="http://schemas.microsoft.com/office/drawing/2014/main" id="{B8DA51AB-F86D-ABB3-9240-FD915CF34D05}"/>
              </a:ext>
            </a:extLst>
          </p:cNvPr>
          <p:cNvPicPr>
            <a:picLocks noChangeAspect="1"/>
          </p:cNvPicPr>
          <p:nvPr/>
        </p:nvPicPr>
        <p:blipFill>
          <a:blip r:embed="rId7"/>
          <a:stretch>
            <a:fillRect/>
          </a:stretch>
        </p:blipFill>
        <p:spPr>
          <a:xfrm>
            <a:off x="3651066" y="1917858"/>
            <a:ext cx="2714564" cy="1069443"/>
          </a:xfrm>
          <a:prstGeom prst="rect">
            <a:avLst/>
          </a:prstGeom>
        </p:spPr>
      </p:pic>
      <p:sp>
        <p:nvSpPr>
          <p:cNvPr id="11" name="ZoneTexte 10">
            <a:extLst>
              <a:ext uri="{FF2B5EF4-FFF2-40B4-BE49-F238E27FC236}">
                <a16:creationId xmlns:a16="http://schemas.microsoft.com/office/drawing/2014/main" id="{DD0DE585-34E3-EDFF-ECEF-192F316D17AB}"/>
              </a:ext>
            </a:extLst>
          </p:cNvPr>
          <p:cNvSpPr txBox="1"/>
          <p:nvPr/>
        </p:nvSpPr>
        <p:spPr>
          <a:xfrm>
            <a:off x="2750932" y="776018"/>
            <a:ext cx="4477657" cy="584775"/>
          </a:xfrm>
          <a:prstGeom prst="rect">
            <a:avLst/>
          </a:prstGeom>
          <a:noFill/>
        </p:spPr>
        <p:txBody>
          <a:bodyPr wrap="square" rtlCol="0">
            <a:spAutoFit/>
          </a:bodyPr>
          <a:lstStyle/>
          <a:p>
            <a:r>
              <a:rPr lang="fr-FR" sz="3200" b="1" dirty="0">
                <a:solidFill>
                  <a:schemeClr val="bg1"/>
                </a:solidFill>
              </a:rPr>
              <a:t>Framework utilisée</a:t>
            </a:r>
          </a:p>
        </p:txBody>
      </p:sp>
    </p:spTree>
    <p:extLst>
      <p:ext uri="{BB962C8B-B14F-4D97-AF65-F5344CB8AC3E}">
        <p14:creationId xmlns:p14="http://schemas.microsoft.com/office/powerpoint/2010/main" val="106182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834"/>
                                        </p:tgtEl>
                                        <p:attrNameLst>
                                          <p:attrName>r</p:attrName>
                                        </p:attrNameLst>
                                      </p:cBhvr>
                                    </p:animRot>
                                  </p:childTnLst>
                                </p:cTn>
                              </p:par>
                              <p:par>
                                <p:cTn id="7" presetID="2" presetClass="entr" presetSubtype="1" fill="hold" nodeType="withEffect">
                                  <p:stCondLst>
                                    <p:cond delay="0"/>
                                  </p:stCondLst>
                                  <p:childTnLst>
                                    <p:set>
                                      <p:cBhvr>
                                        <p:cTn id="8" dur="1" fill="hold">
                                          <p:stCondLst>
                                            <p:cond delay="0"/>
                                          </p:stCondLst>
                                        </p:cTn>
                                        <p:tgtEl>
                                          <p:spTgt spid="3883"/>
                                        </p:tgtEl>
                                        <p:attrNameLst>
                                          <p:attrName>style.visibility</p:attrName>
                                        </p:attrNameLst>
                                      </p:cBhvr>
                                      <p:to>
                                        <p:strVal val="visible"/>
                                      </p:to>
                                    </p:set>
                                    <p:anim calcmode="lin" valueType="num">
                                      <p:cBhvr additive="base">
                                        <p:cTn id="9" dur="1000"/>
                                        <p:tgtEl>
                                          <p:spTgt spid="388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885"/>
                                        </p:tgtEl>
                                        <p:attrNameLst>
                                          <p:attrName>style.visibility</p:attrName>
                                        </p:attrNameLst>
                                      </p:cBhvr>
                                      <p:to>
                                        <p:strVal val="visible"/>
                                      </p:to>
                                    </p:set>
                                    <p:animEffect transition="in" filter="fade">
                                      <p:cBhvr>
                                        <p:cTn id="12" dur="1000"/>
                                        <p:tgtEl>
                                          <p:spTgt spid="3885"/>
                                        </p:tgtEl>
                                      </p:cBhvr>
                                    </p:animEffect>
                                  </p:childTnLst>
                                </p:cTn>
                              </p:par>
                              <p:par>
                                <p:cTn id="13" presetID="10" presetClass="entr" presetSubtype="0" fill="hold" nodeType="withEffect">
                                  <p:stCondLst>
                                    <p:cond delay="0"/>
                                  </p:stCondLst>
                                  <p:childTnLst>
                                    <p:set>
                                      <p:cBhvr>
                                        <p:cTn id="14" dur="1" fill="hold">
                                          <p:stCondLst>
                                            <p:cond delay="0"/>
                                          </p:stCondLst>
                                        </p:cTn>
                                        <p:tgtEl>
                                          <p:spTgt spid="3886"/>
                                        </p:tgtEl>
                                        <p:attrNameLst>
                                          <p:attrName>style.visibility</p:attrName>
                                        </p:attrNameLst>
                                      </p:cBhvr>
                                      <p:to>
                                        <p:strVal val="visible"/>
                                      </p:to>
                                    </p:set>
                                    <p:animEffect transition="in" filter="fade">
                                      <p:cBhvr>
                                        <p:cTn id="15" dur="1000"/>
                                        <p:tgtEl>
                                          <p:spTgt spid="3886"/>
                                        </p:tgtEl>
                                      </p:cBhvr>
                                    </p:animEffect>
                                  </p:childTnLst>
                                </p:cTn>
                              </p:par>
                              <p:par>
                                <p:cTn id="16" presetID="10" presetClass="entr" presetSubtype="0" fill="hold" nodeType="withEffect">
                                  <p:stCondLst>
                                    <p:cond delay="0"/>
                                  </p:stCondLst>
                                  <p:childTnLst>
                                    <p:set>
                                      <p:cBhvr>
                                        <p:cTn id="17" dur="1" fill="hold">
                                          <p:stCondLst>
                                            <p:cond delay="0"/>
                                          </p:stCondLst>
                                        </p:cTn>
                                        <p:tgtEl>
                                          <p:spTgt spid="3887"/>
                                        </p:tgtEl>
                                        <p:attrNameLst>
                                          <p:attrName>style.visibility</p:attrName>
                                        </p:attrNameLst>
                                      </p:cBhvr>
                                      <p:to>
                                        <p:strVal val="visible"/>
                                      </p:to>
                                    </p:set>
                                    <p:animEffect transition="in" filter="fade">
                                      <p:cBhvr>
                                        <p:cTn id="18" dur="1000"/>
                                        <p:tgtEl>
                                          <p:spTgt spid="3887"/>
                                        </p:tgtEl>
                                      </p:cBhvr>
                                    </p:animEffect>
                                  </p:childTnLst>
                                </p:cTn>
                              </p:par>
                              <p:par>
                                <p:cTn id="19" presetID="10" presetClass="entr" presetSubtype="0" fill="hold" nodeType="withEffect">
                                  <p:stCondLst>
                                    <p:cond delay="0"/>
                                  </p:stCondLst>
                                  <p:childTnLst>
                                    <p:set>
                                      <p:cBhvr>
                                        <p:cTn id="20" dur="1" fill="hold">
                                          <p:stCondLst>
                                            <p:cond delay="0"/>
                                          </p:stCondLst>
                                        </p:cTn>
                                        <p:tgtEl>
                                          <p:spTgt spid="3888"/>
                                        </p:tgtEl>
                                        <p:attrNameLst>
                                          <p:attrName>style.visibility</p:attrName>
                                        </p:attrNameLst>
                                      </p:cBhvr>
                                      <p:to>
                                        <p:strVal val="visible"/>
                                      </p:to>
                                    </p:set>
                                    <p:animEffect transition="in" filter="fade">
                                      <p:cBhvr>
                                        <p:cTn id="21" dur="1000"/>
                                        <p:tgtEl>
                                          <p:spTgt spid="3888"/>
                                        </p:tgtEl>
                                      </p:cBhvr>
                                    </p:animEffect>
                                  </p:childTnLst>
                                </p:cTn>
                              </p:par>
                              <p:par>
                                <p:cTn id="22" presetID="10" presetClass="entr" presetSubtype="0" fill="hold" nodeType="withEffect">
                                  <p:stCondLst>
                                    <p:cond delay="0"/>
                                  </p:stCondLst>
                                  <p:childTnLst>
                                    <p:set>
                                      <p:cBhvr>
                                        <p:cTn id="23" dur="1" fill="hold">
                                          <p:stCondLst>
                                            <p:cond delay="0"/>
                                          </p:stCondLst>
                                        </p:cTn>
                                        <p:tgtEl>
                                          <p:spTgt spid="3889"/>
                                        </p:tgtEl>
                                        <p:attrNameLst>
                                          <p:attrName>style.visibility</p:attrName>
                                        </p:attrNameLst>
                                      </p:cBhvr>
                                      <p:to>
                                        <p:strVal val="visible"/>
                                      </p:to>
                                    </p:set>
                                    <p:animEffect transition="in" filter="fade">
                                      <p:cBhvr>
                                        <p:cTn id="24" dur="1000"/>
                                        <p:tgtEl>
                                          <p:spTgt spid="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grpSp>
        <p:nvGrpSpPr>
          <p:cNvPr id="3829" name="Google Shape;3829;p91"/>
          <p:cNvGrpSpPr/>
          <p:nvPr/>
        </p:nvGrpSpPr>
        <p:grpSpPr>
          <a:xfrm>
            <a:off x="4151697" y="4869871"/>
            <a:ext cx="793256" cy="182899"/>
            <a:chOff x="2685575" y="2835950"/>
            <a:chExt cx="433000" cy="99825"/>
          </a:xfrm>
        </p:grpSpPr>
        <p:sp>
          <p:nvSpPr>
            <p:cNvPr id="3830" name="Google Shape;3830;p9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91"/>
          <p:cNvGrpSpPr/>
          <p:nvPr/>
        </p:nvGrpSpPr>
        <p:grpSpPr>
          <a:xfrm>
            <a:off x="2632514" y="-1423815"/>
            <a:ext cx="2019176" cy="2019176"/>
            <a:chOff x="1943325" y="-220375"/>
            <a:chExt cx="1298672" cy="1298672"/>
          </a:xfrm>
        </p:grpSpPr>
        <p:sp>
          <p:nvSpPr>
            <p:cNvPr id="3835" name="Google Shape;3835;p9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3" name="Google Shape;3883;p91"/>
          <p:cNvPicPr preferRelativeResize="0"/>
          <p:nvPr/>
        </p:nvPicPr>
        <p:blipFill>
          <a:blip r:embed="rId3">
            <a:alphaModFix/>
          </a:blip>
          <a:stretch>
            <a:fillRect/>
          </a:stretch>
        </p:blipFill>
        <p:spPr>
          <a:xfrm>
            <a:off x="5310164" y="-1810050"/>
            <a:ext cx="2527512" cy="2681250"/>
          </a:xfrm>
          <a:prstGeom prst="rect">
            <a:avLst/>
          </a:prstGeom>
          <a:noFill/>
          <a:ln>
            <a:noFill/>
          </a:ln>
        </p:spPr>
      </p:pic>
      <p:sp>
        <p:nvSpPr>
          <p:cNvPr id="3885" name="Google Shape;3885;p9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ED5D34DA-BE25-ABDB-8611-AEC9E1537EA1}"/>
              </a:ext>
            </a:extLst>
          </p:cNvPr>
          <p:cNvSpPr txBox="1"/>
          <p:nvPr/>
        </p:nvSpPr>
        <p:spPr>
          <a:xfrm>
            <a:off x="707701" y="486893"/>
            <a:ext cx="5312076" cy="584775"/>
          </a:xfrm>
          <a:prstGeom prst="rect">
            <a:avLst/>
          </a:prstGeom>
          <a:noFill/>
        </p:spPr>
        <p:txBody>
          <a:bodyPr wrap="square" rtlCol="0">
            <a:spAutoFit/>
          </a:bodyPr>
          <a:lstStyle/>
          <a:p>
            <a:r>
              <a:rPr lang="fr-FR" sz="3200" b="1" dirty="0">
                <a:solidFill>
                  <a:schemeClr val="bg1"/>
                </a:solidFill>
              </a:rPr>
              <a:t>L’APPLICATION WEB :</a:t>
            </a:r>
          </a:p>
        </p:txBody>
      </p:sp>
      <p:pic>
        <p:nvPicPr>
          <p:cNvPr id="4" name="Image 3">
            <a:extLst>
              <a:ext uri="{FF2B5EF4-FFF2-40B4-BE49-F238E27FC236}">
                <a16:creationId xmlns:a16="http://schemas.microsoft.com/office/drawing/2014/main" id="{B2C63047-315A-7FCA-3973-58B1AB3B6A40}"/>
              </a:ext>
            </a:extLst>
          </p:cNvPr>
          <p:cNvPicPr>
            <a:picLocks noChangeAspect="1"/>
          </p:cNvPicPr>
          <p:nvPr/>
        </p:nvPicPr>
        <p:blipFill>
          <a:blip r:embed="rId5"/>
          <a:stretch>
            <a:fillRect/>
          </a:stretch>
        </p:blipFill>
        <p:spPr>
          <a:xfrm>
            <a:off x="3193716" y="1098747"/>
            <a:ext cx="3242080" cy="3954023"/>
          </a:xfrm>
          <a:prstGeom prst="rect">
            <a:avLst/>
          </a:prstGeom>
        </p:spPr>
      </p:pic>
    </p:spTree>
    <p:extLst>
      <p:ext uri="{BB962C8B-B14F-4D97-AF65-F5344CB8AC3E}">
        <p14:creationId xmlns:p14="http://schemas.microsoft.com/office/powerpoint/2010/main" val="422759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834"/>
                                        </p:tgtEl>
                                        <p:attrNameLst>
                                          <p:attrName>r</p:attrName>
                                        </p:attrNameLst>
                                      </p:cBhvr>
                                    </p:animRot>
                                  </p:childTnLst>
                                </p:cTn>
                              </p:par>
                              <p:par>
                                <p:cTn id="7" presetID="2" presetClass="entr" presetSubtype="1" fill="hold" nodeType="withEffect">
                                  <p:stCondLst>
                                    <p:cond delay="0"/>
                                  </p:stCondLst>
                                  <p:childTnLst>
                                    <p:set>
                                      <p:cBhvr>
                                        <p:cTn id="8" dur="1" fill="hold">
                                          <p:stCondLst>
                                            <p:cond delay="0"/>
                                          </p:stCondLst>
                                        </p:cTn>
                                        <p:tgtEl>
                                          <p:spTgt spid="3883"/>
                                        </p:tgtEl>
                                        <p:attrNameLst>
                                          <p:attrName>style.visibility</p:attrName>
                                        </p:attrNameLst>
                                      </p:cBhvr>
                                      <p:to>
                                        <p:strVal val="visible"/>
                                      </p:to>
                                    </p:set>
                                    <p:anim calcmode="lin" valueType="num">
                                      <p:cBhvr additive="base">
                                        <p:cTn id="9" dur="1000"/>
                                        <p:tgtEl>
                                          <p:spTgt spid="388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885"/>
                                        </p:tgtEl>
                                        <p:attrNameLst>
                                          <p:attrName>style.visibility</p:attrName>
                                        </p:attrNameLst>
                                      </p:cBhvr>
                                      <p:to>
                                        <p:strVal val="visible"/>
                                      </p:to>
                                    </p:set>
                                    <p:animEffect transition="in" filter="fade">
                                      <p:cBhvr>
                                        <p:cTn id="12" dur="1000"/>
                                        <p:tgtEl>
                                          <p:spTgt spid="3885"/>
                                        </p:tgtEl>
                                      </p:cBhvr>
                                    </p:animEffect>
                                  </p:childTnLst>
                                </p:cTn>
                              </p:par>
                              <p:par>
                                <p:cTn id="13" presetID="10" presetClass="entr" presetSubtype="0" fill="hold" nodeType="withEffect">
                                  <p:stCondLst>
                                    <p:cond delay="0"/>
                                  </p:stCondLst>
                                  <p:childTnLst>
                                    <p:set>
                                      <p:cBhvr>
                                        <p:cTn id="14" dur="1" fill="hold">
                                          <p:stCondLst>
                                            <p:cond delay="0"/>
                                          </p:stCondLst>
                                        </p:cTn>
                                        <p:tgtEl>
                                          <p:spTgt spid="3886"/>
                                        </p:tgtEl>
                                        <p:attrNameLst>
                                          <p:attrName>style.visibility</p:attrName>
                                        </p:attrNameLst>
                                      </p:cBhvr>
                                      <p:to>
                                        <p:strVal val="visible"/>
                                      </p:to>
                                    </p:set>
                                    <p:animEffect transition="in" filter="fade">
                                      <p:cBhvr>
                                        <p:cTn id="15" dur="1000"/>
                                        <p:tgtEl>
                                          <p:spTgt spid="3886"/>
                                        </p:tgtEl>
                                      </p:cBhvr>
                                    </p:animEffect>
                                  </p:childTnLst>
                                </p:cTn>
                              </p:par>
                              <p:par>
                                <p:cTn id="16" presetID="10" presetClass="entr" presetSubtype="0" fill="hold" nodeType="withEffect">
                                  <p:stCondLst>
                                    <p:cond delay="0"/>
                                  </p:stCondLst>
                                  <p:childTnLst>
                                    <p:set>
                                      <p:cBhvr>
                                        <p:cTn id="17" dur="1" fill="hold">
                                          <p:stCondLst>
                                            <p:cond delay="0"/>
                                          </p:stCondLst>
                                        </p:cTn>
                                        <p:tgtEl>
                                          <p:spTgt spid="3887"/>
                                        </p:tgtEl>
                                        <p:attrNameLst>
                                          <p:attrName>style.visibility</p:attrName>
                                        </p:attrNameLst>
                                      </p:cBhvr>
                                      <p:to>
                                        <p:strVal val="visible"/>
                                      </p:to>
                                    </p:set>
                                    <p:animEffect transition="in" filter="fade">
                                      <p:cBhvr>
                                        <p:cTn id="18" dur="1000"/>
                                        <p:tgtEl>
                                          <p:spTgt spid="3887"/>
                                        </p:tgtEl>
                                      </p:cBhvr>
                                    </p:animEffect>
                                  </p:childTnLst>
                                </p:cTn>
                              </p:par>
                              <p:par>
                                <p:cTn id="19" presetID="10" presetClass="entr" presetSubtype="0" fill="hold" nodeType="withEffect">
                                  <p:stCondLst>
                                    <p:cond delay="0"/>
                                  </p:stCondLst>
                                  <p:childTnLst>
                                    <p:set>
                                      <p:cBhvr>
                                        <p:cTn id="20" dur="1" fill="hold">
                                          <p:stCondLst>
                                            <p:cond delay="0"/>
                                          </p:stCondLst>
                                        </p:cTn>
                                        <p:tgtEl>
                                          <p:spTgt spid="3888"/>
                                        </p:tgtEl>
                                        <p:attrNameLst>
                                          <p:attrName>style.visibility</p:attrName>
                                        </p:attrNameLst>
                                      </p:cBhvr>
                                      <p:to>
                                        <p:strVal val="visible"/>
                                      </p:to>
                                    </p:set>
                                    <p:animEffect transition="in" filter="fade">
                                      <p:cBhvr>
                                        <p:cTn id="21" dur="1000"/>
                                        <p:tgtEl>
                                          <p:spTgt spid="3888"/>
                                        </p:tgtEl>
                                      </p:cBhvr>
                                    </p:animEffect>
                                  </p:childTnLst>
                                </p:cTn>
                              </p:par>
                              <p:par>
                                <p:cTn id="22" presetID="10" presetClass="entr" presetSubtype="0" fill="hold" nodeType="withEffect">
                                  <p:stCondLst>
                                    <p:cond delay="0"/>
                                  </p:stCondLst>
                                  <p:childTnLst>
                                    <p:set>
                                      <p:cBhvr>
                                        <p:cTn id="23" dur="1" fill="hold">
                                          <p:stCondLst>
                                            <p:cond delay="0"/>
                                          </p:stCondLst>
                                        </p:cTn>
                                        <p:tgtEl>
                                          <p:spTgt spid="3889"/>
                                        </p:tgtEl>
                                        <p:attrNameLst>
                                          <p:attrName>style.visibility</p:attrName>
                                        </p:attrNameLst>
                                      </p:cBhvr>
                                      <p:to>
                                        <p:strVal val="visible"/>
                                      </p:to>
                                    </p:set>
                                    <p:animEffect transition="in" filter="fade">
                                      <p:cBhvr>
                                        <p:cTn id="24" dur="1000"/>
                                        <p:tgtEl>
                                          <p:spTgt spid="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grpSp>
        <p:nvGrpSpPr>
          <p:cNvPr id="3829" name="Google Shape;3829;p91"/>
          <p:cNvGrpSpPr/>
          <p:nvPr/>
        </p:nvGrpSpPr>
        <p:grpSpPr>
          <a:xfrm>
            <a:off x="4151697" y="4869871"/>
            <a:ext cx="793256" cy="182899"/>
            <a:chOff x="2685575" y="2835950"/>
            <a:chExt cx="433000" cy="99825"/>
          </a:xfrm>
        </p:grpSpPr>
        <p:sp>
          <p:nvSpPr>
            <p:cNvPr id="3830" name="Google Shape;3830;p9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91"/>
          <p:cNvGrpSpPr/>
          <p:nvPr/>
        </p:nvGrpSpPr>
        <p:grpSpPr>
          <a:xfrm>
            <a:off x="2632514" y="-1423815"/>
            <a:ext cx="2019176" cy="2019176"/>
            <a:chOff x="1943325" y="-220375"/>
            <a:chExt cx="1298672" cy="1298672"/>
          </a:xfrm>
        </p:grpSpPr>
        <p:sp>
          <p:nvSpPr>
            <p:cNvPr id="3835" name="Google Shape;3835;p9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3" name="Google Shape;3883;p91"/>
          <p:cNvPicPr preferRelativeResize="0"/>
          <p:nvPr/>
        </p:nvPicPr>
        <p:blipFill>
          <a:blip r:embed="rId3">
            <a:alphaModFix/>
          </a:blip>
          <a:stretch>
            <a:fillRect/>
          </a:stretch>
        </p:blipFill>
        <p:spPr>
          <a:xfrm>
            <a:off x="5310164" y="-1810050"/>
            <a:ext cx="2527512" cy="2681250"/>
          </a:xfrm>
          <a:prstGeom prst="rect">
            <a:avLst/>
          </a:prstGeom>
          <a:noFill/>
          <a:ln>
            <a:noFill/>
          </a:ln>
        </p:spPr>
      </p:pic>
      <p:sp>
        <p:nvSpPr>
          <p:cNvPr id="3885" name="Google Shape;3885;p9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ED5D34DA-BE25-ABDB-8611-AEC9E1537EA1}"/>
              </a:ext>
            </a:extLst>
          </p:cNvPr>
          <p:cNvSpPr txBox="1"/>
          <p:nvPr/>
        </p:nvSpPr>
        <p:spPr>
          <a:xfrm>
            <a:off x="614765" y="364119"/>
            <a:ext cx="5685378" cy="1077218"/>
          </a:xfrm>
          <a:prstGeom prst="rect">
            <a:avLst/>
          </a:prstGeom>
          <a:noFill/>
        </p:spPr>
        <p:txBody>
          <a:bodyPr wrap="square" rtlCol="0">
            <a:spAutoFit/>
          </a:bodyPr>
          <a:lstStyle/>
          <a:p>
            <a:r>
              <a:rPr lang="fr-FR" sz="3200" b="1" dirty="0">
                <a:solidFill>
                  <a:schemeClr val="bg1"/>
                </a:solidFill>
              </a:rPr>
              <a:t>La </a:t>
            </a:r>
            <a:r>
              <a:rPr lang="fr-FR" sz="3200" b="1" dirty="0" err="1">
                <a:solidFill>
                  <a:schemeClr val="bg1"/>
                </a:solidFill>
              </a:rPr>
              <a:t>prediction</a:t>
            </a:r>
            <a:r>
              <a:rPr lang="fr-FR" sz="3200" b="1" dirty="0">
                <a:solidFill>
                  <a:schemeClr val="bg1"/>
                </a:solidFill>
              </a:rPr>
              <a:t> de l’espérance de vie  2023:</a:t>
            </a:r>
          </a:p>
        </p:txBody>
      </p:sp>
      <p:sp>
        <p:nvSpPr>
          <p:cNvPr id="3" name="ZoneTexte 2">
            <a:extLst>
              <a:ext uri="{FF2B5EF4-FFF2-40B4-BE49-F238E27FC236}">
                <a16:creationId xmlns:a16="http://schemas.microsoft.com/office/drawing/2014/main" id="{533BEDF8-FF65-52C6-0EC9-9B40B699C4BE}"/>
              </a:ext>
            </a:extLst>
          </p:cNvPr>
          <p:cNvSpPr txBox="1"/>
          <p:nvPr/>
        </p:nvSpPr>
        <p:spPr>
          <a:xfrm>
            <a:off x="841830" y="1666733"/>
            <a:ext cx="4608284" cy="1569660"/>
          </a:xfrm>
          <a:prstGeom prst="rect">
            <a:avLst/>
          </a:prstGeom>
          <a:noFill/>
        </p:spPr>
        <p:txBody>
          <a:bodyPr wrap="square" rtlCol="0">
            <a:spAutoFit/>
          </a:bodyPr>
          <a:lstStyle/>
          <a:p>
            <a:r>
              <a:rPr lang="fr-FR" sz="1600" dirty="0">
                <a:solidFill>
                  <a:schemeClr val="bg1"/>
                </a:solidFill>
              </a:rPr>
              <a:t>Année : 2023                       polio : 99%                             Diphtérie : 98.45%</a:t>
            </a:r>
          </a:p>
          <a:p>
            <a:r>
              <a:rPr lang="fr-FR" sz="1600" dirty="0">
                <a:solidFill>
                  <a:schemeClr val="bg1"/>
                </a:solidFill>
              </a:rPr>
              <a:t>VIH/SIDA : 87%                      PIB : 3526   </a:t>
            </a:r>
          </a:p>
          <a:p>
            <a:r>
              <a:rPr lang="fr-FR" sz="1600" dirty="0">
                <a:solidFill>
                  <a:schemeClr val="bg1"/>
                </a:solidFill>
              </a:rPr>
              <a:t>IMC :     50                        Scolarité : 12.6                          Alcool :   1.1</a:t>
            </a:r>
          </a:p>
          <a:p>
            <a:r>
              <a:rPr lang="fr-FR" sz="1600" dirty="0">
                <a:solidFill>
                  <a:schemeClr val="bg1"/>
                </a:solidFill>
              </a:rPr>
              <a:t>Maigreur_1_19_ans :  1.0</a:t>
            </a:r>
          </a:p>
        </p:txBody>
      </p:sp>
      <p:sp>
        <p:nvSpPr>
          <p:cNvPr id="5" name="ZoneTexte 4">
            <a:extLst>
              <a:ext uri="{FF2B5EF4-FFF2-40B4-BE49-F238E27FC236}">
                <a16:creationId xmlns:a16="http://schemas.microsoft.com/office/drawing/2014/main" id="{6F7BEF6D-8C78-C090-E426-325D0244D77A}"/>
              </a:ext>
            </a:extLst>
          </p:cNvPr>
          <p:cNvSpPr txBox="1"/>
          <p:nvPr/>
        </p:nvSpPr>
        <p:spPr>
          <a:xfrm>
            <a:off x="696588" y="3774252"/>
            <a:ext cx="6705600" cy="338554"/>
          </a:xfrm>
          <a:prstGeom prst="rect">
            <a:avLst/>
          </a:prstGeom>
          <a:noFill/>
        </p:spPr>
        <p:txBody>
          <a:bodyPr wrap="square" rtlCol="0">
            <a:spAutoFit/>
          </a:bodyPr>
          <a:lstStyle/>
          <a:p>
            <a:r>
              <a:rPr lang="fr-FR" sz="1600" dirty="0">
                <a:solidFill>
                  <a:schemeClr val="bg1"/>
                </a:solidFill>
              </a:rPr>
              <a:t>L’espérance de vie au Maroc est : 58.62 </a:t>
            </a:r>
          </a:p>
        </p:txBody>
      </p:sp>
      <p:pic>
        <p:nvPicPr>
          <p:cNvPr id="7" name="Image 6">
            <a:extLst>
              <a:ext uri="{FF2B5EF4-FFF2-40B4-BE49-F238E27FC236}">
                <a16:creationId xmlns:a16="http://schemas.microsoft.com/office/drawing/2014/main" id="{9C18D080-30D0-CF7E-612C-B40B0F6F7697}"/>
              </a:ext>
            </a:extLst>
          </p:cNvPr>
          <p:cNvPicPr>
            <a:picLocks noChangeAspect="1"/>
          </p:cNvPicPr>
          <p:nvPr/>
        </p:nvPicPr>
        <p:blipFill>
          <a:blip r:embed="rId5"/>
          <a:stretch>
            <a:fillRect/>
          </a:stretch>
        </p:blipFill>
        <p:spPr>
          <a:xfrm>
            <a:off x="5600338" y="871200"/>
            <a:ext cx="3365981" cy="3330686"/>
          </a:xfrm>
          <a:prstGeom prst="rect">
            <a:avLst/>
          </a:prstGeom>
        </p:spPr>
      </p:pic>
      <p:pic>
        <p:nvPicPr>
          <p:cNvPr id="9" name="Image 8">
            <a:extLst>
              <a:ext uri="{FF2B5EF4-FFF2-40B4-BE49-F238E27FC236}">
                <a16:creationId xmlns:a16="http://schemas.microsoft.com/office/drawing/2014/main" id="{A575A194-8176-BDB7-D16F-B577883CD5DC}"/>
              </a:ext>
            </a:extLst>
          </p:cNvPr>
          <p:cNvPicPr>
            <a:picLocks noChangeAspect="1"/>
          </p:cNvPicPr>
          <p:nvPr/>
        </p:nvPicPr>
        <p:blipFill>
          <a:blip r:embed="rId6"/>
          <a:stretch>
            <a:fillRect/>
          </a:stretch>
        </p:blipFill>
        <p:spPr>
          <a:xfrm>
            <a:off x="1385514" y="4069304"/>
            <a:ext cx="3833306" cy="710077"/>
          </a:xfrm>
          <a:prstGeom prst="rect">
            <a:avLst/>
          </a:prstGeom>
        </p:spPr>
      </p:pic>
    </p:spTree>
    <p:extLst>
      <p:ext uri="{BB962C8B-B14F-4D97-AF65-F5344CB8AC3E}">
        <p14:creationId xmlns:p14="http://schemas.microsoft.com/office/powerpoint/2010/main" val="20307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834"/>
                                        </p:tgtEl>
                                        <p:attrNameLst>
                                          <p:attrName>r</p:attrName>
                                        </p:attrNameLst>
                                      </p:cBhvr>
                                    </p:animRot>
                                  </p:childTnLst>
                                </p:cTn>
                              </p:par>
                              <p:par>
                                <p:cTn id="7" presetID="2" presetClass="entr" presetSubtype="1" fill="hold" nodeType="withEffect">
                                  <p:stCondLst>
                                    <p:cond delay="0"/>
                                  </p:stCondLst>
                                  <p:childTnLst>
                                    <p:set>
                                      <p:cBhvr>
                                        <p:cTn id="8" dur="1" fill="hold">
                                          <p:stCondLst>
                                            <p:cond delay="0"/>
                                          </p:stCondLst>
                                        </p:cTn>
                                        <p:tgtEl>
                                          <p:spTgt spid="3883"/>
                                        </p:tgtEl>
                                        <p:attrNameLst>
                                          <p:attrName>style.visibility</p:attrName>
                                        </p:attrNameLst>
                                      </p:cBhvr>
                                      <p:to>
                                        <p:strVal val="visible"/>
                                      </p:to>
                                    </p:set>
                                    <p:anim calcmode="lin" valueType="num">
                                      <p:cBhvr additive="base">
                                        <p:cTn id="9" dur="1000"/>
                                        <p:tgtEl>
                                          <p:spTgt spid="388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885"/>
                                        </p:tgtEl>
                                        <p:attrNameLst>
                                          <p:attrName>style.visibility</p:attrName>
                                        </p:attrNameLst>
                                      </p:cBhvr>
                                      <p:to>
                                        <p:strVal val="visible"/>
                                      </p:to>
                                    </p:set>
                                    <p:animEffect transition="in" filter="fade">
                                      <p:cBhvr>
                                        <p:cTn id="12" dur="1000"/>
                                        <p:tgtEl>
                                          <p:spTgt spid="3885"/>
                                        </p:tgtEl>
                                      </p:cBhvr>
                                    </p:animEffect>
                                  </p:childTnLst>
                                </p:cTn>
                              </p:par>
                              <p:par>
                                <p:cTn id="13" presetID="10" presetClass="entr" presetSubtype="0" fill="hold" nodeType="withEffect">
                                  <p:stCondLst>
                                    <p:cond delay="0"/>
                                  </p:stCondLst>
                                  <p:childTnLst>
                                    <p:set>
                                      <p:cBhvr>
                                        <p:cTn id="14" dur="1" fill="hold">
                                          <p:stCondLst>
                                            <p:cond delay="0"/>
                                          </p:stCondLst>
                                        </p:cTn>
                                        <p:tgtEl>
                                          <p:spTgt spid="3886"/>
                                        </p:tgtEl>
                                        <p:attrNameLst>
                                          <p:attrName>style.visibility</p:attrName>
                                        </p:attrNameLst>
                                      </p:cBhvr>
                                      <p:to>
                                        <p:strVal val="visible"/>
                                      </p:to>
                                    </p:set>
                                    <p:animEffect transition="in" filter="fade">
                                      <p:cBhvr>
                                        <p:cTn id="15" dur="1000"/>
                                        <p:tgtEl>
                                          <p:spTgt spid="3886"/>
                                        </p:tgtEl>
                                      </p:cBhvr>
                                    </p:animEffect>
                                  </p:childTnLst>
                                </p:cTn>
                              </p:par>
                              <p:par>
                                <p:cTn id="16" presetID="10" presetClass="entr" presetSubtype="0" fill="hold" nodeType="withEffect">
                                  <p:stCondLst>
                                    <p:cond delay="0"/>
                                  </p:stCondLst>
                                  <p:childTnLst>
                                    <p:set>
                                      <p:cBhvr>
                                        <p:cTn id="17" dur="1" fill="hold">
                                          <p:stCondLst>
                                            <p:cond delay="0"/>
                                          </p:stCondLst>
                                        </p:cTn>
                                        <p:tgtEl>
                                          <p:spTgt spid="3887"/>
                                        </p:tgtEl>
                                        <p:attrNameLst>
                                          <p:attrName>style.visibility</p:attrName>
                                        </p:attrNameLst>
                                      </p:cBhvr>
                                      <p:to>
                                        <p:strVal val="visible"/>
                                      </p:to>
                                    </p:set>
                                    <p:animEffect transition="in" filter="fade">
                                      <p:cBhvr>
                                        <p:cTn id="18" dur="1000"/>
                                        <p:tgtEl>
                                          <p:spTgt spid="3887"/>
                                        </p:tgtEl>
                                      </p:cBhvr>
                                    </p:animEffect>
                                  </p:childTnLst>
                                </p:cTn>
                              </p:par>
                              <p:par>
                                <p:cTn id="19" presetID="10" presetClass="entr" presetSubtype="0" fill="hold" nodeType="withEffect">
                                  <p:stCondLst>
                                    <p:cond delay="0"/>
                                  </p:stCondLst>
                                  <p:childTnLst>
                                    <p:set>
                                      <p:cBhvr>
                                        <p:cTn id="20" dur="1" fill="hold">
                                          <p:stCondLst>
                                            <p:cond delay="0"/>
                                          </p:stCondLst>
                                        </p:cTn>
                                        <p:tgtEl>
                                          <p:spTgt spid="3888"/>
                                        </p:tgtEl>
                                        <p:attrNameLst>
                                          <p:attrName>style.visibility</p:attrName>
                                        </p:attrNameLst>
                                      </p:cBhvr>
                                      <p:to>
                                        <p:strVal val="visible"/>
                                      </p:to>
                                    </p:set>
                                    <p:animEffect transition="in" filter="fade">
                                      <p:cBhvr>
                                        <p:cTn id="21" dur="1000"/>
                                        <p:tgtEl>
                                          <p:spTgt spid="3888"/>
                                        </p:tgtEl>
                                      </p:cBhvr>
                                    </p:animEffect>
                                  </p:childTnLst>
                                </p:cTn>
                              </p:par>
                              <p:par>
                                <p:cTn id="22" presetID="10" presetClass="entr" presetSubtype="0" fill="hold" nodeType="withEffect">
                                  <p:stCondLst>
                                    <p:cond delay="0"/>
                                  </p:stCondLst>
                                  <p:childTnLst>
                                    <p:set>
                                      <p:cBhvr>
                                        <p:cTn id="23" dur="1" fill="hold">
                                          <p:stCondLst>
                                            <p:cond delay="0"/>
                                          </p:stCondLst>
                                        </p:cTn>
                                        <p:tgtEl>
                                          <p:spTgt spid="3889"/>
                                        </p:tgtEl>
                                        <p:attrNameLst>
                                          <p:attrName>style.visibility</p:attrName>
                                        </p:attrNameLst>
                                      </p:cBhvr>
                                      <p:to>
                                        <p:strVal val="visible"/>
                                      </p:to>
                                    </p:set>
                                    <p:animEffect transition="in" filter="fade">
                                      <p:cBhvr>
                                        <p:cTn id="24" dur="1000"/>
                                        <p:tgtEl>
                                          <p:spTgt spid="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91"/>
          <p:cNvSpPr txBox="1">
            <a:spLocks noGrp="1"/>
          </p:cNvSpPr>
          <p:nvPr>
            <p:ph type="title"/>
          </p:nvPr>
        </p:nvSpPr>
        <p:spPr>
          <a:xfrm>
            <a:off x="657071" y="595813"/>
            <a:ext cx="5706290" cy="651734"/>
          </a:xfrm>
          <a:prstGeom prst="rect">
            <a:avLst/>
          </a:prstGeom>
        </p:spPr>
        <p:txBody>
          <a:bodyPr spcFirstLastPara="1" wrap="square" lIns="91425" tIns="0" rIns="91425" bIns="91425" anchor="t" anchorCtr="0">
            <a:noAutofit/>
          </a:bodyPr>
          <a:lstStyle/>
          <a:p>
            <a:r>
              <a:rPr lang="fr-FR" sz="5400" dirty="0"/>
              <a:t>CONCLUSION</a:t>
            </a:r>
            <a:endParaRPr sz="5400" dirty="0"/>
          </a:p>
        </p:txBody>
      </p:sp>
      <p:grpSp>
        <p:nvGrpSpPr>
          <p:cNvPr id="3829" name="Google Shape;3829;p91"/>
          <p:cNvGrpSpPr/>
          <p:nvPr/>
        </p:nvGrpSpPr>
        <p:grpSpPr>
          <a:xfrm>
            <a:off x="4151697" y="4869871"/>
            <a:ext cx="793256" cy="182899"/>
            <a:chOff x="2685575" y="2835950"/>
            <a:chExt cx="433000" cy="99825"/>
          </a:xfrm>
        </p:grpSpPr>
        <p:sp>
          <p:nvSpPr>
            <p:cNvPr id="3830" name="Google Shape;3830;p9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91"/>
          <p:cNvGrpSpPr/>
          <p:nvPr/>
        </p:nvGrpSpPr>
        <p:grpSpPr>
          <a:xfrm>
            <a:off x="2632514" y="-1423815"/>
            <a:ext cx="2019176" cy="2019176"/>
            <a:chOff x="1943325" y="-220375"/>
            <a:chExt cx="1298672" cy="1298672"/>
          </a:xfrm>
        </p:grpSpPr>
        <p:sp>
          <p:nvSpPr>
            <p:cNvPr id="3835" name="Google Shape;3835;p9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3" name="Google Shape;3883;p91"/>
          <p:cNvPicPr preferRelativeResize="0"/>
          <p:nvPr/>
        </p:nvPicPr>
        <p:blipFill>
          <a:blip r:embed="rId3">
            <a:alphaModFix/>
          </a:blip>
          <a:stretch>
            <a:fillRect/>
          </a:stretch>
        </p:blipFill>
        <p:spPr>
          <a:xfrm>
            <a:off x="5310164" y="-1810050"/>
            <a:ext cx="2527512" cy="2681250"/>
          </a:xfrm>
          <a:prstGeom prst="rect">
            <a:avLst/>
          </a:prstGeom>
          <a:noFill/>
          <a:ln>
            <a:noFill/>
          </a:ln>
        </p:spPr>
      </p:pic>
      <p:sp>
        <p:nvSpPr>
          <p:cNvPr id="3885" name="Google Shape;3885;p9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B2C701DE-4DC7-BA46-C1F8-A7887E236398}"/>
              </a:ext>
            </a:extLst>
          </p:cNvPr>
          <p:cNvSpPr txBox="1"/>
          <p:nvPr/>
        </p:nvSpPr>
        <p:spPr>
          <a:xfrm>
            <a:off x="696653" y="1555307"/>
            <a:ext cx="7694483" cy="2862322"/>
          </a:xfrm>
          <a:prstGeom prst="rect">
            <a:avLst/>
          </a:prstGeom>
          <a:noFill/>
        </p:spPr>
        <p:txBody>
          <a:bodyPr wrap="square">
            <a:spAutoFit/>
          </a:bodyPr>
          <a:lstStyle/>
          <a:p>
            <a:r>
              <a:rPr lang="fr-FR" sz="1800" dirty="0">
                <a:solidFill>
                  <a:schemeClr val="bg1"/>
                </a:solidFill>
                <a:effectLst/>
                <a:latin typeface="Calibri" panose="020F0502020204030204" pitchFamily="34" charset="0"/>
                <a:ea typeface="Georgia" panose="02040502050405020303" pitchFamily="18" charset="0"/>
              </a:rPr>
              <a:t>              En conclusion, ce projet d'analyse de l'espérance de vie a abouti à des résultats significatifs et offre des perspectives prometteuses pour la prédiction de cette variable clé au Maroc. L'approche holistique adoptée, allant de l'exploration des données à la sélection minutieuse des modèles en passant par le déploiement effectif, a permis de construire un cadre robuste. Les modèles de machine learning, notamment le Random Forest Regressor, se sont révélés particulièrement performants, offrant une précision élevée et une adéquation exceptionnelle aux données observées. La sélection judicieuse des variables impactantes, basée sur une matrice de corrélation, a contribué à la simplification du modèle sans sacrifier sa capacité prédictive.</a:t>
            </a:r>
            <a:endParaRPr lang="fr-FR" sz="1800" dirty="0">
              <a:solidFill>
                <a:schemeClr val="bg1"/>
              </a:solidFill>
            </a:endParaRPr>
          </a:p>
        </p:txBody>
      </p:sp>
    </p:spTree>
    <p:extLst>
      <p:ext uri="{BB962C8B-B14F-4D97-AF65-F5344CB8AC3E}">
        <p14:creationId xmlns:p14="http://schemas.microsoft.com/office/powerpoint/2010/main" val="353358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834"/>
                                        </p:tgtEl>
                                        <p:attrNameLst>
                                          <p:attrName>r</p:attrName>
                                        </p:attrNameLst>
                                      </p:cBhvr>
                                    </p:animRot>
                                  </p:childTnLst>
                                </p:cTn>
                              </p:par>
                              <p:par>
                                <p:cTn id="7" presetID="2" presetClass="entr" presetSubtype="1" fill="hold" nodeType="withEffect">
                                  <p:stCondLst>
                                    <p:cond delay="0"/>
                                  </p:stCondLst>
                                  <p:childTnLst>
                                    <p:set>
                                      <p:cBhvr>
                                        <p:cTn id="8" dur="1" fill="hold">
                                          <p:stCondLst>
                                            <p:cond delay="0"/>
                                          </p:stCondLst>
                                        </p:cTn>
                                        <p:tgtEl>
                                          <p:spTgt spid="3883"/>
                                        </p:tgtEl>
                                        <p:attrNameLst>
                                          <p:attrName>style.visibility</p:attrName>
                                        </p:attrNameLst>
                                      </p:cBhvr>
                                      <p:to>
                                        <p:strVal val="visible"/>
                                      </p:to>
                                    </p:set>
                                    <p:anim calcmode="lin" valueType="num">
                                      <p:cBhvr additive="base">
                                        <p:cTn id="9" dur="1000"/>
                                        <p:tgtEl>
                                          <p:spTgt spid="3883"/>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3815"/>
                                        </p:tgtEl>
                                        <p:attrNameLst>
                                          <p:attrName>style.visibility</p:attrName>
                                        </p:attrNameLst>
                                      </p:cBhvr>
                                      <p:to>
                                        <p:strVal val="visible"/>
                                      </p:to>
                                    </p:set>
                                    <p:anim calcmode="lin" valueType="num">
                                      <p:cBhvr additive="base">
                                        <p:cTn id="12" dur="1000"/>
                                        <p:tgtEl>
                                          <p:spTgt spid="3815"/>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3885"/>
                                        </p:tgtEl>
                                        <p:attrNameLst>
                                          <p:attrName>style.visibility</p:attrName>
                                        </p:attrNameLst>
                                      </p:cBhvr>
                                      <p:to>
                                        <p:strVal val="visible"/>
                                      </p:to>
                                    </p:set>
                                    <p:animEffect transition="in" filter="fade">
                                      <p:cBhvr>
                                        <p:cTn id="15" dur="1000"/>
                                        <p:tgtEl>
                                          <p:spTgt spid="3885"/>
                                        </p:tgtEl>
                                      </p:cBhvr>
                                    </p:animEffect>
                                  </p:childTnLst>
                                </p:cTn>
                              </p:par>
                              <p:par>
                                <p:cTn id="16" presetID="10" presetClass="entr" presetSubtype="0" fill="hold" nodeType="withEffect">
                                  <p:stCondLst>
                                    <p:cond delay="0"/>
                                  </p:stCondLst>
                                  <p:childTnLst>
                                    <p:set>
                                      <p:cBhvr>
                                        <p:cTn id="17" dur="1" fill="hold">
                                          <p:stCondLst>
                                            <p:cond delay="0"/>
                                          </p:stCondLst>
                                        </p:cTn>
                                        <p:tgtEl>
                                          <p:spTgt spid="3886"/>
                                        </p:tgtEl>
                                        <p:attrNameLst>
                                          <p:attrName>style.visibility</p:attrName>
                                        </p:attrNameLst>
                                      </p:cBhvr>
                                      <p:to>
                                        <p:strVal val="visible"/>
                                      </p:to>
                                    </p:set>
                                    <p:animEffect transition="in" filter="fade">
                                      <p:cBhvr>
                                        <p:cTn id="18" dur="1000"/>
                                        <p:tgtEl>
                                          <p:spTgt spid="3886"/>
                                        </p:tgtEl>
                                      </p:cBhvr>
                                    </p:animEffect>
                                  </p:childTnLst>
                                </p:cTn>
                              </p:par>
                              <p:par>
                                <p:cTn id="19" presetID="10" presetClass="entr" presetSubtype="0" fill="hold" nodeType="withEffect">
                                  <p:stCondLst>
                                    <p:cond delay="0"/>
                                  </p:stCondLst>
                                  <p:childTnLst>
                                    <p:set>
                                      <p:cBhvr>
                                        <p:cTn id="20" dur="1" fill="hold">
                                          <p:stCondLst>
                                            <p:cond delay="0"/>
                                          </p:stCondLst>
                                        </p:cTn>
                                        <p:tgtEl>
                                          <p:spTgt spid="3887"/>
                                        </p:tgtEl>
                                        <p:attrNameLst>
                                          <p:attrName>style.visibility</p:attrName>
                                        </p:attrNameLst>
                                      </p:cBhvr>
                                      <p:to>
                                        <p:strVal val="visible"/>
                                      </p:to>
                                    </p:set>
                                    <p:animEffect transition="in" filter="fade">
                                      <p:cBhvr>
                                        <p:cTn id="21" dur="1000"/>
                                        <p:tgtEl>
                                          <p:spTgt spid="3887"/>
                                        </p:tgtEl>
                                      </p:cBhvr>
                                    </p:animEffect>
                                  </p:childTnLst>
                                </p:cTn>
                              </p:par>
                              <p:par>
                                <p:cTn id="22" presetID="10" presetClass="entr" presetSubtype="0" fill="hold" nodeType="withEffect">
                                  <p:stCondLst>
                                    <p:cond delay="0"/>
                                  </p:stCondLst>
                                  <p:childTnLst>
                                    <p:set>
                                      <p:cBhvr>
                                        <p:cTn id="23" dur="1" fill="hold">
                                          <p:stCondLst>
                                            <p:cond delay="0"/>
                                          </p:stCondLst>
                                        </p:cTn>
                                        <p:tgtEl>
                                          <p:spTgt spid="3888"/>
                                        </p:tgtEl>
                                        <p:attrNameLst>
                                          <p:attrName>style.visibility</p:attrName>
                                        </p:attrNameLst>
                                      </p:cBhvr>
                                      <p:to>
                                        <p:strVal val="visible"/>
                                      </p:to>
                                    </p:set>
                                    <p:animEffect transition="in" filter="fade">
                                      <p:cBhvr>
                                        <p:cTn id="24" dur="1000"/>
                                        <p:tgtEl>
                                          <p:spTgt spid="3888"/>
                                        </p:tgtEl>
                                      </p:cBhvr>
                                    </p:animEffect>
                                  </p:childTnLst>
                                </p:cTn>
                              </p:par>
                              <p:par>
                                <p:cTn id="25" presetID="10" presetClass="entr" presetSubtype="0" fill="hold" nodeType="withEffect">
                                  <p:stCondLst>
                                    <p:cond delay="0"/>
                                  </p:stCondLst>
                                  <p:childTnLst>
                                    <p:set>
                                      <p:cBhvr>
                                        <p:cTn id="26" dur="1" fill="hold">
                                          <p:stCondLst>
                                            <p:cond delay="0"/>
                                          </p:stCondLst>
                                        </p:cTn>
                                        <p:tgtEl>
                                          <p:spTgt spid="3889"/>
                                        </p:tgtEl>
                                        <p:attrNameLst>
                                          <p:attrName>style.visibility</p:attrName>
                                        </p:attrNameLst>
                                      </p:cBhvr>
                                      <p:to>
                                        <p:strVal val="visible"/>
                                      </p:to>
                                    </p:set>
                                    <p:animEffect transition="in" filter="fade">
                                      <p:cBhvr>
                                        <p:cTn id="27" dur="1000"/>
                                        <p:tgtEl>
                                          <p:spTgt spid="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grpSp>
        <p:nvGrpSpPr>
          <p:cNvPr id="3526" name="Google Shape;3526;p86"/>
          <p:cNvGrpSpPr/>
          <p:nvPr/>
        </p:nvGrpSpPr>
        <p:grpSpPr>
          <a:xfrm>
            <a:off x="2290890" y="573334"/>
            <a:ext cx="1965289" cy="517060"/>
            <a:chOff x="3539975" y="3523525"/>
            <a:chExt cx="745925" cy="196250"/>
          </a:xfrm>
        </p:grpSpPr>
        <p:sp>
          <p:nvSpPr>
            <p:cNvPr id="3527" name="Google Shape;3527;p8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3" name="Google Shape;3543;p86"/>
          <p:cNvSpPr txBox="1">
            <a:spLocks noGrp="1"/>
          </p:cNvSpPr>
          <p:nvPr>
            <p:ph type="title"/>
          </p:nvPr>
        </p:nvSpPr>
        <p:spPr>
          <a:xfrm>
            <a:off x="356451" y="987726"/>
            <a:ext cx="8694609" cy="2615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400" dirty="0"/>
              <a:t>MERCI POUR VOTRE  </a:t>
            </a:r>
            <a:r>
              <a:rPr lang="en" sz="4400" dirty="0">
                <a:solidFill>
                  <a:schemeClr val="dk2"/>
                </a:solidFill>
              </a:rPr>
              <a:t>ATTENTION</a:t>
            </a:r>
            <a:endParaRPr sz="4400" dirty="0">
              <a:solidFill>
                <a:schemeClr val="dk2"/>
              </a:solidFill>
            </a:endParaRPr>
          </a:p>
        </p:txBody>
      </p:sp>
      <p:cxnSp>
        <p:nvCxnSpPr>
          <p:cNvPr id="3544" name="Google Shape;3544;p86"/>
          <p:cNvCxnSpPr/>
          <p:nvPr/>
        </p:nvCxnSpPr>
        <p:spPr>
          <a:xfrm>
            <a:off x="3340884" y="3654852"/>
            <a:ext cx="2580600" cy="0"/>
          </a:xfrm>
          <a:prstGeom prst="straightConnector1">
            <a:avLst/>
          </a:prstGeom>
          <a:noFill/>
          <a:ln w="9525" cap="flat" cmpd="sng">
            <a:solidFill>
              <a:schemeClr val="lt1"/>
            </a:solidFill>
            <a:prstDash val="solid"/>
            <a:round/>
            <a:headEnd type="none" w="med" len="med"/>
            <a:tailEnd type="none" w="med" len="med"/>
          </a:ln>
        </p:spPr>
      </p:cxnSp>
      <p:grpSp>
        <p:nvGrpSpPr>
          <p:cNvPr id="3545" name="Google Shape;3545;p86"/>
          <p:cNvGrpSpPr/>
          <p:nvPr/>
        </p:nvGrpSpPr>
        <p:grpSpPr>
          <a:xfrm>
            <a:off x="5633458" y="-1519770"/>
            <a:ext cx="2795003" cy="2795003"/>
            <a:chOff x="1943325" y="-220375"/>
            <a:chExt cx="1298672" cy="1298672"/>
          </a:xfrm>
        </p:grpSpPr>
        <p:sp>
          <p:nvSpPr>
            <p:cNvPr id="3546" name="Google Shape;3546;p8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86"/>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5" name="Google Shape;3595;p86"/>
          <p:cNvPicPr preferRelativeResize="0"/>
          <p:nvPr/>
        </p:nvPicPr>
        <p:blipFill>
          <a:blip r:embed="rId3">
            <a:alphaModFix/>
          </a:blip>
          <a:stretch>
            <a:fillRect/>
          </a:stretch>
        </p:blipFill>
        <p:spPr>
          <a:xfrm rot="10800000" flipH="1">
            <a:off x="6363112" y="2325750"/>
            <a:ext cx="7194375" cy="2062375"/>
          </a:xfrm>
          <a:prstGeom prst="rect">
            <a:avLst/>
          </a:prstGeom>
          <a:noFill/>
          <a:ln>
            <a:noFill/>
          </a:ln>
        </p:spPr>
      </p:pic>
      <p:sp>
        <p:nvSpPr>
          <p:cNvPr id="3596" name="Google Shape;3596;p8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59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545"/>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3526"/>
                                        </p:tgtEl>
                                        <p:attrNameLst>
                                          <p:attrName>style.visibility</p:attrName>
                                        </p:attrNameLst>
                                      </p:cBhvr>
                                      <p:to>
                                        <p:strVal val="visible"/>
                                      </p:to>
                                    </p:set>
                                    <p:anim calcmode="lin" valueType="num">
                                      <p:cBhvr additive="base">
                                        <p:cTn id="11" dur="1000"/>
                                        <p:tgtEl>
                                          <p:spTgt spid="3526"/>
                                        </p:tgtEl>
                                        <p:attrNameLst>
                                          <p:attrName>ppt_x</p:attrName>
                                        </p:attrNameLst>
                                      </p:cBhvr>
                                      <p:tavLst>
                                        <p:tav tm="0">
                                          <p:val>
                                            <p:strVal val="#ppt_x-1"/>
                                          </p:val>
                                        </p:tav>
                                        <p:tav tm="100000">
                                          <p:val>
                                            <p:strVal val="#ppt_x"/>
                                          </p:val>
                                        </p:tav>
                                      </p:tavLst>
                                    </p:anim>
                                  </p:childTnLst>
                                </p:cTn>
                              </p:par>
                              <p:par>
                                <p:cTn id="12" presetID="2" presetClass="entr" presetSubtype="1" fill="hold" nodeType="withEffect">
                                  <p:stCondLst>
                                    <p:cond delay="0"/>
                                  </p:stCondLst>
                                  <p:childTnLst>
                                    <p:set>
                                      <p:cBhvr>
                                        <p:cTn id="13" dur="1" fill="hold">
                                          <p:stCondLst>
                                            <p:cond delay="0"/>
                                          </p:stCondLst>
                                        </p:cTn>
                                        <p:tgtEl>
                                          <p:spTgt spid="3543"/>
                                        </p:tgtEl>
                                        <p:attrNameLst>
                                          <p:attrName>style.visibility</p:attrName>
                                        </p:attrNameLst>
                                      </p:cBhvr>
                                      <p:to>
                                        <p:strVal val="visible"/>
                                      </p:to>
                                    </p:set>
                                    <p:anim calcmode="lin" valueType="num">
                                      <p:cBhvr additive="base">
                                        <p:cTn id="14" dur="1000"/>
                                        <p:tgtEl>
                                          <p:spTgt spid="3543"/>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544"/>
                                        </p:tgtEl>
                                        <p:attrNameLst>
                                          <p:attrName>style.visibility</p:attrName>
                                        </p:attrNameLst>
                                      </p:cBhvr>
                                      <p:to>
                                        <p:strVal val="visible"/>
                                      </p:to>
                                    </p:set>
                                    <p:anim calcmode="lin" valueType="num">
                                      <p:cBhvr additive="base">
                                        <p:cTn id="17" dur="1000"/>
                                        <p:tgtEl>
                                          <p:spTgt spid="3544"/>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596"/>
                                        </p:tgtEl>
                                        <p:attrNameLst>
                                          <p:attrName>style.visibility</p:attrName>
                                        </p:attrNameLst>
                                      </p:cBhvr>
                                      <p:to>
                                        <p:strVal val="visible"/>
                                      </p:to>
                                    </p:set>
                                    <p:animEffect transition="in" filter="fade">
                                      <p:cBhvr>
                                        <p:cTn id="20" dur="1000"/>
                                        <p:tgtEl>
                                          <p:spTgt spid="3596"/>
                                        </p:tgtEl>
                                      </p:cBhvr>
                                    </p:animEffect>
                                  </p:childTnLst>
                                </p:cTn>
                              </p:par>
                              <p:par>
                                <p:cTn id="21" presetID="10" presetClass="entr" presetSubtype="0" fill="hold" nodeType="withEffect">
                                  <p:stCondLst>
                                    <p:cond delay="0"/>
                                  </p:stCondLst>
                                  <p:childTnLst>
                                    <p:set>
                                      <p:cBhvr>
                                        <p:cTn id="22" dur="1" fill="hold">
                                          <p:stCondLst>
                                            <p:cond delay="0"/>
                                          </p:stCondLst>
                                        </p:cTn>
                                        <p:tgtEl>
                                          <p:spTgt spid="3597"/>
                                        </p:tgtEl>
                                        <p:attrNameLst>
                                          <p:attrName>style.visibility</p:attrName>
                                        </p:attrNameLst>
                                      </p:cBhvr>
                                      <p:to>
                                        <p:strVal val="visible"/>
                                      </p:to>
                                    </p:set>
                                    <p:animEffect transition="in" filter="fade">
                                      <p:cBhvr>
                                        <p:cTn id="23" dur="1000"/>
                                        <p:tgtEl>
                                          <p:spTgt spid="3597"/>
                                        </p:tgtEl>
                                      </p:cBhvr>
                                    </p:animEffect>
                                  </p:childTnLst>
                                </p:cTn>
                              </p:par>
                              <p:par>
                                <p:cTn id="24" presetID="10" presetClass="entr" presetSubtype="0" fill="hold" nodeType="withEffect">
                                  <p:stCondLst>
                                    <p:cond delay="0"/>
                                  </p:stCondLst>
                                  <p:childTnLst>
                                    <p:set>
                                      <p:cBhvr>
                                        <p:cTn id="25" dur="1" fill="hold">
                                          <p:stCondLst>
                                            <p:cond delay="0"/>
                                          </p:stCondLst>
                                        </p:cTn>
                                        <p:tgtEl>
                                          <p:spTgt spid="3598"/>
                                        </p:tgtEl>
                                        <p:attrNameLst>
                                          <p:attrName>style.visibility</p:attrName>
                                        </p:attrNameLst>
                                      </p:cBhvr>
                                      <p:to>
                                        <p:strVal val="visible"/>
                                      </p:to>
                                    </p:set>
                                    <p:animEffect transition="in" filter="fade">
                                      <p:cBhvr>
                                        <p:cTn id="26" dur="1000"/>
                                        <p:tgtEl>
                                          <p:spTgt spid="3598"/>
                                        </p:tgtEl>
                                      </p:cBhvr>
                                    </p:animEffect>
                                  </p:childTnLst>
                                </p:cTn>
                              </p:par>
                              <p:par>
                                <p:cTn id="27" presetID="10" presetClass="entr" presetSubtype="0" fill="hold" nodeType="withEffect">
                                  <p:stCondLst>
                                    <p:cond delay="0"/>
                                  </p:stCondLst>
                                  <p:childTnLst>
                                    <p:set>
                                      <p:cBhvr>
                                        <p:cTn id="28" dur="1" fill="hold">
                                          <p:stCondLst>
                                            <p:cond delay="0"/>
                                          </p:stCondLst>
                                        </p:cTn>
                                        <p:tgtEl>
                                          <p:spTgt spid="3599"/>
                                        </p:tgtEl>
                                        <p:attrNameLst>
                                          <p:attrName>style.visibility</p:attrName>
                                        </p:attrNameLst>
                                      </p:cBhvr>
                                      <p:to>
                                        <p:strVal val="visible"/>
                                      </p:to>
                                    </p:set>
                                    <p:animEffect transition="in" filter="fade">
                                      <p:cBhvr>
                                        <p:cTn id="29" dur="1000"/>
                                        <p:tgtEl>
                                          <p:spTgt spid="3599"/>
                                        </p:tgtEl>
                                      </p:cBhvr>
                                    </p:animEffect>
                                  </p:childTnLst>
                                </p:cTn>
                              </p:par>
                              <p:par>
                                <p:cTn id="30" presetID="10" presetClass="entr" presetSubtype="0" fill="hold" nodeType="withEffect">
                                  <p:stCondLst>
                                    <p:cond delay="0"/>
                                  </p:stCondLst>
                                  <p:childTnLst>
                                    <p:set>
                                      <p:cBhvr>
                                        <p:cTn id="31" dur="1" fill="hold">
                                          <p:stCondLst>
                                            <p:cond delay="0"/>
                                          </p:stCondLst>
                                        </p:cTn>
                                        <p:tgtEl>
                                          <p:spTgt spid="3600"/>
                                        </p:tgtEl>
                                        <p:attrNameLst>
                                          <p:attrName>style.visibility</p:attrName>
                                        </p:attrNameLst>
                                      </p:cBhvr>
                                      <p:to>
                                        <p:strVal val="visible"/>
                                      </p:to>
                                    </p:set>
                                    <p:animEffect transition="in" filter="fade">
                                      <p:cBhvr>
                                        <p:cTn id="32" dur="1000"/>
                                        <p:tgtEl>
                                          <p:spTgt spid="3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6"/>
        <p:cNvGrpSpPr/>
        <p:nvPr/>
      </p:nvGrpSpPr>
      <p:grpSpPr>
        <a:xfrm>
          <a:off x="0" y="0"/>
          <a:ext cx="0" cy="0"/>
          <a:chOff x="0" y="0"/>
          <a:chExt cx="0" cy="0"/>
        </a:xfrm>
      </p:grpSpPr>
      <p:sp>
        <p:nvSpPr>
          <p:cNvPr id="3297" name="Google Shape;3297;p80"/>
          <p:cNvSpPr txBox="1">
            <a:spLocks noGrp="1"/>
          </p:cNvSpPr>
          <p:nvPr>
            <p:ph type="subTitle" idx="1"/>
          </p:nvPr>
        </p:nvSpPr>
        <p:spPr>
          <a:xfrm>
            <a:off x="3136980" y="835968"/>
            <a:ext cx="4989544" cy="5108911"/>
          </a:xfrm>
          <a:prstGeom prst="rect">
            <a:avLst/>
          </a:prstGeom>
        </p:spPr>
        <p:txBody>
          <a:bodyPr spcFirstLastPara="1" wrap="square" lIns="91425" tIns="0" rIns="91425" bIns="91425" anchor="t" anchorCtr="0">
            <a:noAutofit/>
          </a:bodyPr>
          <a:lstStyle/>
          <a:p>
            <a:pPr marL="139700" lvl="0" indent="0">
              <a:spcBef>
                <a:spcPts val="3200"/>
              </a:spcBef>
              <a:buClr>
                <a:schemeClr val="dk2"/>
              </a:buClr>
              <a:buSzPts val="1400"/>
              <a:buNone/>
            </a:pPr>
            <a:r>
              <a:rPr lang="fr-FR" dirty="0"/>
              <a:t>La phase de Compréhension des Données constitue le socle fondamental de toute entreprise d'analyse, dévoilant la quintessence des informations à notre disposition. Au cœur de cette étape, nous plongeons dans l'univers complexe des données, cherchant à saisir la nature, la structure et les particularités de chaque variable. Cette exploration initiale est cruciale pour établir une base solide, garantissant une interprétation éclairée des résultats qui découleront de notre analyse. Au fil de cette section, nous détaillerons les sources de données exploitées, clarifierons les définitions de chaque variable, et mettrons en lumière les choix stratégiques qui ont façonné la trajectoire de notre projet. </a:t>
            </a:r>
            <a:endParaRPr dirty="0"/>
          </a:p>
        </p:txBody>
      </p:sp>
      <p:sp>
        <p:nvSpPr>
          <p:cNvPr id="3298" name="Google Shape;3298;p80"/>
          <p:cNvSpPr txBox="1">
            <a:spLocks noGrp="1"/>
          </p:cNvSpPr>
          <p:nvPr>
            <p:ph type="subTitle" idx="2"/>
          </p:nvPr>
        </p:nvSpPr>
        <p:spPr>
          <a:xfrm>
            <a:off x="1592525" y="2303425"/>
            <a:ext cx="2453100" cy="772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How??!!</a:t>
            </a:r>
            <a:endParaRPr dirty="0">
              <a:solidFill>
                <a:schemeClr val="lt1"/>
              </a:solidFill>
            </a:endParaRPr>
          </a:p>
        </p:txBody>
      </p:sp>
      <p:sp>
        <p:nvSpPr>
          <p:cNvPr id="3299" name="Google Shape;3299;p80"/>
          <p:cNvSpPr txBox="1">
            <a:spLocks noGrp="1"/>
          </p:cNvSpPr>
          <p:nvPr>
            <p:ph type="title"/>
          </p:nvPr>
        </p:nvSpPr>
        <p:spPr>
          <a:xfrm>
            <a:off x="993255" y="415368"/>
            <a:ext cx="7713000" cy="420600"/>
          </a:xfrm>
          <a:prstGeom prst="rect">
            <a:avLst/>
          </a:prstGeom>
        </p:spPr>
        <p:txBody>
          <a:bodyPr spcFirstLastPara="1" wrap="square" lIns="91425" tIns="0" rIns="91425" bIns="91425" anchor="t" anchorCtr="0">
            <a:noAutofit/>
          </a:bodyPr>
          <a:lstStyle/>
          <a:p>
            <a:pPr lvl="0"/>
            <a:r>
              <a:rPr lang="fr-FR" sz="2800" dirty="0"/>
              <a:t>Compréhension des Données </a:t>
            </a:r>
            <a:endParaRPr dirty="0"/>
          </a:p>
        </p:txBody>
      </p:sp>
      <p:grpSp>
        <p:nvGrpSpPr>
          <p:cNvPr id="3300" name="Google Shape;3300;p80"/>
          <p:cNvGrpSpPr/>
          <p:nvPr/>
        </p:nvGrpSpPr>
        <p:grpSpPr>
          <a:xfrm rot="-5400000" flipH="1">
            <a:off x="2547077" y="1461432"/>
            <a:ext cx="289170" cy="284718"/>
            <a:chOff x="426000" y="3302025"/>
            <a:chExt cx="220875" cy="217475"/>
          </a:xfrm>
        </p:grpSpPr>
        <p:sp>
          <p:nvSpPr>
            <p:cNvPr id="3301" name="Google Shape;3301;p8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3" name="Google Shape;3303;p80"/>
          <p:cNvSpPr/>
          <p:nvPr/>
        </p:nvSpPr>
        <p:spPr>
          <a:xfrm>
            <a:off x="8150738" y="11179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0">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00"/>
                                        </p:tgtEl>
                                        <p:attrNameLst>
                                          <p:attrName>style.visibility</p:attrName>
                                        </p:attrNameLst>
                                      </p:cBhvr>
                                      <p:to>
                                        <p:strVal val="visible"/>
                                      </p:to>
                                    </p:set>
                                    <p:anim calcmode="lin" valueType="num">
                                      <p:cBhvr additive="base">
                                        <p:cTn id="7" dur="1000"/>
                                        <p:tgtEl>
                                          <p:spTgt spid="330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297"/>
                                        </p:tgtEl>
                                        <p:attrNameLst>
                                          <p:attrName>style.visibility</p:attrName>
                                        </p:attrNameLst>
                                      </p:cBhvr>
                                      <p:to>
                                        <p:strVal val="visible"/>
                                      </p:to>
                                    </p:set>
                                    <p:animEffect transition="in" filter="fade">
                                      <p:cBhvr>
                                        <p:cTn id="10" dur="1000"/>
                                        <p:tgtEl>
                                          <p:spTgt spid="3297"/>
                                        </p:tgtEl>
                                      </p:cBhvr>
                                    </p:animEffect>
                                  </p:childTnLst>
                                </p:cTn>
                              </p:par>
                              <p:par>
                                <p:cTn id="11" presetID="23" presetClass="entr" presetSubtype="16" fill="hold" nodeType="withEffect">
                                  <p:stCondLst>
                                    <p:cond delay="0"/>
                                  </p:stCondLst>
                                  <p:childTnLst>
                                    <p:set>
                                      <p:cBhvr>
                                        <p:cTn id="12" dur="1" fill="hold">
                                          <p:stCondLst>
                                            <p:cond delay="0"/>
                                          </p:stCondLst>
                                        </p:cTn>
                                        <p:tgtEl>
                                          <p:spTgt spid="3303"/>
                                        </p:tgtEl>
                                        <p:attrNameLst>
                                          <p:attrName>style.visibility</p:attrName>
                                        </p:attrNameLst>
                                      </p:cBhvr>
                                      <p:to>
                                        <p:strVal val="visible"/>
                                      </p:to>
                                    </p:set>
                                    <p:anim calcmode="lin" valueType="num">
                                      <p:cBhvr additive="base">
                                        <p:cTn id="13" dur="1000"/>
                                        <p:tgtEl>
                                          <p:spTgt spid="3303"/>
                                        </p:tgtEl>
                                        <p:attrNameLst>
                                          <p:attrName>ppt_w</p:attrName>
                                        </p:attrNameLst>
                                      </p:cBhvr>
                                      <p:tavLst>
                                        <p:tav tm="0">
                                          <p:val>
                                            <p:strVal val="0"/>
                                          </p:val>
                                        </p:tav>
                                        <p:tav tm="100000">
                                          <p:val>
                                            <p:strVal val="#ppt_w"/>
                                          </p:val>
                                        </p:tav>
                                      </p:tavLst>
                                    </p:anim>
                                    <p:anim calcmode="lin" valueType="num">
                                      <p:cBhvr additive="base">
                                        <p:cTn id="14" dur="1000"/>
                                        <p:tgtEl>
                                          <p:spTgt spid="3303"/>
                                        </p:tgtEl>
                                        <p:attrNameLst>
                                          <p:attrName>ppt_h</p:attrName>
                                        </p:attrNameLst>
                                      </p:cBhvr>
                                      <p:tavLst>
                                        <p:tav tm="0">
                                          <p:val>
                                            <p:strVal val="0"/>
                                          </p:val>
                                        </p:tav>
                                        <p:tav tm="100000">
                                          <p:val>
                                            <p:strVal val="#ppt_h"/>
                                          </p:val>
                                        </p:tav>
                                      </p:tavLst>
                                    </p:anim>
                                  </p:childTnLst>
                                </p:cTn>
                              </p:par>
                              <p:par>
                                <p:cTn id="15" presetID="2" presetClass="entr" presetSubtype="8" fill="hold" nodeType="withEffect">
                                  <p:stCondLst>
                                    <p:cond delay="0"/>
                                  </p:stCondLst>
                                  <p:childTnLst>
                                    <p:set>
                                      <p:cBhvr>
                                        <p:cTn id="16" dur="1" fill="hold">
                                          <p:stCondLst>
                                            <p:cond delay="0"/>
                                          </p:stCondLst>
                                        </p:cTn>
                                        <p:tgtEl>
                                          <p:spTgt spid="3299"/>
                                        </p:tgtEl>
                                        <p:attrNameLst>
                                          <p:attrName>style.visibility</p:attrName>
                                        </p:attrNameLst>
                                      </p:cBhvr>
                                      <p:to>
                                        <p:strVal val="visible"/>
                                      </p:to>
                                    </p:set>
                                    <p:anim calcmode="lin" valueType="num">
                                      <p:cBhvr additive="base">
                                        <p:cTn id="17" dur="1000"/>
                                        <p:tgtEl>
                                          <p:spTgt spid="3299"/>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298"/>
                                        </p:tgtEl>
                                        <p:attrNameLst>
                                          <p:attrName>style.visibility</p:attrName>
                                        </p:attrNameLst>
                                      </p:cBhvr>
                                      <p:to>
                                        <p:strVal val="visible"/>
                                      </p:to>
                                    </p:set>
                                    <p:animEffect transition="in" filter="fade">
                                      <p:cBhvr>
                                        <p:cTn id="20" dur="1000"/>
                                        <p:tgtEl>
                                          <p:spTgt spid="3298"/>
                                        </p:tgtEl>
                                      </p:cBhvr>
                                    </p:animEffect>
                                  </p:childTnLst>
                                </p:cTn>
                              </p:par>
                              <p:par>
                                <p:cTn id="21" presetID="10" presetClass="entr" presetSubtype="0" fill="hold" nodeType="withEffect">
                                  <p:stCondLst>
                                    <p:cond delay="0"/>
                                  </p:stCondLst>
                                  <p:childTnLst>
                                    <p:set>
                                      <p:cBhvr>
                                        <p:cTn id="22" dur="1" fill="hold">
                                          <p:stCondLst>
                                            <p:cond delay="0"/>
                                          </p:stCondLst>
                                        </p:cTn>
                                        <p:tgtEl>
                                          <p:spTgt spid="3304"/>
                                        </p:tgtEl>
                                        <p:attrNameLst>
                                          <p:attrName>style.visibility</p:attrName>
                                        </p:attrNameLst>
                                      </p:cBhvr>
                                      <p:to>
                                        <p:strVal val="visible"/>
                                      </p:to>
                                    </p:set>
                                    <p:animEffect transition="in" filter="fade">
                                      <p:cBhvr>
                                        <p:cTn id="23" dur="1000"/>
                                        <p:tgtEl>
                                          <p:spTgt spid="3304"/>
                                        </p:tgtEl>
                                      </p:cBhvr>
                                    </p:animEffect>
                                  </p:childTnLst>
                                </p:cTn>
                              </p:par>
                              <p:par>
                                <p:cTn id="24" presetID="10" presetClass="entr" presetSubtype="0" fill="hold" nodeType="withEffect">
                                  <p:stCondLst>
                                    <p:cond delay="0"/>
                                  </p:stCondLst>
                                  <p:childTnLst>
                                    <p:set>
                                      <p:cBhvr>
                                        <p:cTn id="25" dur="1" fill="hold">
                                          <p:stCondLst>
                                            <p:cond delay="0"/>
                                          </p:stCondLst>
                                        </p:cTn>
                                        <p:tgtEl>
                                          <p:spTgt spid="3305"/>
                                        </p:tgtEl>
                                        <p:attrNameLst>
                                          <p:attrName>style.visibility</p:attrName>
                                        </p:attrNameLst>
                                      </p:cBhvr>
                                      <p:to>
                                        <p:strVal val="visible"/>
                                      </p:to>
                                    </p:set>
                                    <p:animEffect transition="in" filter="fade">
                                      <p:cBhvr>
                                        <p:cTn id="26" dur="1000"/>
                                        <p:tgtEl>
                                          <p:spTgt spid="3305"/>
                                        </p:tgtEl>
                                      </p:cBhvr>
                                    </p:animEffect>
                                  </p:childTnLst>
                                </p:cTn>
                              </p:par>
                              <p:par>
                                <p:cTn id="27" presetID="10" presetClass="entr" presetSubtype="0" fill="hold" nodeType="withEffect">
                                  <p:stCondLst>
                                    <p:cond delay="0"/>
                                  </p:stCondLst>
                                  <p:childTnLst>
                                    <p:set>
                                      <p:cBhvr>
                                        <p:cTn id="28" dur="1" fill="hold">
                                          <p:stCondLst>
                                            <p:cond delay="0"/>
                                          </p:stCondLst>
                                        </p:cTn>
                                        <p:tgtEl>
                                          <p:spTgt spid="3306"/>
                                        </p:tgtEl>
                                        <p:attrNameLst>
                                          <p:attrName>style.visibility</p:attrName>
                                        </p:attrNameLst>
                                      </p:cBhvr>
                                      <p:to>
                                        <p:strVal val="visible"/>
                                      </p:to>
                                    </p:set>
                                    <p:animEffect transition="in" filter="fade">
                                      <p:cBhvr>
                                        <p:cTn id="29" dur="1000"/>
                                        <p:tgtEl>
                                          <p:spTgt spid="3306"/>
                                        </p:tgtEl>
                                      </p:cBhvr>
                                    </p:animEffect>
                                  </p:childTnLst>
                                </p:cTn>
                              </p:par>
                              <p:par>
                                <p:cTn id="30" presetID="10" presetClass="entr" presetSubtype="0" fill="hold" nodeType="withEffect">
                                  <p:stCondLst>
                                    <p:cond delay="0"/>
                                  </p:stCondLst>
                                  <p:childTnLst>
                                    <p:set>
                                      <p:cBhvr>
                                        <p:cTn id="31" dur="1" fill="hold">
                                          <p:stCondLst>
                                            <p:cond delay="0"/>
                                          </p:stCondLst>
                                        </p:cTn>
                                        <p:tgtEl>
                                          <p:spTgt spid="3307"/>
                                        </p:tgtEl>
                                        <p:attrNameLst>
                                          <p:attrName>style.visibility</p:attrName>
                                        </p:attrNameLst>
                                      </p:cBhvr>
                                      <p:to>
                                        <p:strVal val="visible"/>
                                      </p:to>
                                    </p:set>
                                    <p:animEffect transition="in" filter="fade">
                                      <p:cBhvr>
                                        <p:cTn id="32" dur="1000"/>
                                        <p:tgtEl>
                                          <p:spTgt spid="3307"/>
                                        </p:tgtEl>
                                      </p:cBhvr>
                                    </p:animEffect>
                                  </p:childTnLst>
                                </p:cTn>
                              </p:par>
                              <p:par>
                                <p:cTn id="33" presetID="10" presetClass="entr" presetSubtype="0" fill="hold" nodeType="withEffect">
                                  <p:stCondLst>
                                    <p:cond delay="0"/>
                                  </p:stCondLst>
                                  <p:childTnLst>
                                    <p:set>
                                      <p:cBhvr>
                                        <p:cTn id="34" dur="1" fill="hold">
                                          <p:stCondLst>
                                            <p:cond delay="0"/>
                                          </p:stCondLst>
                                        </p:cTn>
                                        <p:tgtEl>
                                          <p:spTgt spid="3308"/>
                                        </p:tgtEl>
                                        <p:attrNameLst>
                                          <p:attrName>style.visibility</p:attrName>
                                        </p:attrNameLst>
                                      </p:cBhvr>
                                      <p:to>
                                        <p:strVal val="visible"/>
                                      </p:to>
                                    </p:set>
                                    <p:animEffect transition="in" filter="fade">
                                      <p:cBhvr>
                                        <p:cTn id="35" dur="1000"/>
                                        <p:tgtEl>
                                          <p:spTgt spid="3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67"/>
          <p:cNvSpPr txBox="1">
            <a:spLocks noGrp="1"/>
          </p:cNvSpPr>
          <p:nvPr>
            <p:ph type="title"/>
          </p:nvPr>
        </p:nvSpPr>
        <p:spPr>
          <a:xfrm>
            <a:off x="4572000" y="1097128"/>
            <a:ext cx="4086083" cy="794400"/>
          </a:xfrm>
          <a:prstGeom prst="rect">
            <a:avLst/>
          </a:prstGeom>
        </p:spPr>
        <p:txBody>
          <a:bodyPr spcFirstLastPara="1" wrap="square" lIns="91425" tIns="0" rIns="91425" bIns="91425" anchor="t" anchorCtr="0">
            <a:noAutofit/>
          </a:bodyPr>
          <a:lstStyle/>
          <a:p>
            <a:pPr lvl="0"/>
            <a:r>
              <a:rPr lang="fr-FR" b="1" dirty="0"/>
              <a:t>la base de données </a:t>
            </a:r>
            <a:endParaRPr dirty="0"/>
          </a:p>
        </p:txBody>
      </p:sp>
      <p:sp>
        <p:nvSpPr>
          <p:cNvPr id="2925" name="Google Shape;2925;p67"/>
          <p:cNvSpPr txBox="1">
            <a:spLocks noGrp="1"/>
          </p:cNvSpPr>
          <p:nvPr>
            <p:ph type="subTitle" idx="1"/>
          </p:nvPr>
        </p:nvSpPr>
        <p:spPr>
          <a:xfrm>
            <a:off x="4641338" y="1494328"/>
            <a:ext cx="3856200" cy="2434254"/>
          </a:xfrm>
          <a:prstGeom prst="rect">
            <a:avLst/>
          </a:prstGeom>
        </p:spPr>
        <p:txBody>
          <a:bodyPr spcFirstLastPara="1" wrap="square" lIns="91425" tIns="91425" rIns="91425" bIns="91425" anchor="t" anchorCtr="0">
            <a:noAutofit/>
          </a:bodyPr>
          <a:lstStyle/>
          <a:p>
            <a:pPr marL="0" lvl="0" indent="0"/>
            <a:r>
              <a:rPr lang="fr-FR" dirty="0"/>
              <a:t>Cette base de données constitue une précieuse compilation de données mondiales couvrant la période de 2000 à 2015. Elle offre une vue exhaustive sur divers aspects liés à la santé et au bien-être dans chaque pays. Chaque entrée dans cette base représente l'espérance de vie pour une année donnée, avec un total de 15 lignes par pays, correspondant à chaque année de la période étudiée.</a:t>
            </a:r>
            <a:endParaRPr dirty="0"/>
          </a:p>
        </p:txBody>
      </p:sp>
      <p:pic>
        <p:nvPicPr>
          <p:cNvPr id="2926" name="Google Shape;2926;p67"/>
          <p:cNvPicPr preferRelativeResize="0"/>
          <p:nvPr/>
        </p:nvPicPr>
        <p:blipFill rotWithShape="1">
          <a:blip r:embed="rId3">
            <a:alphaModFix/>
          </a:blip>
          <a:srcRect l="43745" t="15088" r="19623" b="2593"/>
          <a:stretch/>
        </p:blipFill>
        <p:spPr>
          <a:xfrm>
            <a:off x="136011" y="152400"/>
            <a:ext cx="3229026" cy="4838702"/>
          </a:xfrm>
          <a:prstGeom prst="rect">
            <a:avLst/>
          </a:prstGeom>
          <a:noFill/>
          <a:ln w="9525" cap="flat" cmpd="sng">
            <a:solidFill>
              <a:schemeClr val="dk2"/>
            </a:solidFill>
            <a:prstDash val="solid"/>
            <a:round/>
            <a:headEnd type="none" w="sm" len="sm"/>
            <a:tailEnd type="none" w="sm" len="sm"/>
          </a:ln>
        </p:spPr>
      </p:pic>
      <p:grpSp>
        <p:nvGrpSpPr>
          <p:cNvPr id="2927" name="Google Shape;2927;p67"/>
          <p:cNvGrpSpPr/>
          <p:nvPr/>
        </p:nvGrpSpPr>
        <p:grpSpPr>
          <a:xfrm>
            <a:off x="391864" y="3545270"/>
            <a:ext cx="289170" cy="284718"/>
            <a:chOff x="426000" y="3302025"/>
            <a:chExt cx="220875" cy="217475"/>
          </a:xfrm>
        </p:grpSpPr>
        <p:sp>
          <p:nvSpPr>
            <p:cNvPr id="2928" name="Google Shape;2928;p6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67"/>
          <p:cNvGrpSpPr/>
          <p:nvPr/>
        </p:nvGrpSpPr>
        <p:grpSpPr>
          <a:xfrm rot="5400000">
            <a:off x="1273912" y="4127100"/>
            <a:ext cx="357454" cy="956304"/>
            <a:chOff x="357713" y="600975"/>
            <a:chExt cx="357454" cy="956304"/>
          </a:xfrm>
        </p:grpSpPr>
        <p:sp>
          <p:nvSpPr>
            <p:cNvPr id="2931" name="Google Shape;2931;p6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5" name="Google Shape;2935;p6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30"/>
                                        </p:tgtEl>
                                        <p:attrNameLst>
                                          <p:attrName>style.visibility</p:attrName>
                                        </p:attrNameLst>
                                      </p:cBhvr>
                                      <p:to>
                                        <p:strVal val="visible"/>
                                      </p:to>
                                    </p:set>
                                    <p:anim calcmode="lin" valueType="num">
                                      <p:cBhvr additive="base">
                                        <p:cTn id="7" dur="1000"/>
                                        <p:tgtEl>
                                          <p:spTgt spid="293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927"/>
                                        </p:tgtEl>
                                        <p:attrNameLst>
                                          <p:attrName>style.visibility</p:attrName>
                                        </p:attrNameLst>
                                      </p:cBhvr>
                                      <p:to>
                                        <p:strVal val="visible"/>
                                      </p:to>
                                    </p:set>
                                    <p:anim calcmode="lin" valueType="num">
                                      <p:cBhvr additive="base">
                                        <p:cTn id="10" dur="1000"/>
                                        <p:tgtEl>
                                          <p:spTgt spid="2927"/>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2926"/>
                                        </p:tgtEl>
                                        <p:attrNameLst>
                                          <p:attrName>style.visibility</p:attrName>
                                        </p:attrNameLst>
                                      </p:cBhvr>
                                      <p:to>
                                        <p:strVal val="visible"/>
                                      </p:to>
                                    </p:set>
                                    <p:anim calcmode="lin" valueType="num">
                                      <p:cBhvr additive="base">
                                        <p:cTn id="13" dur="1000"/>
                                        <p:tgtEl>
                                          <p:spTgt spid="2926"/>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2925"/>
                                        </p:tgtEl>
                                        <p:attrNameLst>
                                          <p:attrName>style.visibility</p:attrName>
                                        </p:attrNameLst>
                                      </p:cBhvr>
                                      <p:to>
                                        <p:strVal val="visible"/>
                                      </p:to>
                                    </p:set>
                                    <p:animEffect transition="in" filter="fade">
                                      <p:cBhvr>
                                        <p:cTn id="16" dur="1000"/>
                                        <p:tgtEl>
                                          <p:spTgt spid="2925"/>
                                        </p:tgtEl>
                                      </p:cBhvr>
                                    </p:animEffect>
                                  </p:childTnLst>
                                </p:cTn>
                              </p:par>
                              <p:par>
                                <p:cTn id="17" presetID="2" presetClass="entr" presetSubtype="2" fill="hold" nodeType="withEffect">
                                  <p:stCondLst>
                                    <p:cond delay="0"/>
                                  </p:stCondLst>
                                  <p:childTnLst>
                                    <p:set>
                                      <p:cBhvr>
                                        <p:cTn id="18" dur="1" fill="hold">
                                          <p:stCondLst>
                                            <p:cond delay="0"/>
                                          </p:stCondLst>
                                        </p:cTn>
                                        <p:tgtEl>
                                          <p:spTgt spid="2924"/>
                                        </p:tgtEl>
                                        <p:attrNameLst>
                                          <p:attrName>style.visibility</p:attrName>
                                        </p:attrNameLst>
                                      </p:cBhvr>
                                      <p:to>
                                        <p:strVal val="visible"/>
                                      </p:to>
                                    </p:set>
                                    <p:anim calcmode="lin" valueType="num">
                                      <p:cBhvr additive="base">
                                        <p:cTn id="19" dur="1000"/>
                                        <p:tgtEl>
                                          <p:spTgt spid="2924"/>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0"/>
                                  </p:stCondLst>
                                  <p:childTnLst>
                                    <p:set>
                                      <p:cBhvr>
                                        <p:cTn id="21" dur="1" fill="hold">
                                          <p:stCondLst>
                                            <p:cond delay="0"/>
                                          </p:stCondLst>
                                        </p:cTn>
                                        <p:tgtEl>
                                          <p:spTgt spid="2935"/>
                                        </p:tgtEl>
                                        <p:attrNameLst>
                                          <p:attrName>style.visibility</p:attrName>
                                        </p:attrNameLst>
                                      </p:cBhvr>
                                      <p:to>
                                        <p:strVal val="visible"/>
                                      </p:to>
                                    </p:set>
                                    <p:animEffect transition="in" filter="fade">
                                      <p:cBhvr>
                                        <p:cTn id="22" dur="1000"/>
                                        <p:tgtEl>
                                          <p:spTgt spid="2935"/>
                                        </p:tgtEl>
                                      </p:cBhvr>
                                    </p:animEffect>
                                  </p:childTnLst>
                                </p:cTn>
                              </p:par>
                              <p:par>
                                <p:cTn id="23" presetID="10" presetClass="entr" presetSubtype="0" fill="hold" nodeType="withEffect">
                                  <p:stCondLst>
                                    <p:cond delay="0"/>
                                  </p:stCondLst>
                                  <p:childTnLst>
                                    <p:set>
                                      <p:cBhvr>
                                        <p:cTn id="24" dur="1" fill="hold">
                                          <p:stCondLst>
                                            <p:cond delay="0"/>
                                          </p:stCondLst>
                                        </p:cTn>
                                        <p:tgtEl>
                                          <p:spTgt spid="2936"/>
                                        </p:tgtEl>
                                        <p:attrNameLst>
                                          <p:attrName>style.visibility</p:attrName>
                                        </p:attrNameLst>
                                      </p:cBhvr>
                                      <p:to>
                                        <p:strVal val="visible"/>
                                      </p:to>
                                    </p:set>
                                    <p:animEffect transition="in" filter="fade">
                                      <p:cBhvr>
                                        <p:cTn id="25" dur="1000"/>
                                        <p:tgtEl>
                                          <p:spTgt spid="2936"/>
                                        </p:tgtEl>
                                      </p:cBhvr>
                                    </p:animEffect>
                                  </p:childTnLst>
                                </p:cTn>
                              </p:par>
                              <p:par>
                                <p:cTn id="26" presetID="10" presetClass="entr" presetSubtype="0" fill="hold" nodeType="withEffect">
                                  <p:stCondLst>
                                    <p:cond delay="0"/>
                                  </p:stCondLst>
                                  <p:childTnLst>
                                    <p:set>
                                      <p:cBhvr>
                                        <p:cTn id="27" dur="1" fill="hold">
                                          <p:stCondLst>
                                            <p:cond delay="0"/>
                                          </p:stCondLst>
                                        </p:cTn>
                                        <p:tgtEl>
                                          <p:spTgt spid="2937"/>
                                        </p:tgtEl>
                                        <p:attrNameLst>
                                          <p:attrName>style.visibility</p:attrName>
                                        </p:attrNameLst>
                                      </p:cBhvr>
                                      <p:to>
                                        <p:strVal val="visible"/>
                                      </p:to>
                                    </p:set>
                                    <p:animEffect transition="in" filter="fade">
                                      <p:cBhvr>
                                        <p:cTn id="28" dur="1000"/>
                                        <p:tgtEl>
                                          <p:spTgt spid="2937"/>
                                        </p:tgtEl>
                                      </p:cBhvr>
                                    </p:animEffect>
                                  </p:childTnLst>
                                </p:cTn>
                              </p:par>
                              <p:par>
                                <p:cTn id="29" presetID="10" presetClass="entr" presetSubtype="0" fill="hold" nodeType="withEffect">
                                  <p:stCondLst>
                                    <p:cond delay="0"/>
                                  </p:stCondLst>
                                  <p:childTnLst>
                                    <p:set>
                                      <p:cBhvr>
                                        <p:cTn id="30" dur="1" fill="hold">
                                          <p:stCondLst>
                                            <p:cond delay="0"/>
                                          </p:stCondLst>
                                        </p:cTn>
                                        <p:tgtEl>
                                          <p:spTgt spid="2938"/>
                                        </p:tgtEl>
                                        <p:attrNameLst>
                                          <p:attrName>style.visibility</p:attrName>
                                        </p:attrNameLst>
                                      </p:cBhvr>
                                      <p:to>
                                        <p:strVal val="visible"/>
                                      </p:to>
                                    </p:set>
                                    <p:animEffect transition="in" filter="fade">
                                      <p:cBhvr>
                                        <p:cTn id="31" dur="1000"/>
                                        <p:tgtEl>
                                          <p:spTgt spid="2938"/>
                                        </p:tgtEl>
                                      </p:cBhvr>
                                    </p:animEffect>
                                  </p:childTnLst>
                                </p:cTn>
                              </p:par>
                              <p:par>
                                <p:cTn id="32" presetID="10" presetClass="entr" presetSubtype="0" fill="hold" nodeType="withEffect">
                                  <p:stCondLst>
                                    <p:cond delay="0"/>
                                  </p:stCondLst>
                                  <p:childTnLst>
                                    <p:set>
                                      <p:cBhvr>
                                        <p:cTn id="33" dur="1" fill="hold">
                                          <p:stCondLst>
                                            <p:cond delay="0"/>
                                          </p:stCondLst>
                                        </p:cTn>
                                        <p:tgtEl>
                                          <p:spTgt spid="2939"/>
                                        </p:tgtEl>
                                        <p:attrNameLst>
                                          <p:attrName>style.visibility</p:attrName>
                                        </p:attrNameLst>
                                      </p:cBhvr>
                                      <p:to>
                                        <p:strVal val="visible"/>
                                      </p:to>
                                    </p:set>
                                    <p:animEffect transition="in" filter="fade">
                                      <p:cBhvr>
                                        <p:cTn id="34" dur="1000"/>
                                        <p:tgtEl>
                                          <p:spTgt spid="2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44"/>
        <p:cNvGrpSpPr/>
        <p:nvPr/>
      </p:nvGrpSpPr>
      <p:grpSpPr>
        <a:xfrm>
          <a:off x="0" y="0"/>
          <a:ext cx="0" cy="0"/>
          <a:chOff x="0" y="0"/>
          <a:chExt cx="0" cy="0"/>
        </a:xfrm>
      </p:grpSpPr>
      <p:pic>
        <p:nvPicPr>
          <p:cNvPr id="4" name="Image 3">
            <a:extLst>
              <a:ext uri="{FF2B5EF4-FFF2-40B4-BE49-F238E27FC236}">
                <a16:creationId xmlns:a16="http://schemas.microsoft.com/office/drawing/2014/main" id="{716DC6B2-BE0F-5F58-661A-A7FF9BF560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592" y="261848"/>
            <a:ext cx="7229475" cy="4429125"/>
          </a:xfrm>
          <a:prstGeom prst="rect">
            <a:avLst/>
          </a:prstGeom>
        </p:spPr>
      </p:pic>
    </p:spTree>
  </p:cSld>
  <p:clrMapOvr>
    <a:masterClrMapping/>
  </p:clrMapOvr>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4869</Words>
  <Application>Microsoft Office PowerPoint</Application>
  <PresentationFormat>Affichage à l'écran (16:9)</PresentationFormat>
  <Paragraphs>260</Paragraphs>
  <Slides>67</Slides>
  <Notes>67</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67</vt:i4>
      </vt:variant>
    </vt:vector>
  </HeadingPairs>
  <TitlesOfParts>
    <vt:vector size="78" baseType="lpstr">
      <vt:lpstr>Söhne</vt:lpstr>
      <vt:lpstr>Anaheim</vt:lpstr>
      <vt:lpstr>Aldrich</vt:lpstr>
      <vt:lpstr>Calibri</vt:lpstr>
      <vt:lpstr>Proxima Nova</vt:lpstr>
      <vt:lpstr>Bai Jamjuree</vt:lpstr>
      <vt:lpstr>Cambria Math</vt:lpstr>
      <vt:lpstr>Georgia</vt:lpstr>
      <vt:lpstr>Arial</vt:lpstr>
      <vt:lpstr>Data Science Project Proposal XL by Slidesgo</vt:lpstr>
      <vt:lpstr>Slidesgo Final Pages</vt:lpstr>
      <vt:lpstr>PREDICTION D’ESPERENCE DE VIE AU MAROC    2020 -2030</vt:lpstr>
      <vt:lpstr>Le plan</vt:lpstr>
      <vt:lpstr>INTRODUCTION</vt:lpstr>
      <vt:lpstr>INTRODUCTION</vt:lpstr>
      <vt:lpstr>Le choix de la base de données</vt:lpstr>
      <vt:lpstr>Compréhension des Données </vt:lpstr>
      <vt:lpstr>Compréhension des Données </vt:lpstr>
      <vt:lpstr>la base de données </vt:lpstr>
      <vt:lpstr>Présentation PowerPoint</vt:lpstr>
      <vt:lpstr>les définitions des variables </vt:lpstr>
      <vt:lpstr>les définitions des variables </vt:lpstr>
      <vt:lpstr>les définitions des variables </vt:lpstr>
      <vt:lpstr>Prétraitement des données </vt:lpstr>
      <vt:lpstr>Prétraitement des données  </vt:lpstr>
      <vt:lpstr>Importation des données csv dans Python </vt:lpstr>
      <vt:lpstr>les statistiques des variables qualitatifs et quantitatifs  </vt:lpstr>
      <vt:lpstr>Les statistiques qualitatifs   </vt:lpstr>
      <vt:lpstr>Les statistiques quantitatifs </vt:lpstr>
      <vt:lpstr>Le nombre des valeurs manquantes de chaque variable : </vt:lpstr>
      <vt:lpstr>Le taritements des valeurs manquantes</vt:lpstr>
      <vt:lpstr>Autre techniques de nettoyages de données</vt:lpstr>
      <vt:lpstr>Autre techniques de nettoyages de données</vt:lpstr>
      <vt:lpstr>Concaténer les deux bases de données (qualit et quantita) </vt:lpstr>
      <vt:lpstr>Analyse Exploratoire</vt:lpstr>
      <vt:lpstr>Présentation PowerPoint</vt:lpstr>
      <vt:lpstr>Présentation PowerPoint</vt:lpstr>
      <vt:lpstr>Importations des biblio de visualisation :</vt:lpstr>
      <vt:lpstr>Histogramme de la variable « Espérance_de_vie » </vt:lpstr>
      <vt:lpstr>Exploration des Relations entre les Variables Numériques à travers la Matrice de Corrélation :</vt:lpstr>
      <vt:lpstr>La relation entre Espérance_de_vie et statut :</vt:lpstr>
      <vt:lpstr>Évolution de l’espérance de vie au fil des années</vt:lpstr>
      <vt:lpstr>Entraînement des modèles </vt:lpstr>
      <vt:lpstr>Présentation PowerPoint</vt:lpstr>
      <vt:lpstr>Présentation PowerPoint</vt:lpstr>
      <vt:lpstr>Présentation des modéles </vt:lpstr>
      <vt:lpstr>régression linéaire </vt:lpstr>
      <vt:lpstr>Présentation PowerPoint</vt:lpstr>
      <vt:lpstr>Pourquoi la régression linéaire ?</vt:lpstr>
      <vt:lpstr>Présentation PowerPoint</vt:lpstr>
      <vt:lpstr>les résultats du modèle </vt:lpstr>
      <vt:lpstr>RandomForest</vt:lpstr>
      <vt:lpstr>Pourquoi le RandomForest ?</vt:lpstr>
      <vt:lpstr>Présentation PowerPoint</vt:lpstr>
      <vt:lpstr>les résultats du modèle </vt:lpstr>
      <vt:lpstr>SVR (Support Vector Regression)        Vector Regression (SVR) est une technique de régression basée sur les Machines à Vecteurs de Support (SVM). Tout comme les SVM pour la classification, SVR vise à trouver une fonction qui s'ajuste au mieux aux données tout en minimisant les erreurs.             Contrairement à certains modèles de régression qui cherchent à minimiser les erreurs individuelles, SVR se concentre sur la minimisation de la marge d'erreur globale autour de la ligne de régression prédite. La "marge" est l'espace entre la ligne de régression et les points de données les plus proches, appelés vecteurs de support. Ces vecteurs de support jouent un rôle crucial dans la définition de la fonction de régression. </vt:lpstr>
      <vt:lpstr>Fonction de Noyau (Kernel Function) : Les fonctions de noyau déterminent la nature de la transformation à appliquer aux données. Elles permettent à SVR de s'adapter à des relations non linéaires.  -Paramètre de Régularisation (C) : Il contrôle le compromis entre l'ajustement parfait des données d'entraînement et la minimisation de la marge d'erreur. Un paramètre C plus élevé permet un ajustement plus précis mais peut conduire à un surajustement.  -Paramètres du Noyau : Certains noyaux ont des paramètres additionnels, comme le paramètre gamma pour le noyau gaussien.               L'évaluation de la performance de SVR se fait généralement à l'aide de métriques telles que le Mean Squared Error (MSE) ou le coefficient de détermination R-squared (R2), similaires à d'autres modèles de régression. =&gt; par défaut dans python  : Kernel Function = 'rbf' (noyau radial)                    C= 1.0 </vt:lpstr>
      <vt:lpstr>Pourquoi le SVR ?</vt:lpstr>
      <vt:lpstr>Présentation PowerPoint</vt:lpstr>
      <vt:lpstr>les résultats du modèle </vt:lpstr>
      <vt:lpstr>GradientBoostingRegressor </vt:lpstr>
      <vt:lpstr>Présentation PowerPoint</vt:lpstr>
      <vt:lpstr>Pourquoi le GradientBoostingRegressor?</vt:lpstr>
      <vt:lpstr>Présentation PowerPoint</vt:lpstr>
      <vt:lpstr>les résultats du modèle </vt:lpstr>
      <vt:lpstr>Comparaison des Modèles</vt:lpstr>
      <vt:lpstr>Comparaison des Modèles</vt:lpstr>
      <vt:lpstr>Le déploiement du modèle  </vt:lpstr>
      <vt:lpstr>Le déploiement du modèle :</vt:lpstr>
      <vt:lpstr>Les étapes du déploiement :</vt:lpstr>
      <vt:lpstr>Le choix des variables :</vt:lpstr>
      <vt:lpstr>Étape d'Enregistrement du Modèle avec Pickle: </vt:lpstr>
      <vt:lpstr>Intégration de Modèle avec Flask pour le Développement d'une Application Web </vt:lpstr>
      <vt:lpstr>Présentation PowerPoint</vt:lpstr>
      <vt:lpstr>Présentation PowerPoint</vt:lpstr>
      <vt:lpstr>Présentation PowerPoint</vt:lpstr>
      <vt:lpstr>CONCLUSION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Proposal</dc:title>
  <dc:creator>mohamed amhal</dc:creator>
  <cp:lastModifiedBy>mohamed amhal</cp:lastModifiedBy>
  <cp:revision>15</cp:revision>
  <dcterms:modified xsi:type="dcterms:W3CDTF">2024-01-02T00:28:23Z</dcterms:modified>
</cp:coreProperties>
</file>